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71" r:id="rId11"/>
    <p:sldId id="266" r:id="rId12"/>
    <p:sldId id="270" r:id="rId13"/>
    <p:sldId id="268" r:id="rId14"/>
  </p:sldIdLst>
  <p:sldSz cx="12192000" cy="6858000"/>
  <p:notesSz cx="12192000" cy="6858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Raleway SemiBold" panose="020B0604020202020204" charset="0"/>
      <p:regular r:id="rId20"/>
      <p:bold r:id="rId21"/>
      <p:italic r:id="rId22"/>
      <p:boldItalic r:id="rId23"/>
    </p:embeddedFont>
    <p:embeddedFont>
      <p:font typeface="Gilroy" panose="020B0604020202020204" charset="0"/>
      <p:regular r:id="rId24"/>
      <p:bold r:id="rId25"/>
      <p:italic r:id="rId26"/>
      <p:boldItalic r:id="rId27"/>
    </p:embeddedFont>
    <p:embeddedFont>
      <p:font typeface="Helvetica Neue" panose="020B0604020202020204" charset="0"/>
      <p:regular r:id="rId28"/>
      <p:bold r:id="rId29"/>
      <p:italic r:id="rId30"/>
      <p:boldItalic r:id="rId31"/>
    </p:embeddedFont>
    <p:embeddedFont>
      <p:font typeface="Cambria Math" panose="02040503050406030204" pitchFamily="18" charset="0"/>
      <p:regular r:id="rId32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79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8367FCD3-8E2A-CBA8-48F4-D0D884036E8F}">
  <a:tblStyle styleId="{8367FCD3-8E2A-CBA8-48F4-D0D884036E8F}" styleName="Средний стиль 4 — акцент 1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solidFill>
                <a:schemeClr val="accent1"/>
              </a:solidFill>
            </a:ln>
          </a:left>
          <a:right>
            <a:ln w="12700">
              <a:solidFill>
                <a:schemeClr val="accent1"/>
              </a:solidFill>
            </a:ln>
          </a:right>
          <a:top>
            <a:ln w="12700">
              <a:solidFill>
                <a:schemeClr val="accent1"/>
              </a:solidFill>
            </a:ln>
          </a:top>
          <a:bottom>
            <a:ln w="12700">
              <a:solidFill>
                <a:schemeClr val="accent1"/>
              </a:solidFill>
            </a:ln>
          </a:bottom>
          <a:insideH>
            <a:ln w="12700">
              <a:solidFill>
                <a:schemeClr val="accent1"/>
              </a:solidFill>
            </a:ln>
          </a:insideH>
          <a:insideV>
            <a:ln w="12700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25400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/>
        <a:fill>
          <a:solidFill>
            <a:schemeClr val="accent1">
              <a:tint val="20000"/>
            </a:schemeClr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13" y="-221"/>
      </p:cViewPr>
      <p:guideLst>
        <p:guide orient="horz" pos="279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01267645319027E-2"/>
          <c:w val="0.95891360150957961"/>
          <c:h val="0.7982126677559997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dLbls>
            <c:delete val="1"/>
          </c:dLbls>
          <c:cat>
            <c:numRef>
              <c:f>Лист1!$A$2:$A$6</c:f>
              <c:numCache>
                <c:formatCode>[$-419]mmmm\ yyyy;@</c:formatCode>
                <c:ptCount val="5"/>
                <c:pt idx="0">
                  <c:v>45992</c:v>
                </c:pt>
                <c:pt idx="1">
                  <c:v>46054</c:v>
                </c:pt>
                <c:pt idx="2">
                  <c:v>46204</c:v>
                </c:pt>
                <c:pt idx="3">
                  <c:v>46327</c:v>
                </c:pt>
                <c:pt idx="4">
                  <c:v>46388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21</c:v>
                </c:pt>
                <c:pt idx="3">
                  <c:v>45</c:v>
                </c:pt>
                <c:pt idx="4">
                  <c:v>60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4664-489B-8B1B-1EB92CB25ED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[$-419]mmmm\ yyyy;@</c:formatCode>
                <c:ptCount val="5"/>
                <c:pt idx="0">
                  <c:v>45992</c:v>
                </c:pt>
                <c:pt idx="1">
                  <c:v>46054</c:v>
                </c:pt>
                <c:pt idx="2">
                  <c:v>46204</c:v>
                </c:pt>
                <c:pt idx="3">
                  <c:v>46327</c:v>
                </c:pt>
                <c:pt idx="4">
                  <c:v>46388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664-489B-8B1B-1EB92CB25ED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/>
              </a:solidFill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[$-419]mmmm\ yyyy;@</c:formatCode>
                <c:ptCount val="5"/>
                <c:pt idx="0">
                  <c:v>45992</c:v>
                </c:pt>
                <c:pt idx="1">
                  <c:v>46054</c:v>
                </c:pt>
                <c:pt idx="2">
                  <c:v>46204</c:v>
                </c:pt>
                <c:pt idx="3">
                  <c:v>46327</c:v>
                </c:pt>
                <c:pt idx="4">
                  <c:v>46388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4664-489B-8B1B-1EB92CB25ED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smooth val="0"/>
        <c:axId val="157239296"/>
        <c:axId val="134155072"/>
      </c:lineChart>
      <c:dateAx>
        <c:axId val="157239296"/>
        <c:scaling>
          <c:orientation val="minMax"/>
          <c:min val="45992"/>
        </c:scaling>
        <c:delete val="0"/>
        <c:axPos val="b"/>
        <c:numFmt formatCode="[$-419]mmmm\ yy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155072"/>
        <c:crosses val="autoZero"/>
        <c:auto val="1"/>
        <c:lblOffset val="100"/>
        <c:baseTimeUnit val="months"/>
      </c:dateAx>
      <c:valAx>
        <c:axId val="134155072"/>
        <c:scaling>
          <c:orientation val="minMax"/>
          <c:min val="-1"/>
        </c:scaling>
        <c:delete val="1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Реализация</a:t>
                </a:r>
                <a:r>
                  <a:rPr lang="ru-RU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проекта</a:t>
                </a:r>
                <a:r>
                  <a:rPr lang="en-US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%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crossAx val="15723929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0.52269</cdr:x>
      <cdr:y>0.46661</cdr:y>
    </cdr:from>
    <cdr:to>
      <cdr:x>0.56015</cdr:x>
      <cdr:y>0.53339</cdr:y>
    </cdr:to>
    <cdr:sp macro="" textlink="">
      <cdr:nvSpPr>
        <cdr:cNvPr id="2" name="TextBox 40"/>
        <cdr:cNvSpPr txBox="1"/>
      </cdr:nvSpPr>
      <cdr:spPr>
        <a:xfrm xmlns:a="http://schemas.openxmlformats.org/drawingml/2006/main">
          <a:off x="5216270" y="2150378"/>
          <a:ext cx="37382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 marR="0" lvl="0" algn="l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defRPr>
          </a:lvl1pPr>
          <a:lvl2pPr marR="0" lvl="1" algn="l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defRPr>
          </a:lvl2pPr>
          <a:lvl3pPr marR="0" lvl="2" algn="l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defRPr>
          </a:lvl3pPr>
          <a:lvl4pPr marR="0" lvl="3" algn="l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defRPr>
          </a:lvl4pPr>
          <a:lvl5pPr marR="0" lvl="4" algn="l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defRPr>
          </a:lvl5pPr>
          <a:lvl6pPr marR="0" lvl="5" algn="l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defRPr>
          </a:lvl6pPr>
          <a:lvl7pPr marR="0" lvl="6" algn="l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defRPr>
          </a:lvl7pPr>
          <a:lvl8pPr marR="0" lvl="7" algn="l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defRPr>
          </a:lvl8pPr>
          <a:lvl9pPr marR="0" lvl="8" algn="l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defRPr>
          </a:lvl9pPr>
        </a:lstStyle>
        <a:p xmlns:a="http://schemas.openxmlformats.org/drawingml/2006/main"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IV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97E62-A66C-4C01-B529-113B2BF66A70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0DD06-15E3-4C64-A303-123254708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747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6379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ользовательский маке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202172" y="318641"/>
            <a:ext cx="10514926" cy="799971"/>
          </a:xfrm>
          <a:prstGeom prst="rect">
            <a:avLst/>
          </a:prstGeom>
        </p:spPr>
        <p:txBody>
          <a:bodyPr/>
          <a:lstStyle>
            <a:lvl1pPr>
              <a:defRPr sz="3650" cap="all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Пользовательский маке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202172" y="318641"/>
            <a:ext cx="10514926" cy="799971"/>
          </a:xfrm>
          <a:prstGeom prst="rect">
            <a:avLst/>
          </a:prstGeom>
        </p:spPr>
        <p:txBody>
          <a:bodyPr/>
          <a:lstStyle>
            <a:lvl1pPr>
              <a:defRPr sz="3650" cap="all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 bwMode="auto">
          <a:xfrm>
            <a:off x="1524000" y="3602037"/>
            <a:ext cx="9144000" cy="165576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pPr>
              <a:defRPr/>
            </a:pPr>
            <a:r>
              <a:t>Уровень текста 1</a:t>
            </a:r>
          </a:p>
          <a:p>
            <a:pPr lvl="1">
              <a:defRPr/>
            </a:pPr>
            <a:r>
              <a:t>Уровень текста 2</a:t>
            </a:r>
          </a:p>
          <a:p>
            <a:pPr lvl="2">
              <a:defRPr/>
            </a:pPr>
            <a:r>
              <a:t>Уровень текста 3</a:t>
            </a:r>
          </a:p>
          <a:p>
            <a:pPr lvl="3">
              <a:defRPr/>
            </a:pPr>
            <a:r>
              <a:t>Уровень текста 4</a:t>
            </a:r>
          </a:p>
          <a:p>
            <a:pPr lvl="4">
              <a:defRPr/>
            </a:pPr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1_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Уровень текста 1…"/>
          <p:cNvSpPr txBox="1">
            <a:spLocks noGrp="1"/>
          </p:cNvSpPr>
          <p:nvPr>
            <p:ph type="body" sz="quarter" idx="1"/>
          </p:nvPr>
        </p:nvSpPr>
        <p:spPr bwMode="auto">
          <a:xfrm>
            <a:off x="600671" y="5929932"/>
            <a:ext cx="10985503" cy="318491"/>
          </a:xfrm>
          <a:prstGeom prst="rect">
            <a:avLst/>
          </a:prstGeom>
        </p:spPr>
        <p:txBody>
          <a:bodyPr lIns="45718" tIns="45718" rIns="45718" bIns="45718" spcCol="38100"/>
          <a:lstStyle>
            <a:lvl1pPr marL="0" indent="0" defTabSz="412731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  <a:lvl2pPr marL="533375" indent="-228589" defTabSz="412731">
              <a:lnSpc>
                <a:spcPct val="100000"/>
              </a:lnSpc>
              <a:spcBef>
                <a:spcPts val="0"/>
              </a:spcBef>
              <a:defRPr sz="1800" b="1"/>
            </a:lvl2pPr>
            <a:lvl3pPr marL="838161" indent="-228589" defTabSz="412731">
              <a:lnSpc>
                <a:spcPct val="100000"/>
              </a:lnSpc>
              <a:spcBef>
                <a:spcPts val="0"/>
              </a:spcBef>
              <a:defRPr sz="1800" b="1"/>
            </a:lvl3pPr>
            <a:lvl4pPr marL="1142947" indent="-228589" defTabSz="412731">
              <a:lnSpc>
                <a:spcPct val="100000"/>
              </a:lnSpc>
              <a:spcBef>
                <a:spcPts val="0"/>
              </a:spcBef>
              <a:defRPr sz="1800" b="1"/>
            </a:lvl4pPr>
            <a:lvl5pPr marL="1447733" indent="-228589" defTabSz="412731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/>
          </p:nvPr>
        </p:nvSpPr>
        <p:spPr bwMode="auto">
          <a:xfrm>
            <a:off x="603249" y="1287496"/>
            <a:ext cx="10985503" cy="2324102"/>
          </a:xfrm>
          <a:prstGeom prst="rect">
            <a:avLst/>
          </a:prstGeom>
        </p:spPr>
        <p:txBody>
          <a:bodyPr anchor="b"/>
          <a:lstStyle>
            <a:lvl1pPr>
              <a:defRPr sz="5800" spc="-115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21"/>
          </p:nvPr>
        </p:nvSpPr>
        <p:spPr bwMode="auto">
          <a:xfrm>
            <a:off x="600672" y="3611595"/>
            <a:ext cx="10985501" cy="952501"/>
          </a:xfrm>
          <a:prstGeom prst="rect">
            <a:avLst/>
          </a:prstGeom>
        </p:spPr>
        <p:txBody>
          <a:bodyPr spcCol="38100"/>
          <a:lstStyle>
            <a:lvl1pPr marL="0" indent="0" defTabSz="412731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2" name="Номер слайда"/>
          <p:cNvSpPr txBox="1">
            <a:spLocks noGrp="1"/>
          </p:cNvSpPr>
          <p:nvPr>
            <p:ph type="sldNum" sz="quarter" idx="22"/>
          </p:nvPr>
        </p:nvSpPr>
        <p:spPr bwMode="auto"/>
        <p:txBody>
          <a:bodyPr/>
          <a:lstStyle>
            <a:lvl1pPr>
              <a:defRPr/>
            </a:lvl1pPr>
          </a:lstStyle>
          <a:p>
            <a:pPr defTabSz="554492">
              <a:buClrTx/>
              <a:defRPr/>
            </a:pPr>
            <a:fld id="{B0489526-BA99-4733-AEC4-101D6143F289}" type="slidenum">
              <a:rPr lang="ru-RU" sz="1100">
                <a:solidFill>
                  <a:prstClr val="black"/>
                </a:solidFill>
                <a:latin typeface="Gilroy"/>
                <a:ea typeface="+mn-ea"/>
                <a:cs typeface="+mn-cs"/>
              </a:rPr>
              <a:t>‹#›</a:t>
            </a:fld>
            <a:endParaRPr lang="ru-RU" sz="1100">
              <a:solidFill>
                <a:prstClr val="black"/>
              </a:solidFill>
              <a:latin typeface="Gilroy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 bwMode="auto">
          <a:xfrm>
            <a:off x="-15875" y="6554570"/>
            <a:ext cx="12236450" cy="327002"/>
            <a:chOff x="-15875" y="6554788"/>
            <a:chExt cx="12236450" cy="327025"/>
          </a:xfrm>
        </p:grpSpPr>
        <p:sp>
          <p:nvSpPr>
            <p:cNvPr id="8" name="Прямоугольник"/>
            <p:cNvSpPr>
              <a:spLocks noChangeArrowheads="1"/>
            </p:cNvSpPr>
            <p:nvPr/>
          </p:nvSpPr>
          <p:spPr bwMode="auto">
            <a:xfrm>
              <a:off x="-15875" y="6554788"/>
              <a:ext cx="1503363" cy="327025"/>
            </a:xfrm>
            <a:prstGeom prst="rect">
              <a:avLst/>
            </a:prstGeom>
            <a:blipFill>
              <a:blip r:embed="rId8"/>
              <a:stretch/>
            </a:blipFill>
            <a:ln>
              <a:noFill/>
            </a:ln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marL="0" marR="0" lvl="0" indent="0" algn="ctr" defTabSz="73836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200" b="0" i="0" u="none" strike="noStrike" cap="none" spc="0">
                <a:ln>
                  <a:noFill/>
                </a:ln>
                <a:solidFill>
                  <a:srgbClr val="5E5E5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Прямоугольник"/>
            <p:cNvSpPr>
              <a:spLocks noChangeArrowheads="1"/>
            </p:cNvSpPr>
            <p:nvPr/>
          </p:nvSpPr>
          <p:spPr bwMode="auto">
            <a:xfrm>
              <a:off x="1481138" y="6554788"/>
              <a:ext cx="1501775" cy="327025"/>
            </a:xfrm>
            <a:prstGeom prst="rect">
              <a:avLst/>
            </a:prstGeom>
            <a:blipFill>
              <a:blip r:embed="rId9"/>
              <a:stretch/>
            </a:blipFill>
            <a:ln>
              <a:noFill/>
            </a:ln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marL="0" marR="0" lvl="0" indent="0" algn="ctr" defTabSz="73836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200" b="0" i="0" u="none" strike="noStrike" cap="none" spc="0">
                <a:ln>
                  <a:noFill/>
                </a:ln>
                <a:solidFill>
                  <a:srgbClr val="5E5E5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Прямоугольник"/>
            <p:cNvSpPr>
              <a:spLocks noChangeArrowheads="1"/>
            </p:cNvSpPr>
            <p:nvPr/>
          </p:nvSpPr>
          <p:spPr bwMode="auto">
            <a:xfrm>
              <a:off x="2968625" y="6554788"/>
              <a:ext cx="1501775" cy="327025"/>
            </a:xfrm>
            <a:prstGeom prst="rect">
              <a:avLst/>
            </a:prstGeom>
            <a:blipFill>
              <a:blip r:embed="rId10"/>
              <a:stretch/>
            </a:blipFill>
            <a:ln>
              <a:noFill/>
            </a:ln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marL="0" marR="0" lvl="0" indent="0" algn="ctr" defTabSz="73836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200" b="0" i="0" u="none" strike="noStrike" cap="none" spc="0">
                <a:ln>
                  <a:noFill/>
                </a:ln>
                <a:solidFill>
                  <a:srgbClr val="5E5E5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Прямоугольник"/>
            <p:cNvSpPr>
              <a:spLocks noChangeArrowheads="1"/>
            </p:cNvSpPr>
            <p:nvPr/>
          </p:nvSpPr>
          <p:spPr bwMode="auto">
            <a:xfrm>
              <a:off x="4449763" y="6554788"/>
              <a:ext cx="1503362" cy="327025"/>
            </a:xfrm>
            <a:prstGeom prst="rect">
              <a:avLst/>
            </a:prstGeom>
            <a:blipFill>
              <a:blip r:embed="rId11"/>
              <a:stretch/>
            </a:blipFill>
            <a:ln>
              <a:noFill/>
            </a:ln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marL="0" marR="0" lvl="0" indent="0" algn="ctr" defTabSz="73836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200" b="0" i="0" u="none" strike="noStrike" cap="none" spc="0">
                <a:ln>
                  <a:noFill/>
                </a:ln>
                <a:solidFill>
                  <a:srgbClr val="5E5E5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Прямоугольник"/>
            <p:cNvSpPr>
              <a:spLocks noChangeArrowheads="1"/>
            </p:cNvSpPr>
            <p:nvPr/>
          </p:nvSpPr>
          <p:spPr bwMode="auto">
            <a:xfrm>
              <a:off x="5951538" y="6554788"/>
              <a:ext cx="1501775" cy="327025"/>
            </a:xfrm>
            <a:prstGeom prst="rect">
              <a:avLst/>
            </a:prstGeom>
            <a:blipFill>
              <a:blip r:embed="rId10"/>
              <a:stretch/>
            </a:blipFill>
            <a:ln>
              <a:noFill/>
            </a:ln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marL="0" marR="0" lvl="0" indent="0" algn="ctr" defTabSz="73836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200" b="0" i="0" u="none" strike="noStrike" cap="none" spc="0">
                <a:ln>
                  <a:noFill/>
                </a:ln>
                <a:solidFill>
                  <a:srgbClr val="5E5E5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Прямоугольник"/>
            <p:cNvSpPr>
              <a:spLocks noChangeArrowheads="1"/>
            </p:cNvSpPr>
            <p:nvPr/>
          </p:nvSpPr>
          <p:spPr bwMode="auto">
            <a:xfrm>
              <a:off x="7419975" y="6554788"/>
              <a:ext cx="1501775" cy="327025"/>
            </a:xfrm>
            <a:prstGeom prst="rect">
              <a:avLst/>
            </a:prstGeom>
            <a:blipFill>
              <a:blip r:embed="rId12"/>
              <a:stretch/>
            </a:blipFill>
            <a:ln>
              <a:noFill/>
            </a:ln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marL="0" marR="0" lvl="0" indent="0" algn="ctr" defTabSz="73836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200" b="0" i="0" u="none" strike="noStrike" cap="none" spc="0">
                <a:ln>
                  <a:noFill/>
                </a:ln>
                <a:solidFill>
                  <a:srgbClr val="5E5E5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Прямоугольник"/>
            <p:cNvSpPr>
              <a:spLocks noChangeArrowheads="1"/>
            </p:cNvSpPr>
            <p:nvPr/>
          </p:nvSpPr>
          <p:spPr bwMode="auto">
            <a:xfrm>
              <a:off x="8920163" y="6554788"/>
              <a:ext cx="1503362" cy="327025"/>
            </a:xfrm>
            <a:prstGeom prst="rect">
              <a:avLst/>
            </a:prstGeom>
            <a:blipFill>
              <a:blip r:embed="rId8"/>
              <a:stretch/>
            </a:blipFill>
            <a:ln>
              <a:noFill/>
            </a:ln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marL="0" marR="0" lvl="0" indent="0" algn="ctr" defTabSz="73836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200" b="0" i="0" u="none" strike="noStrike" cap="none" spc="0">
                <a:ln>
                  <a:noFill/>
                </a:ln>
                <a:solidFill>
                  <a:srgbClr val="5E5E5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Прямоугольник"/>
            <p:cNvSpPr>
              <a:spLocks noChangeArrowheads="1"/>
            </p:cNvSpPr>
            <p:nvPr/>
          </p:nvSpPr>
          <p:spPr bwMode="auto">
            <a:xfrm>
              <a:off x="10234613" y="6554788"/>
              <a:ext cx="1503362" cy="327025"/>
            </a:xfrm>
            <a:prstGeom prst="rect">
              <a:avLst/>
            </a:prstGeom>
            <a:blipFill>
              <a:blip r:embed="rId11"/>
              <a:stretch/>
            </a:blipFill>
            <a:ln>
              <a:noFill/>
            </a:ln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marL="0" marR="0" lvl="0" indent="0" algn="ctr" defTabSz="73836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200" b="0" i="0" u="none" strike="noStrike" cap="none" spc="0">
                <a:ln>
                  <a:noFill/>
                </a:ln>
                <a:solidFill>
                  <a:srgbClr val="5E5E5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Прямоугольник"/>
            <p:cNvSpPr>
              <a:spLocks noChangeArrowheads="1"/>
            </p:cNvSpPr>
            <p:nvPr/>
          </p:nvSpPr>
          <p:spPr bwMode="auto">
            <a:xfrm>
              <a:off x="11731625" y="6554788"/>
              <a:ext cx="488950" cy="327025"/>
            </a:xfrm>
            <a:prstGeom prst="rect">
              <a:avLst/>
            </a:prstGeom>
            <a:blipFill>
              <a:blip r:embed="rId8"/>
              <a:stretch/>
            </a:blipFill>
            <a:ln>
              <a:noFill/>
            </a:ln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1217613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Font typeface="Arial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marL="0" marR="0" lvl="0" indent="0" algn="ctr" defTabSz="73836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200" b="0" i="0" u="none" strike="noStrike" cap="none" spc="0">
                <a:ln>
                  <a:noFill/>
                </a:ln>
                <a:solidFill>
                  <a:srgbClr val="5E5E5E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Прямоугольник"/>
          <p:cNvSpPr>
            <a:spLocks noChangeArrowheads="1"/>
          </p:cNvSpPr>
          <p:nvPr userDrawn="1"/>
        </p:nvSpPr>
        <p:spPr bwMode="auto">
          <a:xfrm>
            <a:off x="11496718" y="-7697"/>
            <a:ext cx="696871" cy="1760415"/>
          </a:xfrm>
          <a:prstGeom prst="rect">
            <a:avLst/>
          </a:prstGeom>
          <a:blipFill>
            <a:blip r:embed="rId10"/>
            <a:stretch/>
          </a:blipFill>
          <a:ln>
            <a:noFill/>
          </a:ln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marL="0" marR="0" lvl="0" indent="0" algn="ctr" defTabSz="73836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200" b="0" i="0" u="none" strike="noStrike" cap="none" spc="0">
              <a:ln>
                <a:noFill/>
              </a:ln>
              <a:solidFill>
                <a:srgbClr val="5E5E5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Прямоугольник"/>
          <p:cNvSpPr>
            <a:spLocks noChangeArrowheads="1"/>
          </p:cNvSpPr>
          <p:nvPr userDrawn="1"/>
        </p:nvSpPr>
        <p:spPr bwMode="auto">
          <a:xfrm>
            <a:off x="11496718" y="1751131"/>
            <a:ext cx="696871" cy="1760413"/>
          </a:xfrm>
          <a:prstGeom prst="rect">
            <a:avLst/>
          </a:prstGeom>
          <a:blipFill>
            <a:blip r:embed="rId8"/>
            <a:stretch/>
          </a:blipFill>
          <a:ln>
            <a:noFill/>
          </a:ln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marL="0" marR="0" lvl="0" indent="0" algn="ctr" defTabSz="73836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200" b="0" i="0" u="none" strike="noStrike" cap="none" spc="0">
              <a:ln>
                <a:noFill/>
              </a:ln>
              <a:solidFill>
                <a:srgbClr val="5E5E5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" name="Прямоугольник"/>
          <p:cNvSpPr>
            <a:spLocks noChangeArrowheads="1"/>
          </p:cNvSpPr>
          <p:nvPr userDrawn="1"/>
        </p:nvSpPr>
        <p:spPr bwMode="auto">
          <a:xfrm>
            <a:off x="11496718" y="3505195"/>
            <a:ext cx="696871" cy="1760415"/>
          </a:xfrm>
          <a:prstGeom prst="rect">
            <a:avLst/>
          </a:prstGeom>
          <a:blipFill>
            <a:blip r:embed="rId12"/>
            <a:stretch/>
          </a:blipFill>
          <a:ln>
            <a:noFill/>
          </a:ln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marL="0" marR="0" lvl="0" indent="0" algn="ctr" defTabSz="73836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200" b="0" i="0" u="none" strike="noStrike" cap="none" spc="0">
              <a:ln>
                <a:noFill/>
              </a:ln>
              <a:solidFill>
                <a:srgbClr val="5E5E5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0" name="Прямоугольник"/>
          <p:cNvSpPr>
            <a:spLocks noChangeArrowheads="1"/>
          </p:cNvSpPr>
          <p:nvPr userDrawn="1"/>
        </p:nvSpPr>
        <p:spPr bwMode="auto">
          <a:xfrm>
            <a:off x="11496718" y="5264021"/>
            <a:ext cx="696871" cy="1290547"/>
          </a:xfrm>
          <a:prstGeom prst="rect">
            <a:avLst/>
          </a:prstGeom>
          <a:blipFill>
            <a:blip r:embed="rId10"/>
            <a:stretch/>
          </a:blipFill>
          <a:ln>
            <a:noFill/>
          </a:ln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1217613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marL="0" marR="0" lvl="0" indent="0" algn="ctr" defTabSz="73836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200" b="0" i="0" u="none" strike="noStrike" cap="none" spc="0">
              <a:ln>
                <a:noFill/>
              </a:ln>
              <a:solidFill>
                <a:srgbClr val="5E5E5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1" name="Номер слайда 135"/>
          <p:cNvSpPr txBox="1"/>
          <p:nvPr userDrawn="1"/>
        </p:nvSpPr>
        <p:spPr bwMode="auto">
          <a:xfrm>
            <a:off x="8988425" y="6564183"/>
            <a:ext cx="2743200" cy="307771"/>
          </a:xfrm>
          <a:prstGeom prst="rect">
            <a:avLst/>
          </a:prstGeom>
        </p:spPr>
        <p:txBody>
          <a:bodyPr vert="horz" wrap="square" lIns="91434" tIns="45717" rIns="91434" bIns="45717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5544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0489526-BA99-4733-AEC4-101D6143F289}" type="slidenum">
              <a:rPr lang="ru-RU" sz="1400" b="1" i="0" u="none" strike="noStrike" cap="none" spc="0">
                <a:ln>
                  <a:noFill/>
                </a:ln>
                <a:solidFill>
                  <a:prstClr val="white"/>
                </a:solidFill>
                <a:latin typeface="Gilroy"/>
                <a:ea typeface="+mn-ea"/>
                <a:cs typeface="+mn-cs"/>
              </a:rPr>
              <a:t>‹#›</a:t>
            </a:fld>
            <a:endParaRPr lang="ru-RU" sz="1400" b="1" i="0" u="none" strike="noStrike" cap="none" spc="0">
              <a:ln>
                <a:noFill/>
              </a:ln>
              <a:solidFill>
                <a:prstClr val="white"/>
              </a:solidFill>
              <a:latin typeface="Gilroy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358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8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768" indent="-228589" algn="l" defTabSz="914358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2947" indent="-228589" algn="l" defTabSz="914358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126" indent="-228589" algn="l" defTabSz="914358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305" indent="-228589" algn="l" defTabSz="914358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483" indent="-228589" algn="l" defTabSz="914358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662" indent="-228589" algn="l" defTabSz="914358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8841" indent="-228589" algn="l" defTabSz="914358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019" indent="-228589" algn="l" defTabSz="914358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8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79" algn="l" defTabSz="914358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58" algn="l" defTabSz="914358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36" algn="l" defTabSz="914358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15" algn="l" defTabSz="914358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894" algn="l" defTabSz="914358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073" algn="l" defTabSz="914358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252" algn="l" defTabSz="914358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430" algn="l" defTabSz="914358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6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32.svg"/><Relationship Id="rId7" Type="http://schemas.openxmlformats.org/officeDocument/2006/relationships/image" Target="../media/image3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40.svg"/><Relationship Id="rId7" Type="http://schemas.openxmlformats.org/officeDocument/2006/relationships/image" Target="../media/image37.png"/><Relationship Id="rId12" Type="http://schemas.openxmlformats.org/officeDocument/2006/relationships/image" Target="../media/image4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11" Type="http://schemas.microsoft.com/office/2007/relationships/hdphoto" Target="../media/hdphoto2.wdp"/><Relationship Id="rId5" Type="http://schemas.openxmlformats.org/officeDocument/2006/relationships/image" Target="../media/image35.jpe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418125" y="3749718"/>
            <a:ext cx="3063120" cy="3127281"/>
          </a:xfrm>
          <a:prstGeom prst="rect">
            <a:avLst/>
          </a:prstGeom>
          <a:noFill/>
        </p:spPr>
      </p:pic>
      <p:sp>
        <p:nvSpPr>
          <p:cNvPr id="27" name="Прямоугольник 9"/>
          <p:cNvSpPr/>
          <p:nvPr/>
        </p:nvSpPr>
        <p:spPr bwMode="auto">
          <a:xfrm>
            <a:off x="8473951" y="3762666"/>
            <a:ext cx="3718049" cy="3095334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B5D8E1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23" name="Прямоугольник 13"/>
          <p:cNvSpPr/>
          <p:nvPr/>
        </p:nvSpPr>
        <p:spPr bwMode="auto">
          <a:xfrm>
            <a:off x="5427590" y="1697349"/>
            <a:ext cx="6121528" cy="2134480"/>
          </a:xfrm>
          <a:prstGeom prst="rect">
            <a:avLst/>
          </a:prstGeom>
          <a:solidFill>
            <a:srgbClr val="FF2F2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D493D"/>
                </a:solidFill>
                <a:latin typeface="Helvetica Neue"/>
                <a:ea typeface="Helvetica Neue"/>
                <a:cs typeface="Helvetica Neue"/>
              </a:defRPr>
            </a:pPr>
            <a:endParaRPr/>
          </a:p>
        </p:txBody>
      </p:sp>
      <p:sp>
        <p:nvSpPr>
          <p:cNvPr id="10" name="#B5D8E1 RGB 181 216 225  CMYK 27 6 9 0"/>
          <p:cNvSpPr txBox="1"/>
          <p:nvPr/>
        </p:nvSpPr>
        <p:spPr bwMode="auto">
          <a:xfrm>
            <a:off x="110819" y="4406784"/>
            <a:ext cx="2916678" cy="923326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/>
          <a:p>
            <a:pPr>
              <a:defRPr>
                <a:solidFill>
                  <a:srgbClr val="FFFFFF"/>
                </a:solidFill>
                <a:latin typeface="Gilroy-Regular"/>
                <a:ea typeface="Gilroy-Regular"/>
                <a:cs typeface="Gilroy-Regular"/>
              </a:defRPr>
            </a:pPr>
            <a:r>
              <a:rPr/>
              <a:t/>
            </a:r>
            <a:br>
              <a:rPr/>
            </a:br>
            <a:r>
              <a:rPr/>
              <a:t/>
            </a:r>
            <a:br>
              <a:rPr/>
            </a:br>
            <a:endParaRPr/>
          </a:p>
        </p:txBody>
      </p:sp>
      <p:sp>
        <p:nvSpPr>
          <p:cNvPr id="13" name="Текст 2"/>
          <p:cNvSpPr txBox="1"/>
          <p:nvPr/>
        </p:nvSpPr>
        <p:spPr bwMode="auto">
          <a:xfrm>
            <a:off x="5075652" y="2182509"/>
            <a:ext cx="3748065" cy="1246491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 lang="ru-RU" sz="2500" b="1">
                <a:solidFill>
                  <a:schemeClr val="bg1"/>
                </a:solidFill>
              </a:rPr>
              <a:t>Акселератор 3.0 </a:t>
            </a:r>
            <a:br>
              <a:rPr lang="ru-RU" sz="2500" b="1">
                <a:solidFill>
                  <a:schemeClr val="bg1"/>
                </a:solidFill>
              </a:rPr>
            </a:br>
            <a:r>
              <a:rPr lang="ru-RU" sz="2500" b="1">
                <a:solidFill>
                  <a:schemeClr val="bg1"/>
                </a:solidFill>
              </a:rPr>
              <a:t>Пензенского госуниверситета</a:t>
            </a:r>
            <a:endParaRPr sz="2500" b="1">
              <a:solidFill>
                <a:schemeClr val="bg1"/>
              </a:solidFill>
            </a:endParaRPr>
          </a:p>
        </p:txBody>
      </p:sp>
      <p:sp>
        <p:nvSpPr>
          <p:cNvPr id="16" name="AutoShape 4" descr="https://static.tildacdn.com/tild3634-3735-4437-b366-353436363338/open-innovations-whi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biLevel thresh="75000"/>
          </a:blip>
          <a:stretch/>
        </p:blipFill>
        <p:spPr bwMode="auto">
          <a:xfrm>
            <a:off x="5449821" y="312682"/>
            <a:ext cx="2992148" cy="1128271"/>
          </a:xfrm>
          <a:prstGeom prst="rect">
            <a:avLst/>
          </a:prstGeom>
          <a:noFill/>
        </p:spPr>
      </p:pic>
      <p:pic>
        <p:nvPicPr>
          <p:cNvPr id="17" name="Picture 2" descr="C:\Users\1\Google Диск\JOB\UNI DATA\LOGO\LogPGU_simbioz2013 new.pn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9324599" y="4437801"/>
            <a:ext cx="2031516" cy="193132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9324599" y="56285"/>
            <a:ext cx="2046769" cy="1641062"/>
          </a:xfrm>
          <a:prstGeom prst="rect">
            <a:avLst/>
          </a:prstGeom>
          <a:noFill/>
        </p:spPr>
      </p:pic>
      <p:sp>
        <p:nvSpPr>
          <p:cNvPr id="7" name="Прямоугольник"/>
          <p:cNvSpPr/>
          <p:nvPr/>
        </p:nvSpPr>
        <p:spPr bwMode="auto">
          <a:xfrm>
            <a:off x="8473950" y="1697349"/>
            <a:ext cx="3718049" cy="2154967"/>
          </a:xfrm>
          <a:prstGeom prst="rect">
            <a:avLst/>
          </a:prstGeom>
          <a:solidFill>
            <a:srgbClr val="FFAC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AF17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14" name="Текст 2"/>
          <p:cNvSpPr txBox="1"/>
          <p:nvPr/>
        </p:nvSpPr>
        <p:spPr bwMode="auto">
          <a:xfrm>
            <a:off x="8760118" y="2526161"/>
            <a:ext cx="2926473" cy="646327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 lang="ru-RU" sz="3600" b="1" dirty="0" err="1" smtClean="0">
                <a:solidFill>
                  <a:schemeClr val="bg1"/>
                </a:solidFill>
              </a:rPr>
              <a:t>Технет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endParaRPr lang="ru-RU" sz="3600" b="1" dirty="0">
              <a:solidFill>
                <a:schemeClr val="bg1"/>
              </a:solidFill>
              <a:latin typeface="Gilroy-Regular"/>
            </a:endParaRPr>
          </a:p>
        </p:txBody>
      </p:sp>
      <p:sp>
        <p:nvSpPr>
          <p:cNvPr id="4" name="Google Shape;106;p25"/>
          <p:cNvSpPr txBox="1">
            <a:spLocks noGrp="1"/>
          </p:cNvSpPr>
          <p:nvPr>
            <p:ph type="title"/>
          </p:nvPr>
        </p:nvSpPr>
        <p:spPr bwMode="auto">
          <a:xfrm>
            <a:off x="322281" y="2473703"/>
            <a:ext cx="6322637" cy="153576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spAutoFit/>
          </a:bodyPr>
          <a:lstStyle/>
          <a:p>
            <a:pPr>
              <a:spcBef>
                <a:spcPts val="1200"/>
              </a:spcBef>
              <a:buClr>
                <a:srgbClr val="8F00FF"/>
              </a:buClr>
              <a:buSzPts val="2700"/>
              <a:defRPr/>
            </a:pPr>
            <a:r>
              <a:rPr lang="en-US" sz="5400" dirty="0" err="1">
                <a:solidFill>
                  <a:srgbClr val="8E01FF"/>
                </a:solidFill>
                <a:latin typeface="Raleway SemiBold"/>
              </a:rPr>
              <a:t>MemoryCore</a:t>
            </a:r>
            <a:r>
              <a:rPr lang="en-US" sz="4150" dirty="0">
                <a:solidFill>
                  <a:srgbClr val="8E01FF"/>
                </a:solidFill>
                <a:latin typeface="Raleway SemiBold"/>
              </a:rPr>
              <a:t/>
            </a:r>
            <a:br>
              <a:rPr lang="en-US" sz="4150" dirty="0">
                <a:solidFill>
                  <a:srgbClr val="8E01FF"/>
                </a:solidFill>
                <a:latin typeface="Raleway SemiBold"/>
              </a:rPr>
            </a:br>
            <a:r>
              <a:rPr lang="ru-RU" sz="2800" dirty="0">
                <a:latin typeface="Raleway SemiBold"/>
              </a:rPr>
              <a:t>Энергонезависимая память</a:t>
            </a:r>
            <a:endParaRPr sz="4150" dirty="0">
              <a:solidFill>
                <a:srgbClr val="8E01FF"/>
              </a:solidFill>
              <a:latin typeface="Raleway Semi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Текст 2"/>
          <p:cNvSpPr txBox="1"/>
          <p:nvPr/>
        </p:nvSpPr>
        <p:spPr bwMode="auto">
          <a:xfrm>
            <a:off x="752280" y="283946"/>
            <a:ext cx="9416678" cy="66473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marL="0" lvl="0" indent="0" algn="l" defTabSz="914358">
              <a:lnSpc>
                <a:spcPct val="90000"/>
              </a:lnSpc>
              <a:buClr>
                <a:srgbClr val="8F00FF"/>
              </a:buClr>
              <a:buSzPts val="2700"/>
              <a:defRPr/>
            </a:pPr>
            <a:r>
              <a:rPr lang="en-US" sz="4150" dirty="0" smtClean="0">
                <a:solidFill>
                  <a:srgbClr val="8E01FF"/>
                </a:solidFill>
                <a:latin typeface="Raleway SemiBold"/>
              </a:rPr>
              <a:t>UNIT</a:t>
            </a:r>
            <a:r>
              <a:rPr lang="ru-RU" sz="4150" dirty="0" smtClean="0">
                <a:solidFill>
                  <a:srgbClr val="8E01FF"/>
                </a:solidFill>
                <a:latin typeface="Raleway SemiBold"/>
              </a:rPr>
              <a:t>-ЭКОНОМИКА</a:t>
            </a:r>
            <a:endParaRPr dirty="0"/>
          </a:p>
        </p:txBody>
      </p:sp>
      <p:grpSp>
        <p:nvGrpSpPr>
          <p:cNvPr id="19" name="Google Shape;132;p26"/>
          <p:cNvGrpSpPr/>
          <p:nvPr/>
        </p:nvGrpSpPr>
        <p:grpSpPr bwMode="auto">
          <a:xfrm>
            <a:off x="0" y="1014360"/>
            <a:ext cx="6096000" cy="110384"/>
            <a:chOff x="0" y="692501"/>
            <a:chExt cx="2624940" cy="97200"/>
          </a:xfrm>
        </p:grpSpPr>
        <p:sp>
          <p:nvSpPr>
            <p:cNvPr id="20" name="Google Shape;133;p26"/>
            <p:cNvSpPr/>
            <p:nvPr/>
          </p:nvSpPr>
          <p:spPr bwMode="auto"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1" name="Google Shape;134;p26"/>
            <p:cNvSpPr/>
            <p:nvPr/>
          </p:nvSpPr>
          <p:spPr bwMode="auto"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2" name="Google Shape;135;p26"/>
            <p:cNvSpPr/>
            <p:nvPr/>
          </p:nvSpPr>
          <p:spPr bwMode="auto"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3" name="Google Shape;136;p26"/>
            <p:cNvSpPr/>
            <p:nvPr/>
          </p:nvSpPr>
          <p:spPr bwMode="auto"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4" name="Google Shape;137;p26"/>
            <p:cNvSpPr/>
            <p:nvPr/>
          </p:nvSpPr>
          <p:spPr bwMode="auto"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</p:grpSp>
      <p:sp>
        <p:nvSpPr>
          <p:cNvPr id="2" name="Google Shape;146;p27"/>
          <p:cNvSpPr/>
          <p:nvPr/>
        </p:nvSpPr>
        <p:spPr bwMode="auto">
          <a:xfrm>
            <a:off x="-9533" y="297304"/>
            <a:ext cx="687900" cy="687900"/>
          </a:xfrm>
          <a:prstGeom prst="rect">
            <a:avLst/>
          </a:prstGeom>
          <a:solidFill>
            <a:srgbClr val="FBA91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CBAC89BE-79CE-4CA7-8435-D000E1F10FE9}"/>
              </a:ext>
            </a:extLst>
          </p:cNvPr>
          <p:cNvSpPr/>
          <p:nvPr/>
        </p:nvSpPr>
        <p:spPr>
          <a:xfrm>
            <a:off x="2855640" y="5276000"/>
            <a:ext cx="2771553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1AB17014-86F1-41D4-B9BF-9CACED366C8A}"/>
              </a:ext>
            </a:extLst>
          </p:cNvPr>
          <p:cNvSpPr/>
          <p:nvPr/>
        </p:nvSpPr>
        <p:spPr>
          <a:xfrm>
            <a:off x="3089732" y="3535811"/>
            <a:ext cx="379503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D336F8A1-1396-4F4F-BFD2-A80D2D43D190}"/>
              </a:ext>
            </a:extLst>
          </p:cNvPr>
          <p:cNvSpPr/>
          <p:nvPr/>
        </p:nvSpPr>
        <p:spPr>
          <a:xfrm>
            <a:off x="678367" y="2881548"/>
            <a:ext cx="447694" cy="654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6204032F-0085-452A-B2D3-5558CA975EFA}"/>
              </a:ext>
            </a:extLst>
          </p:cNvPr>
          <p:cNvSpPr/>
          <p:nvPr/>
        </p:nvSpPr>
        <p:spPr bwMode="auto">
          <a:xfrm flipV="1">
            <a:off x="2092718" y="3157200"/>
            <a:ext cx="1309822" cy="788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820461"/>
              </p:ext>
            </p:extLst>
          </p:nvPr>
        </p:nvGraphicFramePr>
        <p:xfrm>
          <a:off x="177416" y="2473515"/>
          <a:ext cx="10959144" cy="3835806"/>
        </p:xfrm>
        <a:graphic>
          <a:graphicData uri="http://schemas.openxmlformats.org/drawingml/2006/table">
            <a:tbl>
              <a:tblPr firstRow="1" bandRow="1">
                <a:tableStyleId>{8367FCD3-8E2A-CBA8-48F4-D0D884036E8F}</a:tableStyleId>
              </a:tblPr>
              <a:tblGrid>
                <a:gridCol w="2875845"/>
                <a:gridCol w="2576604"/>
                <a:gridCol w="3706495"/>
                <a:gridCol w="1800200"/>
              </a:tblGrid>
              <a:tr h="61024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Этапы развития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</a:rPr>
                        <a:t> бизнеса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Количество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</a:rPr>
                        <a:t> продаж  микросхем в год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Годовые расчеты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Итог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61024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Старт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64000">
                          <a:schemeClr val="accent5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64000">
                          <a:schemeClr val="accent5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Выручка: 8.1 млн.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р.</a:t>
                      </a: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Профит с продаж: 3.1 млн. р.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64000">
                          <a:schemeClr val="accent5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Убыток: 8.9</a:t>
                      </a:r>
                      <a:r>
                        <a:rPr lang="ru-RU" sz="1600" b="1" baseline="0" dirty="0" smtClean="0"/>
                        <a:t> млн. р.</a:t>
                      </a:r>
                      <a:endParaRPr lang="ru-RU" sz="1600" b="1" dirty="0"/>
                    </a:p>
                  </a:txBody>
                  <a:tcPr>
                    <a:gradFill>
                      <a:gsLst>
                        <a:gs pos="61000">
                          <a:schemeClr val="accent2">
                            <a:lumMod val="75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7177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Выход в «ноль»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64000">
                          <a:schemeClr val="accent5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1936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64000">
                          <a:schemeClr val="accent5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Выручка: 31.4 млн. р.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Профит с продаж: 12 млн. р.</a:t>
                      </a:r>
                    </a:p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64000">
                          <a:schemeClr val="accent5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Прибыль: 0 р.</a:t>
                      </a:r>
                      <a:endParaRPr lang="ru-RU" sz="1600" b="1" dirty="0"/>
                    </a:p>
                  </a:txBody>
                  <a:tcPr>
                    <a:gradFill>
                      <a:gsLst>
                        <a:gs pos="64000">
                          <a:schemeClr val="bg1">
                            <a:lumMod val="50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7177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Стабильная прибыль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64000">
                          <a:schemeClr val="accent5">
                            <a:lumMod val="75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3000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64000">
                          <a:schemeClr val="accent5">
                            <a:lumMod val="75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Постоянные расходы: +3 млн. р.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Выручка: 48.6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</a:rPr>
                        <a:t> млн. р.</a:t>
                      </a:r>
                      <a:endParaRPr lang="ru-RU" sz="16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Профит с продаж: 18.6 млн. р.</a:t>
                      </a:r>
                    </a:p>
                  </a:txBody>
                  <a:tcPr>
                    <a:gradFill>
                      <a:gsLst>
                        <a:gs pos="64000">
                          <a:schemeClr val="accent5">
                            <a:lumMod val="75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Прибыль: 3.6 млн. р.</a:t>
                      </a:r>
                      <a:endParaRPr lang="ru-RU" sz="1600" b="1" dirty="0"/>
                    </a:p>
                  </a:txBody>
                  <a:tcPr>
                    <a:gradFill>
                      <a:gsLst>
                        <a:gs pos="64000">
                          <a:srgbClr val="00B050"/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7177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Масштабирование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77000">
                          <a:schemeClr val="accent5">
                            <a:lumMod val="50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5000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77000">
                          <a:schemeClr val="accent5">
                            <a:lumMod val="50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Постоянные расходы: +8 млн. р.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Выручка: 81 млн. р.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Профит с продаж: 31 млн. р.</a:t>
                      </a:r>
                    </a:p>
                  </a:txBody>
                  <a:tcPr>
                    <a:gradFill>
                      <a:gsLst>
                        <a:gs pos="77000">
                          <a:schemeClr val="accent5">
                            <a:lumMod val="50000"/>
                          </a:schemeClr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Прибыль: 11 млн. р.</a:t>
                      </a:r>
                      <a:endParaRPr lang="ru-RU" sz="1600" b="1" dirty="0"/>
                    </a:p>
                  </a:txBody>
                  <a:tcPr>
                    <a:gradFill>
                      <a:gsLst>
                        <a:gs pos="64000">
                          <a:srgbClr val="00B050"/>
                        </a:gs>
                        <a:gs pos="10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8" name="Багетная рамка 7"/>
          <p:cNvSpPr/>
          <p:nvPr/>
        </p:nvSpPr>
        <p:spPr>
          <a:xfrm>
            <a:off x="324992" y="1196752"/>
            <a:ext cx="2082546" cy="120632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Себестоимость</a:t>
            </a:r>
          </a:p>
          <a:p>
            <a:pPr algn="ctr"/>
            <a:r>
              <a:rPr lang="ru-RU" b="1" i="1" dirty="0" smtClean="0"/>
              <a:t>микросхемы:</a:t>
            </a:r>
            <a:endParaRPr lang="ru-RU" b="1" i="1" dirty="0"/>
          </a:p>
          <a:p>
            <a:pPr algn="ctr"/>
            <a:endParaRPr lang="ru-RU" b="1" i="1" dirty="0"/>
          </a:p>
          <a:p>
            <a:pPr algn="ctr"/>
            <a:r>
              <a:rPr lang="ru-RU" sz="1600" b="1" i="1" dirty="0"/>
              <a:t>10 000 р</a:t>
            </a:r>
            <a:r>
              <a:rPr lang="ru-RU" sz="1600" b="1" i="1" dirty="0" smtClean="0"/>
              <a:t>.</a:t>
            </a:r>
            <a:endParaRPr lang="ru-RU" sz="1600" b="1" i="1" dirty="0"/>
          </a:p>
        </p:txBody>
      </p:sp>
      <p:sp>
        <p:nvSpPr>
          <p:cNvPr id="36" name="Багетная рамка 35"/>
          <p:cNvSpPr/>
          <p:nvPr/>
        </p:nvSpPr>
        <p:spPr bwMode="auto">
          <a:xfrm>
            <a:off x="8878298" y="1196752"/>
            <a:ext cx="2082546" cy="120632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Скидки:</a:t>
            </a:r>
            <a:endParaRPr lang="ru-RU" b="1" i="1" dirty="0"/>
          </a:p>
          <a:p>
            <a:pPr algn="ctr"/>
            <a:endParaRPr lang="ru-RU" b="1" i="1" dirty="0"/>
          </a:p>
          <a:p>
            <a:pPr algn="ctr"/>
            <a:endParaRPr lang="ru-RU" b="1" i="1" dirty="0"/>
          </a:p>
          <a:p>
            <a:pPr algn="ctr"/>
            <a:r>
              <a:rPr lang="ru-RU" sz="1600" b="1" i="1" dirty="0"/>
              <a:t>10</a:t>
            </a:r>
            <a:r>
              <a:rPr lang="ru-RU" sz="1600" b="1" i="1" dirty="0" smtClean="0"/>
              <a:t>%</a:t>
            </a:r>
            <a:endParaRPr lang="ru-RU" sz="1600" b="1" i="1" dirty="0"/>
          </a:p>
        </p:txBody>
      </p:sp>
      <p:sp>
        <p:nvSpPr>
          <p:cNvPr id="37" name="Багетная рамка 36"/>
          <p:cNvSpPr/>
          <p:nvPr/>
        </p:nvSpPr>
        <p:spPr bwMode="auto">
          <a:xfrm>
            <a:off x="3211480" y="1196752"/>
            <a:ext cx="2082546" cy="120632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Цена продажи</a:t>
            </a:r>
          </a:p>
          <a:p>
            <a:pPr algn="ctr"/>
            <a:r>
              <a:rPr lang="ru-RU" b="1" i="1" dirty="0" smtClean="0"/>
              <a:t>микросхемы:</a:t>
            </a:r>
            <a:endParaRPr lang="ru-RU" b="1" i="1" dirty="0"/>
          </a:p>
          <a:p>
            <a:pPr algn="ctr"/>
            <a:endParaRPr lang="ru-RU" b="1" i="1" dirty="0"/>
          </a:p>
          <a:p>
            <a:pPr algn="ctr"/>
            <a:r>
              <a:rPr lang="ru-RU" sz="1600" b="1" i="1" dirty="0"/>
              <a:t>18 000 р</a:t>
            </a:r>
            <a:r>
              <a:rPr lang="ru-RU" sz="1600" b="1" dirty="0" smtClean="0"/>
              <a:t>.</a:t>
            </a:r>
            <a:endParaRPr lang="ru-RU" sz="1600" b="1" dirty="0"/>
          </a:p>
        </p:txBody>
      </p:sp>
      <p:sp>
        <p:nvSpPr>
          <p:cNvPr id="38" name="Багетная рамка 37"/>
          <p:cNvSpPr/>
          <p:nvPr/>
        </p:nvSpPr>
        <p:spPr bwMode="auto">
          <a:xfrm>
            <a:off x="6019310" y="1196752"/>
            <a:ext cx="2082546" cy="120632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Постоянные </a:t>
            </a:r>
            <a:endParaRPr lang="ru-RU" b="1" i="1" dirty="0"/>
          </a:p>
          <a:p>
            <a:pPr algn="ctr"/>
            <a:r>
              <a:rPr lang="ru-RU" b="1" i="1" dirty="0" smtClean="0"/>
              <a:t>расходы (в год):</a:t>
            </a:r>
            <a:endParaRPr lang="ru-RU" b="1" i="1" dirty="0"/>
          </a:p>
          <a:p>
            <a:pPr algn="ctr"/>
            <a:endParaRPr lang="ru-RU" b="1" i="1" dirty="0"/>
          </a:p>
          <a:p>
            <a:pPr algn="ctr"/>
            <a:r>
              <a:rPr lang="ru-RU" sz="1600" b="1" i="1" dirty="0"/>
              <a:t>12 000 000 р</a:t>
            </a:r>
            <a:r>
              <a:rPr lang="ru-RU" sz="1600" b="1" i="1" dirty="0" smtClean="0"/>
              <a:t>.</a:t>
            </a:r>
            <a:endParaRPr lang="ru-RU" sz="1600" b="1" i="1" dirty="0"/>
          </a:p>
        </p:txBody>
      </p:sp>
      <p:sp>
        <p:nvSpPr>
          <p:cNvPr id="10" name="5-конечная звезда 9"/>
          <p:cNvSpPr/>
          <p:nvPr/>
        </p:nvSpPr>
        <p:spPr>
          <a:xfrm>
            <a:off x="-9533" y="339672"/>
            <a:ext cx="648072" cy="603163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87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Текст 2"/>
          <p:cNvSpPr txBox="1"/>
          <p:nvPr/>
        </p:nvSpPr>
        <p:spPr bwMode="auto">
          <a:xfrm>
            <a:off x="752280" y="283946"/>
            <a:ext cx="9416678" cy="66473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marL="0" lvl="0" indent="0" algn="l" defTabSz="914358">
              <a:lnSpc>
                <a:spcPct val="90000"/>
              </a:lnSpc>
              <a:buClr>
                <a:srgbClr val="8F00FF"/>
              </a:buClr>
              <a:buSzPts val="2700"/>
              <a:defRPr/>
            </a:pPr>
            <a:r>
              <a:rPr lang="ru-RU" sz="4150">
                <a:solidFill>
                  <a:srgbClr val="8E01FF"/>
                </a:solidFill>
                <a:latin typeface="Raleway SemiBold"/>
              </a:rPr>
              <a:t>ПЛАН РАЗВИТИЯ</a:t>
            </a:r>
            <a:endParaRPr/>
          </a:p>
        </p:txBody>
      </p:sp>
      <p:grpSp>
        <p:nvGrpSpPr>
          <p:cNvPr id="19" name="Google Shape;132;p26"/>
          <p:cNvGrpSpPr/>
          <p:nvPr/>
        </p:nvGrpSpPr>
        <p:grpSpPr bwMode="auto">
          <a:xfrm>
            <a:off x="0" y="1014360"/>
            <a:ext cx="6096000" cy="110384"/>
            <a:chOff x="0" y="692501"/>
            <a:chExt cx="2624940" cy="97200"/>
          </a:xfrm>
        </p:grpSpPr>
        <p:sp>
          <p:nvSpPr>
            <p:cNvPr id="20" name="Google Shape;133;p26"/>
            <p:cNvSpPr/>
            <p:nvPr/>
          </p:nvSpPr>
          <p:spPr bwMode="auto"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1" name="Google Shape;134;p26"/>
            <p:cNvSpPr/>
            <p:nvPr/>
          </p:nvSpPr>
          <p:spPr bwMode="auto"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2" name="Google Shape;135;p26"/>
            <p:cNvSpPr/>
            <p:nvPr/>
          </p:nvSpPr>
          <p:spPr bwMode="auto"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3" name="Google Shape;136;p26"/>
            <p:cNvSpPr/>
            <p:nvPr/>
          </p:nvSpPr>
          <p:spPr bwMode="auto"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4" name="Google Shape;137;p26"/>
            <p:cNvSpPr/>
            <p:nvPr/>
          </p:nvSpPr>
          <p:spPr bwMode="auto"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</p:grpSp>
      <p:sp>
        <p:nvSpPr>
          <p:cNvPr id="2" name="Google Shape;146;p27"/>
          <p:cNvSpPr/>
          <p:nvPr/>
        </p:nvSpPr>
        <p:spPr bwMode="auto">
          <a:xfrm>
            <a:off x="-9533" y="287721"/>
            <a:ext cx="687900" cy="687900"/>
          </a:xfrm>
          <a:prstGeom prst="rect">
            <a:avLst/>
          </a:prstGeom>
          <a:solidFill>
            <a:srgbClr val="FBA91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56115" y="297304"/>
            <a:ext cx="668734" cy="668734"/>
          </a:xfrm>
          <a:prstGeom prst="rect">
            <a:avLst/>
          </a:prstGeom>
        </p:spPr>
      </p:pic>
      <p:graphicFrame>
        <p:nvGraphicFramePr>
          <p:cNvPr id="26" name="Диаграмма 25">
            <a:extLst>
              <a:ext uri="{FF2B5EF4-FFF2-40B4-BE49-F238E27FC236}">
                <a16:creationId xmlns="" xmlns:a16="http://schemas.microsoft.com/office/drawing/2014/main" id="{90A584E0-29DA-483C-A65A-0443F62766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7587897"/>
              </p:ext>
            </p:extLst>
          </p:nvPr>
        </p:nvGraphicFramePr>
        <p:xfrm>
          <a:off x="781660" y="44624"/>
          <a:ext cx="9979663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Текст 2">
            <a:extLst>
              <a:ext uri="{FF2B5EF4-FFF2-40B4-BE49-F238E27FC236}">
                <a16:creationId xmlns="" xmlns:a16="http://schemas.microsoft.com/office/drawing/2014/main" id="{4D3B59D1-1E5D-4719-98F4-57B6089F2600}"/>
              </a:ext>
            </a:extLst>
          </p:cNvPr>
          <p:cNvSpPr txBox="1"/>
          <p:nvPr/>
        </p:nvSpPr>
        <p:spPr>
          <a:xfrm>
            <a:off x="752280" y="283946"/>
            <a:ext cx="9416678" cy="6647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marL="0" lvl="0" indent="0" algn="l" defTabSz="914358" rtl="0">
              <a:lnSpc>
                <a:spcPct val="90000"/>
              </a:lnSpc>
              <a:buClr>
                <a:srgbClr val="8F00FF"/>
              </a:buClr>
              <a:buSzPts val="2700"/>
            </a:pPr>
            <a:r>
              <a:rPr lang="ru-RU" sz="4133" kern="1200" dirty="0">
                <a:solidFill>
                  <a:srgbClr val="8E01FF"/>
                </a:solidFill>
                <a:latin typeface="Arial" panose="020B0604020202020204" pitchFamily="34" charset="0"/>
                <a:cs typeface="Arial" panose="020B0604020202020204" pitchFamily="34" charset="0"/>
                <a:sym typeface="Raleway SemiBold"/>
              </a:rPr>
              <a:t>ПЛАН РАЗВИТИЯ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5AF69C2A-1B9E-4C53-9663-FBA72B12AD2A}"/>
              </a:ext>
            </a:extLst>
          </p:cNvPr>
          <p:cNvSpPr txBox="1"/>
          <p:nvPr/>
        </p:nvSpPr>
        <p:spPr>
          <a:xfrm>
            <a:off x="1448669" y="3275110"/>
            <a:ext cx="243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434CD0F-8B5F-4DF8-8352-35B01B2A2BD9}"/>
              </a:ext>
            </a:extLst>
          </p:cNvPr>
          <p:cNvSpPr txBox="1"/>
          <p:nvPr/>
        </p:nvSpPr>
        <p:spPr>
          <a:xfrm>
            <a:off x="2719863" y="2967334"/>
            <a:ext cx="362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98856204-14F3-4A01-87A1-68DCE23E013C}"/>
              </a:ext>
            </a:extLst>
          </p:cNvPr>
          <p:cNvSpPr txBox="1"/>
          <p:nvPr/>
        </p:nvSpPr>
        <p:spPr>
          <a:xfrm>
            <a:off x="8629519" y="1038558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3E60D8A5-61E4-4D7D-ACF8-DD9B4504FE04}"/>
              </a:ext>
            </a:extLst>
          </p:cNvPr>
          <p:cNvSpPr txBox="1"/>
          <p:nvPr/>
        </p:nvSpPr>
        <p:spPr>
          <a:xfrm>
            <a:off x="10061352" y="297304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72F73FFE-0AB2-42D1-8968-AC76213660DB}"/>
              </a:ext>
            </a:extLst>
          </p:cNvPr>
          <p:cNvSpPr txBox="1"/>
          <p:nvPr/>
        </p:nvSpPr>
        <p:spPr>
          <a:xfrm>
            <a:off x="719366" y="4581128"/>
            <a:ext cx="11281290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lnSpc>
                <a:spcPct val="130000"/>
              </a:lnSpc>
              <a:buClr>
                <a:schemeClr val="accent1"/>
              </a:buClr>
              <a:buFont typeface="+mj-lt"/>
              <a:buAutoNum type="romanUcPeriod"/>
            </a:pPr>
            <a:r>
              <a:rPr lang="ru-RU" sz="1600" kern="1200" dirty="0">
                <a:solidFill>
                  <a:schemeClr val="tx1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Испытания </a:t>
            </a:r>
            <a:r>
              <a:rPr lang="ru-RU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полученного образца </a:t>
            </a:r>
            <a:r>
              <a:rPr lang="ru-RU" sz="1600" kern="1200" dirty="0">
                <a:solidFill>
                  <a:schemeClr val="tx1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в лабораторных условиях</a:t>
            </a:r>
          </a:p>
          <a:p>
            <a:pPr marL="400050" indent="-400050">
              <a:lnSpc>
                <a:spcPct val="130000"/>
              </a:lnSpc>
              <a:buClr>
                <a:schemeClr val="accent1"/>
              </a:buClr>
              <a:buFont typeface="+mj-lt"/>
              <a:buAutoNum type="romanUcPeriod"/>
            </a:pPr>
            <a:r>
              <a:rPr lang="ru-RU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Завершение лабораторных испытаний</a:t>
            </a:r>
          </a:p>
          <a:p>
            <a:pPr marL="400050" indent="-400050">
              <a:lnSpc>
                <a:spcPct val="130000"/>
              </a:lnSpc>
              <a:buClr>
                <a:schemeClr val="accent1"/>
              </a:buClr>
              <a:buFont typeface="+mj-lt"/>
              <a:buAutoNum type="romanUcPeriod"/>
            </a:pPr>
            <a:r>
              <a:rPr lang="ru-RU" sz="1600" kern="1200" dirty="0">
                <a:solidFill>
                  <a:prstClr val="black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Защита интеллектуальной </a:t>
            </a:r>
            <a:r>
              <a:rPr lang="ru-RU" sz="1600" kern="1200" dirty="0" smtClean="0">
                <a:solidFill>
                  <a:prstClr val="black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собственности</a:t>
            </a:r>
            <a:endParaRPr lang="ru-RU" sz="1600" kern="1200" dirty="0">
              <a:solidFill>
                <a:schemeClr val="tx1"/>
              </a:solidFill>
              <a:latin typeface="Arial" panose="020B0604020202020204" pitchFamily="34" charset="0"/>
              <a:ea typeface="Gilroy-ExtraBold"/>
              <a:cs typeface="Arial" panose="020B0604020202020204" pitchFamily="34" charset="0"/>
              <a:sym typeface="Gilroy-ExtraBold"/>
            </a:endParaRPr>
          </a:p>
          <a:p>
            <a:pPr marL="400050" indent="-400050">
              <a:lnSpc>
                <a:spcPct val="130000"/>
              </a:lnSpc>
              <a:buClr>
                <a:schemeClr val="accent1"/>
              </a:buClr>
              <a:buFont typeface="+mj-lt"/>
              <a:buAutoNum type="romanUcPeriod"/>
            </a:pPr>
            <a:r>
              <a:rPr lang="ru-RU" sz="1600" kern="1200" dirty="0">
                <a:solidFill>
                  <a:prstClr val="black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Сертификация и предоставление пробного экземпляра на </a:t>
            </a:r>
            <a:r>
              <a:rPr lang="ru-RU" sz="1600" kern="1200" dirty="0" smtClean="0">
                <a:solidFill>
                  <a:prstClr val="black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рынок</a:t>
            </a:r>
            <a:endParaRPr lang="ru-RU" sz="1600" kern="1200" dirty="0">
              <a:solidFill>
                <a:schemeClr val="tx1"/>
              </a:solidFill>
              <a:latin typeface="Arial" panose="020B0604020202020204" pitchFamily="34" charset="0"/>
              <a:ea typeface="Gilroy-ExtraBold"/>
              <a:cs typeface="Arial" panose="020B0604020202020204" pitchFamily="34" charset="0"/>
              <a:sym typeface="Gilroy-ExtraBold"/>
            </a:endParaRPr>
          </a:p>
          <a:p>
            <a:pPr marL="400050" indent="-400050">
              <a:lnSpc>
                <a:spcPct val="130000"/>
              </a:lnSpc>
              <a:buClr>
                <a:schemeClr val="accent1"/>
              </a:buClr>
              <a:buFont typeface="+mj-lt"/>
              <a:buAutoNum type="romanUcPeriod"/>
            </a:pPr>
            <a:r>
              <a:rPr lang="ru-RU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Привлечение </a:t>
            </a:r>
            <a:r>
              <a:rPr lang="en-US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seed-</a:t>
            </a:r>
            <a:r>
              <a:rPr lang="ru-RU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инвестиций или гранта</a:t>
            </a:r>
            <a:endParaRPr lang="ru-RU" sz="1600" kern="1200" dirty="0">
              <a:solidFill>
                <a:schemeClr val="tx1"/>
              </a:solidFill>
              <a:latin typeface="Arial" panose="020B0604020202020204" pitchFamily="34" charset="0"/>
              <a:ea typeface="Gilroy-ExtraBold"/>
              <a:cs typeface="Arial" panose="020B0604020202020204" pitchFamily="34" charset="0"/>
              <a:sym typeface="Gilroy-ExtraBold"/>
            </a:endParaRPr>
          </a:p>
          <a:p>
            <a:pPr marL="400050" indent="-400050">
              <a:lnSpc>
                <a:spcPct val="130000"/>
              </a:lnSpc>
              <a:buClr>
                <a:schemeClr val="accent1"/>
              </a:buClr>
              <a:buFont typeface="+mj-lt"/>
              <a:buAutoNum type="romanUcPeriod"/>
            </a:pPr>
            <a:r>
              <a:rPr lang="ru-RU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Заключение первого пилотного контракта с промышленным партнером  и </a:t>
            </a:r>
            <a:r>
              <a:rPr lang="ru-RU" sz="1600" kern="1200" dirty="0">
                <a:solidFill>
                  <a:prstClr val="black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в</a:t>
            </a:r>
            <a:r>
              <a:rPr lang="ru-RU" sz="1600" kern="1200" dirty="0" smtClean="0">
                <a:solidFill>
                  <a:prstClr val="black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ыход </a:t>
            </a:r>
            <a:r>
              <a:rPr lang="ru-RU" sz="1600" kern="1200" dirty="0">
                <a:solidFill>
                  <a:prstClr val="black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на серийное </a:t>
            </a:r>
            <a:r>
              <a:rPr lang="ru-RU" sz="1600" kern="1200" dirty="0" smtClean="0">
                <a:solidFill>
                  <a:prstClr val="black"/>
                </a:solidFill>
                <a:latin typeface="Arial" panose="020B0604020202020204" pitchFamily="34" charset="0"/>
                <a:ea typeface="Gilroy-ExtraBold"/>
                <a:cs typeface="Arial" panose="020B0604020202020204" pitchFamily="34" charset="0"/>
                <a:sym typeface="Gilroy-ExtraBold"/>
              </a:rPr>
              <a:t>производство</a:t>
            </a:r>
            <a:endParaRPr lang="ru-RU" sz="1600" kern="1200" dirty="0">
              <a:solidFill>
                <a:schemeClr val="tx1"/>
              </a:solidFill>
              <a:latin typeface="Arial" panose="020B0604020202020204" pitchFamily="34" charset="0"/>
              <a:ea typeface="Gilroy-ExtraBold"/>
              <a:cs typeface="Arial" panose="020B0604020202020204" pitchFamily="34" charset="0"/>
              <a:sym typeface="Gilroy-ExtraBold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434CD0F-8B5F-4DF8-8352-35B01B2A2BD9}"/>
              </a:ext>
            </a:extLst>
          </p:cNvPr>
          <p:cNvSpPr txBox="1"/>
          <p:nvPr/>
        </p:nvSpPr>
        <p:spPr bwMode="auto">
          <a:xfrm>
            <a:off x="1981506" y="3146064"/>
            <a:ext cx="303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2">
            <a:extLst>
              <a:ext uri="{FF2B5EF4-FFF2-40B4-BE49-F238E27FC236}">
                <a16:creationId xmlns="" xmlns:a16="http://schemas.microsoft.com/office/drawing/2014/main" id="{7F069A5F-4696-88B0-02DE-3C26EECCC1AC}"/>
              </a:ext>
            </a:extLst>
          </p:cNvPr>
          <p:cNvSpPr txBox="1"/>
          <p:nvPr/>
        </p:nvSpPr>
        <p:spPr>
          <a:xfrm>
            <a:off x="752280" y="283946"/>
            <a:ext cx="9416678" cy="6647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marL="0" lvl="0" indent="0" algn="l" defTabSz="914358" rtl="0">
              <a:lnSpc>
                <a:spcPct val="90000"/>
              </a:lnSpc>
              <a:buClr>
                <a:srgbClr val="8F00FF"/>
              </a:buClr>
              <a:buSzPts val="2700"/>
            </a:pPr>
            <a:r>
              <a:rPr lang="ru-RU" sz="4133" kern="1200" dirty="0">
                <a:solidFill>
                  <a:srgbClr val="8E01FF"/>
                </a:solidFill>
                <a:latin typeface="Arial" panose="020B0604020202020204" pitchFamily="34" charset="0"/>
                <a:cs typeface="Arial" panose="020B0604020202020204" pitchFamily="34" charset="0"/>
                <a:sym typeface="Raleway SemiBold"/>
              </a:rPr>
              <a:t>КОМАНДА СТАРТАП-ПРОЕКТА</a:t>
            </a:r>
          </a:p>
        </p:txBody>
      </p:sp>
      <p:grpSp>
        <p:nvGrpSpPr>
          <p:cNvPr id="19" name="Google Shape;132;p26">
            <a:extLst>
              <a:ext uri="{FF2B5EF4-FFF2-40B4-BE49-F238E27FC236}">
                <a16:creationId xmlns="" xmlns:a16="http://schemas.microsoft.com/office/drawing/2014/main" id="{92FC60CD-1C86-0A70-85E3-F399B7CF57C4}"/>
              </a:ext>
            </a:extLst>
          </p:cNvPr>
          <p:cNvGrpSpPr/>
          <p:nvPr/>
        </p:nvGrpSpPr>
        <p:grpSpPr>
          <a:xfrm>
            <a:off x="0" y="1014360"/>
            <a:ext cx="6096000" cy="110384"/>
            <a:chOff x="0" y="692501"/>
            <a:chExt cx="2624940" cy="97200"/>
          </a:xfrm>
        </p:grpSpPr>
        <p:sp>
          <p:nvSpPr>
            <p:cNvPr id="20" name="Google Shape;133;p26">
              <a:extLst>
                <a:ext uri="{FF2B5EF4-FFF2-40B4-BE49-F238E27FC236}">
                  <a16:creationId xmlns="" xmlns:a16="http://schemas.microsoft.com/office/drawing/2014/main" id="{D29FC699-13B7-0026-DB1B-B002237E4E4A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1" name="Google Shape;134;p26">
              <a:extLst>
                <a:ext uri="{FF2B5EF4-FFF2-40B4-BE49-F238E27FC236}">
                  <a16:creationId xmlns="" xmlns:a16="http://schemas.microsoft.com/office/drawing/2014/main" id="{9CC5E0E2-EC46-8FEB-41C8-08D317FFFF32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2" name="Google Shape;135;p26">
              <a:extLst>
                <a:ext uri="{FF2B5EF4-FFF2-40B4-BE49-F238E27FC236}">
                  <a16:creationId xmlns="" xmlns:a16="http://schemas.microsoft.com/office/drawing/2014/main" id="{AACE5F7A-A87C-23A7-6938-FF34B0F79CA2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3" name="Google Shape;136;p26">
              <a:extLst>
                <a:ext uri="{FF2B5EF4-FFF2-40B4-BE49-F238E27FC236}">
                  <a16:creationId xmlns="" xmlns:a16="http://schemas.microsoft.com/office/drawing/2014/main" id="{CC6241CC-F131-87FA-B87B-EDCA9E4B19B4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4" name="Google Shape;137;p26">
              <a:extLst>
                <a:ext uri="{FF2B5EF4-FFF2-40B4-BE49-F238E27FC236}">
                  <a16:creationId xmlns="" xmlns:a16="http://schemas.microsoft.com/office/drawing/2014/main" id="{39D9E6E0-6A98-6C35-EB94-84DE9D131939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" name="Google Shape;146;p27">
            <a:extLst>
              <a:ext uri="{FF2B5EF4-FFF2-40B4-BE49-F238E27FC236}">
                <a16:creationId xmlns="" xmlns:a16="http://schemas.microsoft.com/office/drawing/2014/main" id="{158D4302-C40B-9B12-F228-A4E7C93C3EA5}"/>
              </a:ext>
            </a:extLst>
          </p:cNvPr>
          <p:cNvSpPr/>
          <p:nvPr/>
        </p:nvSpPr>
        <p:spPr>
          <a:xfrm>
            <a:off x="-9533" y="287721"/>
            <a:ext cx="687900" cy="687900"/>
          </a:xfrm>
          <a:prstGeom prst="rect">
            <a:avLst/>
          </a:prstGeom>
          <a:solidFill>
            <a:srgbClr val="FBA91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8756552" y="4226443"/>
            <a:ext cx="2824812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Агафонов Дмитрий</a:t>
            </a:r>
            <a:endParaRPr lang="ru-RU" sz="1800" b="1" dirty="0"/>
          </a:p>
          <a:p>
            <a:pPr algn="ctr"/>
            <a:endParaRPr lang="en-US" sz="1800" dirty="0"/>
          </a:p>
          <a:p>
            <a:pPr algn="ctr">
              <a:spcAft>
                <a:spcPts val="600"/>
              </a:spcAft>
            </a:pPr>
            <a:r>
              <a:rPr lang="ru-RU" sz="1800" dirty="0"/>
              <a:t>Специальность</a:t>
            </a:r>
            <a:r>
              <a:rPr lang="en-US" sz="1800" dirty="0"/>
              <a:t>:</a:t>
            </a:r>
            <a:endParaRPr lang="ru-RU" sz="1800" dirty="0"/>
          </a:p>
          <a:p>
            <a:pPr algn="ctr">
              <a:spcAft>
                <a:spcPts val="600"/>
              </a:spcAft>
            </a:pPr>
            <a:r>
              <a:rPr lang="ru-RU" sz="1800" dirty="0" smtClean="0"/>
              <a:t>«Приборостроение»</a:t>
            </a:r>
            <a:endParaRPr lang="ru-RU" sz="1800" dirty="0"/>
          </a:p>
          <a:p>
            <a:pPr algn="ctr">
              <a:spcAft>
                <a:spcPts val="600"/>
              </a:spcAft>
            </a:pPr>
            <a:r>
              <a:rPr lang="ru-RU" sz="1800" b="1" dirty="0" smtClean="0"/>
              <a:t>Разработка топологии </a:t>
            </a:r>
          </a:p>
          <a:p>
            <a:pPr algn="ctr">
              <a:spcAft>
                <a:spcPts val="600"/>
              </a:spcAft>
            </a:pPr>
            <a:r>
              <a:rPr lang="ru-RU" sz="1800" b="1" dirty="0" smtClean="0"/>
              <a:t>и конструкции</a:t>
            </a:r>
            <a:endParaRPr lang="ru-RU" sz="1800" b="1" dirty="0"/>
          </a:p>
          <a:p>
            <a:pPr algn="ctr">
              <a:spcAft>
                <a:spcPts val="600"/>
              </a:spcAft>
            </a:pPr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276200" y="4209810"/>
            <a:ext cx="4017187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Горбунцов Алексей</a:t>
            </a:r>
            <a:endParaRPr lang="en-US" sz="2000" b="1" dirty="0"/>
          </a:p>
          <a:p>
            <a:pPr algn="ctr"/>
            <a:endParaRPr lang="en-US" sz="1800" dirty="0"/>
          </a:p>
          <a:p>
            <a:pPr algn="ctr">
              <a:spcAft>
                <a:spcPts val="600"/>
              </a:spcAft>
            </a:pPr>
            <a:r>
              <a:rPr lang="ru-RU" sz="1800" dirty="0"/>
              <a:t>Специальность</a:t>
            </a:r>
            <a:r>
              <a:rPr lang="en-US" sz="1800" dirty="0"/>
              <a:t>:</a:t>
            </a:r>
            <a:endParaRPr lang="ru-RU" sz="1800" dirty="0"/>
          </a:p>
          <a:p>
            <a:pPr algn="ctr">
              <a:spcAft>
                <a:spcPts val="600"/>
              </a:spcAft>
            </a:pPr>
            <a:r>
              <a:rPr lang="ru-RU" sz="1800" dirty="0" smtClean="0"/>
              <a:t>«Электроника и наноэлектроника»</a:t>
            </a:r>
            <a:endParaRPr lang="ru-RU" sz="1800" dirty="0"/>
          </a:p>
          <a:p>
            <a:pPr algn="ctr">
              <a:spcAft>
                <a:spcPts val="600"/>
              </a:spcAft>
            </a:pPr>
            <a:r>
              <a:rPr lang="ru-RU" sz="1800" b="1" dirty="0"/>
              <a:t>Разработка </a:t>
            </a:r>
          </a:p>
          <a:p>
            <a:pPr algn="ctr">
              <a:spcAft>
                <a:spcPts val="600"/>
              </a:spcAft>
            </a:pPr>
            <a:r>
              <a:rPr lang="ru-RU" sz="1800" b="1" dirty="0"/>
              <a:t>режимов напыления</a:t>
            </a:r>
          </a:p>
          <a:p>
            <a:pPr algn="ctr">
              <a:spcAft>
                <a:spcPts val="600"/>
              </a:spcAft>
            </a:pPr>
            <a:endParaRPr lang="ru-RU" sz="1800" dirty="0"/>
          </a:p>
          <a:p>
            <a:pPr algn="ctr"/>
            <a:endParaRPr lang="ru-RU" sz="1800" dirty="0"/>
          </a:p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10" name="Рисунок 9" descr="Мозговой штурм группы со сплошной заливкой">
            <a:extLst>
              <a:ext uri="{FF2B5EF4-FFF2-40B4-BE49-F238E27FC236}">
                <a16:creationId xmlns="" xmlns:a16="http://schemas.microsoft.com/office/drawing/2014/main" id="{329FA37A-A443-4501-8C97-6DE7FC85C2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0689" y="274937"/>
            <a:ext cx="748885" cy="748885"/>
          </a:xfrm>
          <a:prstGeom prst="rect">
            <a:avLst/>
          </a:prstGeom>
        </p:spPr>
      </p:pic>
      <p:pic>
        <p:nvPicPr>
          <p:cNvPr id="18" name="Picture 4" descr="C:\Users\Димон\Desktop\рабочий стол\в\фото\паспорт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830" y="1206509"/>
            <a:ext cx="2304256" cy="296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05" y="1261607"/>
            <a:ext cx="2498375" cy="294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482" y="1415603"/>
            <a:ext cx="2371725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087750" y="4226443"/>
            <a:ext cx="4017187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 Грищенко Владислав</a:t>
            </a:r>
            <a:endParaRPr lang="en-US" sz="2000" b="1" dirty="0"/>
          </a:p>
          <a:p>
            <a:pPr algn="ctr"/>
            <a:endParaRPr lang="en-US" sz="1800" dirty="0"/>
          </a:p>
          <a:p>
            <a:pPr algn="ctr">
              <a:spcAft>
                <a:spcPts val="600"/>
              </a:spcAft>
            </a:pPr>
            <a:r>
              <a:rPr lang="ru-RU" sz="1800" dirty="0"/>
              <a:t>Специальность</a:t>
            </a:r>
            <a:r>
              <a:rPr lang="en-US" sz="1800" dirty="0"/>
              <a:t>:</a:t>
            </a:r>
            <a:endParaRPr lang="ru-RU" sz="1800" dirty="0"/>
          </a:p>
          <a:p>
            <a:pPr algn="ctr">
              <a:spcAft>
                <a:spcPts val="600"/>
              </a:spcAft>
            </a:pPr>
            <a:r>
              <a:rPr lang="ru-RU" sz="1800" dirty="0" smtClean="0"/>
              <a:t>«Управление качеством»</a:t>
            </a:r>
            <a:endParaRPr lang="ru-RU" sz="1800" dirty="0"/>
          </a:p>
          <a:p>
            <a:pPr algn="ctr">
              <a:spcAft>
                <a:spcPts val="600"/>
              </a:spcAft>
            </a:pPr>
            <a:r>
              <a:rPr lang="ru-RU" sz="1800" b="1" dirty="0"/>
              <a:t>Разработка и внедрение процессов обеспечения качества</a:t>
            </a:r>
            <a:endParaRPr lang="ru-RU" sz="1800" dirty="0"/>
          </a:p>
          <a:p>
            <a:pPr algn="ctr"/>
            <a:endParaRPr lang="ru-RU" sz="1800" dirty="0"/>
          </a:p>
          <a:p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3431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Текст 2"/>
          <p:cNvSpPr txBox="1"/>
          <p:nvPr/>
        </p:nvSpPr>
        <p:spPr bwMode="auto">
          <a:xfrm>
            <a:off x="752280" y="283946"/>
            <a:ext cx="9416678" cy="66473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marL="0" lvl="0" indent="0" algn="l" defTabSz="914358">
              <a:lnSpc>
                <a:spcPct val="90000"/>
              </a:lnSpc>
              <a:buClr>
                <a:srgbClr val="8F00FF"/>
              </a:buClr>
              <a:buSzPts val="2700"/>
              <a:defRPr/>
            </a:pPr>
            <a:r>
              <a:rPr lang="ru-RU" sz="4150">
                <a:solidFill>
                  <a:srgbClr val="8E01FF"/>
                </a:solidFill>
                <a:latin typeface="Raleway SemiBold"/>
              </a:rPr>
              <a:t>КОНТАКТЫ ЛИДЕРА </a:t>
            </a:r>
            <a:endParaRPr/>
          </a:p>
        </p:txBody>
      </p:sp>
      <p:grpSp>
        <p:nvGrpSpPr>
          <p:cNvPr id="19" name="Google Shape;132;p26"/>
          <p:cNvGrpSpPr/>
          <p:nvPr/>
        </p:nvGrpSpPr>
        <p:grpSpPr bwMode="auto">
          <a:xfrm>
            <a:off x="0" y="1014360"/>
            <a:ext cx="6096000" cy="110384"/>
            <a:chOff x="0" y="692501"/>
            <a:chExt cx="2624940" cy="97200"/>
          </a:xfrm>
        </p:grpSpPr>
        <p:sp>
          <p:nvSpPr>
            <p:cNvPr id="20" name="Google Shape;133;p26"/>
            <p:cNvSpPr/>
            <p:nvPr/>
          </p:nvSpPr>
          <p:spPr bwMode="auto"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1" name="Google Shape;134;p26"/>
            <p:cNvSpPr/>
            <p:nvPr/>
          </p:nvSpPr>
          <p:spPr bwMode="auto"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2" name="Google Shape;135;p26"/>
            <p:cNvSpPr/>
            <p:nvPr/>
          </p:nvSpPr>
          <p:spPr bwMode="auto"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3" name="Google Shape;136;p26"/>
            <p:cNvSpPr/>
            <p:nvPr/>
          </p:nvSpPr>
          <p:spPr bwMode="auto"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4" name="Google Shape;137;p26"/>
            <p:cNvSpPr/>
            <p:nvPr/>
          </p:nvSpPr>
          <p:spPr bwMode="auto"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</p:grpSp>
      <p:sp>
        <p:nvSpPr>
          <p:cNvPr id="2" name="Google Shape;146;p27"/>
          <p:cNvSpPr/>
          <p:nvPr/>
        </p:nvSpPr>
        <p:spPr bwMode="auto">
          <a:xfrm>
            <a:off x="-9533" y="287721"/>
            <a:ext cx="687900" cy="687900"/>
          </a:xfrm>
          <a:prstGeom prst="rect">
            <a:avLst/>
          </a:prstGeom>
          <a:solidFill>
            <a:srgbClr val="FBA91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15280" y="326823"/>
            <a:ext cx="609696" cy="609696"/>
          </a:xfrm>
          <a:prstGeom prst="rect">
            <a:avLst/>
          </a:prstGeom>
        </p:spPr>
      </p:pic>
      <p:sp>
        <p:nvSpPr>
          <p:cNvPr id="1476892017" name="TextBox 1476892016"/>
          <p:cNvSpPr txBox="1"/>
          <p:nvPr/>
        </p:nvSpPr>
        <p:spPr bwMode="auto">
          <a:xfrm>
            <a:off x="3096599" y="2067697"/>
            <a:ext cx="5804987" cy="1154034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2600" dirty="0" err="1">
                <a:latin typeface="DejaVu Math TeX Gyre"/>
                <a:ea typeface="DejaVu Math TeX Gyre"/>
                <a:cs typeface="DejaVu Math TeX Gyre"/>
              </a:rPr>
              <a:t>Номер</a:t>
            </a:r>
            <a:r>
              <a:rPr sz="2600" dirty="0">
                <a:latin typeface="DejaVu Math TeX Gyre"/>
                <a:ea typeface="DejaVu Math TeX Gyre"/>
                <a:cs typeface="DejaVu Math TeX Gyre"/>
              </a:rPr>
              <a:t> </a:t>
            </a:r>
            <a:r>
              <a:rPr sz="2600" dirty="0" err="1">
                <a:latin typeface="DejaVu Math TeX Gyre"/>
                <a:ea typeface="DejaVu Math TeX Gyre"/>
                <a:cs typeface="DejaVu Math TeX Gyre"/>
              </a:rPr>
              <a:t>телефона</a:t>
            </a:r>
            <a:r>
              <a:rPr sz="2600" dirty="0">
                <a:latin typeface="DejaVu Math TeX Gyre"/>
                <a:ea typeface="DejaVu Math TeX Gyre"/>
                <a:cs typeface="DejaVu Math TeX Gyre"/>
              </a:rPr>
              <a:t>: +</a:t>
            </a:r>
            <a:r>
              <a:rPr sz="2600" dirty="0" smtClean="0">
                <a:latin typeface="DejaVu Math TeX Gyre"/>
                <a:ea typeface="DejaVu Math TeX Gyre"/>
                <a:cs typeface="DejaVu Math TeX Gyre"/>
              </a:rPr>
              <a:t>7(9</a:t>
            </a:r>
            <a:r>
              <a:rPr lang="ru-RU" sz="2600" dirty="0" smtClean="0">
                <a:latin typeface="DejaVu Math TeX Gyre"/>
                <a:ea typeface="DejaVu Math TeX Gyre"/>
                <a:cs typeface="DejaVu Math TeX Gyre"/>
              </a:rPr>
              <a:t>65</a:t>
            </a:r>
            <a:r>
              <a:rPr sz="2600" dirty="0" smtClean="0">
                <a:latin typeface="DejaVu Math TeX Gyre"/>
                <a:ea typeface="DejaVu Math TeX Gyre"/>
                <a:cs typeface="DejaVu Math TeX Gyre"/>
              </a:rPr>
              <a:t>)</a:t>
            </a:r>
            <a:r>
              <a:rPr lang="ru-RU" sz="2600" dirty="0" smtClean="0">
                <a:latin typeface="DejaVu Math TeX Gyre"/>
                <a:ea typeface="DejaVu Math TeX Gyre"/>
                <a:cs typeface="DejaVu Math TeX Gyre"/>
              </a:rPr>
              <a:t>635</a:t>
            </a:r>
            <a:r>
              <a:rPr sz="2600" dirty="0" smtClean="0">
                <a:latin typeface="DejaVu Math TeX Gyre"/>
                <a:ea typeface="DejaVu Math TeX Gyre"/>
                <a:cs typeface="DejaVu Math TeX Gyre"/>
              </a:rPr>
              <a:t>-</a:t>
            </a:r>
            <a:r>
              <a:rPr lang="ru-RU" sz="2600" dirty="0" smtClean="0">
                <a:latin typeface="DejaVu Math TeX Gyre"/>
                <a:ea typeface="DejaVu Math TeX Gyre"/>
                <a:cs typeface="DejaVu Math TeX Gyre"/>
              </a:rPr>
              <a:t>72</a:t>
            </a:r>
            <a:r>
              <a:rPr sz="2600" dirty="0" smtClean="0">
                <a:latin typeface="DejaVu Math TeX Gyre"/>
                <a:ea typeface="DejaVu Math TeX Gyre"/>
                <a:cs typeface="DejaVu Math TeX Gyre"/>
              </a:rPr>
              <a:t>-</a:t>
            </a:r>
            <a:r>
              <a:rPr lang="ru-RU" sz="2600" dirty="0" smtClean="0">
                <a:latin typeface="DejaVu Math TeX Gyre"/>
                <a:ea typeface="DejaVu Math TeX Gyre"/>
                <a:cs typeface="DejaVu Math TeX Gyre"/>
              </a:rPr>
              <a:t>51</a:t>
            </a:r>
            <a:endParaRPr sz="2600" dirty="0">
              <a:latin typeface="DejaVu Math TeX Gyre"/>
              <a:ea typeface="DejaVu Math TeX Gyre"/>
              <a:cs typeface="DejaVu Math TeX Gyre"/>
            </a:endParaRPr>
          </a:p>
          <a:p>
            <a:pPr>
              <a:defRPr/>
            </a:pPr>
            <a:endParaRPr sz="2000" dirty="0">
              <a:latin typeface="DejaVu Math TeX Gyre"/>
              <a:cs typeface="DejaVu Math TeX Gyre"/>
            </a:endParaRPr>
          </a:p>
          <a:p>
            <a:pPr>
              <a:defRPr/>
            </a:pPr>
            <a:r>
              <a:rPr sz="2600" dirty="0">
                <a:latin typeface="DejaVu Math TeX Gyre"/>
                <a:ea typeface="DejaVu Math TeX Gyre"/>
                <a:cs typeface="DejaVu Math TeX Gyre"/>
              </a:rPr>
              <a:t>Email: </a:t>
            </a:r>
            <a:r>
              <a:rPr lang="en-US" sz="2600" dirty="0" smtClean="0">
                <a:latin typeface="DejaVu Math TeX Gyre"/>
                <a:ea typeface="DejaVu Math TeX Gyre"/>
                <a:cs typeface="DejaVu Math TeX Gyre"/>
              </a:rPr>
              <a:t>alexey.gorbuntsov.00</a:t>
            </a:r>
            <a:r>
              <a:rPr sz="2600" dirty="0" smtClean="0">
                <a:latin typeface="DejaVu Math TeX Gyre"/>
                <a:ea typeface="DejaVu Math TeX Gyre"/>
                <a:cs typeface="DejaVu Math TeX Gyre"/>
              </a:rPr>
              <a:t>@mail.ru</a:t>
            </a:r>
            <a:endParaRPr sz="2000" dirty="0">
              <a:latin typeface="DejaVu Math TeX Gyre"/>
              <a:cs typeface="DejaVu Math TeX Gyre"/>
            </a:endParaRPr>
          </a:p>
        </p:txBody>
      </p:sp>
      <p:pic>
        <p:nvPicPr>
          <p:cNvPr id="1486676172" name="Рисунок 148667617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591774" y="2095499"/>
            <a:ext cx="516817" cy="113347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28" y="1437441"/>
            <a:ext cx="20669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Текст 2"/>
          <p:cNvSpPr txBox="1"/>
          <p:nvPr/>
        </p:nvSpPr>
        <p:spPr bwMode="auto">
          <a:xfrm>
            <a:off x="752280" y="283946"/>
            <a:ext cx="9416678" cy="66473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marL="0" lvl="0" indent="0" algn="l" defTabSz="914358">
              <a:lnSpc>
                <a:spcPct val="90000"/>
              </a:lnSpc>
              <a:buClr>
                <a:srgbClr val="8F00FF"/>
              </a:buClr>
              <a:buSzPts val="2700"/>
              <a:defRPr/>
            </a:pPr>
            <a:r>
              <a:rPr lang="ru-RU" sz="4150">
                <a:solidFill>
                  <a:srgbClr val="8E01FF"/>
                </a:solidFill>
                <a:latin typeface="Raleway SemiBold"/>
              </a:rPr>
              <a:t>АКТУАЛЬНОСТЬ ПРОЕКТА</a:t>
            </a:r>
            <a:endParaRPr/>
          </a:p>
        </p:txBody>
      </p:sp>
      <p:grpSp>
        <p:nvGrpSpPr>
          <p:cNvPr id="29" name="Google Shape;132;p26"/>
          <p:cNvGrpSpPr/>
          <p:nvPr/>
        </p:nvGrpSpPr>
        <p:grpSpPr bwMode="auto">
          <a:xfrm>
            <a:off x="-9533" y="1082493"/>
            <a:ext cx="6096000" cy="110384"/>
            <a:chOff x="0" y="692501"/>
            <a:chExt cx="2624940" cy="97200"/>
          </a:xfrm>
        </p:grpSpPr>
        <p:sp>
          <p:nvSpPr>
            <p:cNvPr id="30" name="Google Shape;133;p26"/>
            <p:cNvSpPr/>
            <p:nvPr/>
          </p:nvSpPr>
          <p:spPr bwMode="auto"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31" name="Google Shape;134;p26"/>
            <p:cNvSpPr/>
            <p:nvPr/>
          </p:nvSpPr>
          <p:spPr bwMode="auto"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32" name="Google Shape;135;p26"/>
            <p:cNvSpPr/>
            <p:nvPr/>
          </p:nvSpPr>
          <p:spPr bwMode="auto"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33" name="Google Shape;136;p26"/>
            <p:cNvSpPr/>
            <p:nvPr/>
          </p:nvSpPr>
          <p:spPr bwMode="auto"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34" name="Google Shape;137;p26"/>
            <p:cNvSpPr/>
            <p:nvPr/>
          </p:nvSpPr>
          <p:spPr bwMode="auto"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</p:grpSp>
      <p:sp>
        <p:nvSpPr>
          <p:cNvPr id="35" name="Google Shape;146;p27"/>
          <p:cNvSpPr/>
          <p:nvPr/>
        </p:nvSpPr>
        <p:spPr bwMode="auto">
          <a:xfrm>
            <a:off x="-9533" y="297304"/>
            <a:ext cx="687900" cy="687900"/>
          </a:xfrm>
          <a:prstGeom prst="rect">
            <a:avLst/>
          </a:prstGeom>
          <a:solidFill>
            <a:srgbClr val="FBA91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-28736" y="341684"/>
            <a:ext cx="687900" cy="687900"/>
          </a:xfrm>
          <a:prstGeom prst="rect">
            <a:avLst/>
          </a:prstGeom>
        </p:spPr>
      </p:pic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E0FD84CE-994B-4E84-9FC1-6DF842B96501}"/>
              </a:ext>
            </a:extLst>
          </p:cNvPr>
          <p:cNvSpPr/>
          <p:nvPr/>
        </p:nvSpPr>
        <p:spPr>
          <a:xfrm>
            <a:off x="47328" y="2268348"/>
            <a:ext cx="360040" cy="981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074297" y="1811132"/>
            <a:ext cx="663934" cy="9144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67053" y="2060675"/>
            <a:ext cx="3657262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 lang="ru-RU" sz="2400" b="1" dirty="0">
                <a:solidFill>
                  <a:schemeClr val="accent1"/>
                </a:solidFill>
              </a:rPr>
              <a:t>Искусственный </a:t>
            </a:r>
          </a:p>
          <a:p>
            <a:pPr algn="ctr"/>
            <a:r>
              <a:rPr lang="ru-RU" sz="2400" b="1" dirty="0">
                <a:solidFill>
                  <a:schemeClr val="accent1"/>
                </a:solidFill>
              </a:rPr>
              <a:t>интеллект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712802" y="2065568"/>
            <a:ext cx="1864613" cy="830997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ru-RU" sz="2400" b="1" dirty="0">
                <a:solidFill>
                  <a:schemeClr val="accent3"/>
                </a:solidFill>
              </a:rPr>
              <a:t>Облачные </a:t>
            </a:r>
          </a:p>
          <a:p>
            <a:pPr algn="ctr"/>
            <a:r>
              <a:rPr lang="ru-RU" sz="2400" b="1" dirty="0">
                <a:solidFill>
                  <a:schemeClr val="accent3"/>
                </a:solidFill>
              </a:rPr>
              <a:t>сервисы</a:t>
            </a:r>
            <a:endParaRPr lang="ru-RU" sz="2800" b="1" dirty="0">
              <a:solidFill>
                <a:schemeClr val="accent3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901345" y="2071205"/>
            <a:ext cx="2256808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 lang="ru-RU" sz="2400" b="1" dirty="0">
                <a:solidFill>
                  <a:schemeClr val="accent2"/>
                </a:solidFill>
              </a:rPr>
              <a:t>Мобильные устройства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7053" y="3610044"/>
            <a:ext cx="3108116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>
              <a:buClr>
                <a:schemeClr val="bg1"/>
              </a:buClr>
            </a:pPr>
            <a:r>
              <a:rPr lang="ru-RU" dirty="0">
                <a:solidFill>
                  <a:schemeClr val="bg1"/>
                </a:solidFill>
              </a:rPr>
              <a:t>Измерение давления в камере двигателя</a:t>
            </a:r>
          </a:p>
          <a:p>
            <a:pPr algn="ctr">
              <a:buClr>
                <a:schemeClr val="bg1"/>
              </a:buClr>
            </a:pPr>
            <a:r>
              <a:rPr lang="ru-RU" dirty="0">
                <a:solidFill>
                  <a:schemeClr val="bg1"/>
                </a:solidFill>
              </a:rPr>
              <a:t>внутреннего сгорания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288" y="3140968"/>
            <a:ext cx="2155432" cy="2155432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8381901" y="2071205"/>
            <a:ext cx="2592288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Интернет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вещей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24E320A-EFD4-4F6F-AA46-AEFAA5E7F6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231" y="3026933"/>
            <a:ext cx="1995860" cy="205742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DB0170B-BE83-4986-B99A-050441ABD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7657" y="3107523"/>
            <a:ext cx="2274901" cy="21729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808D180-DEBC-4E0E-BFD3-2B805ADE4F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0016" y="3175742"/>
            <a:ext cx="2237825" cy="2172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Текст 2"/>
          <p:cNvSpPr txBox="1"/>
          <p:nvPr/>
        </p:nvSpPr>
        <p:spPr bwMode="auto">
          <a:xfrm>
            <a:off x="752280" y="283946"/>
            <a:ext cx="9416678" cy="66473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marL="0" lvl="0" indent="0" algn="l" defTabSz="914358">
              <a:lnSpc>
                <a:spcPct val="90000"/>
              </a:lnSpc>
              <a:buClr>
                <a:srgbClr val="8F00FF"/>
              </a:buClr>
              <a:buSzPts val="2700"/>
              <a:defRPr/>
            </a:pPr>
            <a:r>
              <a:rPr lang="ru-RU" sz="4150" dirty="0">
                <a:solidFill>
                  <a:srgbClr val="8E01FF"/>
                </a:solidFill>
                <a:latin typeface="Raleway SemiBold"/>
              </a:rPr>
              <a:t>ПРОБЛЕМА</a:t>
            </a:r>
            <a:endParaRPr dirty="0"/>
          </a:p>
        </p:txBody>
      </p:sp>
      <p:grpSp>
        <p:nvGrpSpPr>
          <p:cNvPr id="19" name="Google Shape;132;p26"/>
          <p:cNvGrpSpPr/>
          <p:nvPr/>
        </p:nvGrpSpPr>
        <p:grpSpPr bwMode="auto">
          <a:xfrm>
            <a:off x="0" y="1014360"/>
            <a:ext cx="6096000" cy="110384"/>
            <a:chOff x="0" y="692501"/>
            <a:chExt cx="2624940" cy="97200"/>
          </a:xfrm>
        </p:grpSpPr>
        <p:sp>
          <p:nvSpPr>
            <p:cNvPr id="20" name="Google Shape;133;p26"/>
            <p:cNvSpPr/>
            <p:nvPr/>
          </p:nvSpPr>
          <p:spPr bwMode="auto"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1" name="Google Shape;134;p26"/>
            <p:cNvSpPr/>
            <p:nvPr/>
          </p:nvSpPr>
          <p:spPr bwMode="auto"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2" name="Google Shape;135;p26"/>
            <p:cNvSpPr/>
            <p:nvPr/>
          </p:nvSpPr>
          <p:spPr bwMode="auto"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3" name="Google Shape;136;p26"/>
            <p:cNvSpPr/>
            <p:nvPr/>
          </p:nvSpPr>
          <p:spPr bwMode="auto"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4" name="Google Shape;137;p26"/>
            <p:cNvSpPr/>
            <p:nvPr/>
          </p:nvSpPr>
          <p:spPr bwMode="auto"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</p:grpSp>
      <p:sp>
        <p:nvSpPr>
          <p:cNvPr id="2" name="Google Shape;146;p27"/>
          <p:cNvSpPr/>
          <p:nvPr/>
        </p:nvSpPr>
        <p:spPr bwMode="auto">
          <a:xfrm>
            <a:off x="-9533" y="297304"/>
            <a:ext cx="687900" cy="687900"/>
          </a:xfrm>
          <a:prstGeom prst="rect">
            <a:avLst/>
          </a:prstGeom>
          <a:solidFill>
            <a:srgbClr val="FBA91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4" name="Google Shape;151;p2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" y="297305"/>
            <a:ext cx="687900" cy="65137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1C4C4B69-F276-47B4-BD24-D9F3B1631260}"/>
              </a:ext>
            </a:extLst>
          </p:cNvPr>
          <p:cNvSpPr/>
          <p:nvPr/>
        </p:nvSpPr>
        <p:spPr>
          <a:xfrm>
            <a:off x="1919536" y="4365104"/>
            <a:ext cx="7977421" cy="200091"/>
          </a:xfrm>
          <a:prstGeom prst="rect">
            <a:avLst/>
          </a:prstGeom>
          <a:gradFill>
            <a:gsLst>
              <a:gs pos="0">
                <a:schemeClr val="accent1"/>
              </a:gs>
              <a:gs pos="50000">
                <a:schemeClr val="accent2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CCDF868C-83F7-4520-926B-88124946FB60}"/>
              </a:ext>
            </a:extLst>
          </p:cNvPr>
          <p:cNvSpPr/>
          <p:nvPr/>
        </p:nvSpPr>
        <p:spPr>
          <a:xfrm>
            <a:off x="9703900" y="4225788"/>
            <a:ext cx="495000" cy="495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8F31E3AC-8E69-4049-88F2-C6CE42182310}"/>
              </a:ext>
            </a:extLst>
          </p:cNvPr>
          <p:cNvSpPr/>
          <p:nvPr/>
        </p:nvSpPr>
        <p:spPr>
          <a:xfrm>
            <a:off x="5660744" y="4225788"/>
            <a:ext cx="495000" cy="495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D05A875E-9735-4AD2-A2D7-069B7BEB6AFA}"/>
              </a:ext>
            </a:extLst>
          </p:cNvPr>
          <p:cNvSpPr/>
          <p:nvPr/>
        </p:nvSpPr>
        <p:spPr>
          <a:xfrm>
            <a:off x="1726480" y="4227692"/>
            <a:ext cx="495000" cy="495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18" name="Капля 17">
            <a:extLst>
              <a:ext uri="{FF2B5EF4-FFF2-40B4-BE49-F238E27FC236}">
                <a16:creationId xmlns="" xmlns:a16="http://schemas.microsoft.com/office/drawing/2014/main" id="{567A874D-07AF-4E0A-954F-8055EF0E6BDF}"/>
              </a:ext>
            </a:extLst>
          </p:cNvPr>
          <p:cNvSpPr/>
          <p:nvPr/>
        </p:nvSpPr>
        <p:spPr>
          <a:xfrm rot="8092213">
            <a:off x="9321396" y="2204347"/>
            <a:ext cx="1260000" cy="1260000"/>
          </a:xfrm>
          <a:prstGeom prst="teardrop">
            <a:avLst/>
          </a:prstGeom>
          <a:solidFill>
            <a:schemeClr val="accent5"/>
          </a:solidFill>
          <a:ln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Капля 25">
            <a:extLst>
              <a:ext uri="{FF2B5EF4-FFF2-40B4-BE49-F238E27FC236}">
                <a16:creationId xmlns="" xmlns:a16="http://schemas.microsoft.com/office/drawing/2014/main" id="{55FF9FFB-2104-4DCC-A32B-DFBB1B101662}"/>
              </a:ext>
            </a:extLst>
          </p:cNvPr>
          <p:cNvSpPr/>
          <p:nvPr/>
        </p:nvSpPr>
        <p:spPr>
          <a:xfrm rot="8092213">
            <a:off x="1343978" y="2217098"/>
            <a:ext cx="1260000" cy="1260000"/>
          </a:xfrm>
          <a:prstGeom prst="teardrop">
            <a:avLst/>
          </a:prstGeom>
          <a:solidFill>
            <a:schemeClr val="accent1"/>
          </a:solidFill>
          <a:ln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Капля 26">
            <a:extLst>
              <a:ext uri="{FF2B5EF4-FFF2-40B4-BE49-F238E27FC236}">
                <a16:creationId xmlns="" xmlns:a16="http://schemas.microsoft.com/office/drawing/2014/main" id="{C5F50B23-9C56-476D-A37E-2C22FE0255DB}"/>
              </a:ext>
            </a:extLst>
          </p:cNvPr>
          <p:cNvSpPr/>
          <p:nvPr/>
        </p:nvSpPr>
        <p:spPr>
          <a:xfrm rot="8092213">
            <a:off x="5278244" y="2202056"/>
            <a:ext cx="1260000" cy="1260000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5CC55E4C-1EED-4F12-9309-787CAE0C6185}"/>
              </a:ext>
            </a:extLst>
          </p:cNvPr>
          <p:cNvSpPr txBox="1"/>
          <p:nvPr/>
        </p:nvSpPr>
        <p:spPr>
          <a:xfrm>
            <a:off x="1793977" y="257044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CD97F0CD-827C-4537-95B6-641460EA287E}"/>
              </a:ext>
            </a:extLst>
          </p:cNvPr>
          <p:cNvSpPr txBox="1"/>
          <p:nvPr/>
        </p:nvSpPr>
        <p:spPr>
          <a:xfrm>
            <a:off x="9767692" y="263239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997BBB7-8885-4AA3-802C-0D08E4BE7771}"/>
              </a:ext>
            </a:extLst>
          </p:cNvPr>
          <p:cNvSpPr txBox="1"/>
          <p:nvPr/>
        </p:nvSpPr>
        <p:spPr>
          <a:xfrm>
            <a:off x="5724540" y="258731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2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214C330F-F0FA-4CE7-B532-4639DF6DED21}"/>
              </a:ext>
            </a:extLst>
          </p:cNvPr>
          <p:cNvSpPr txBox="1"/>
          <p:nvPr/>
        </p:nvSpPr>
        <p:spPr>
          <a:xfrm>
            <a:off x="1173584" y="4860104"/>
            <a:ext cx="1505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Срок службы</a:t>
            </a:r>
          </a:p>
          <a:p>
            <a:pPr algn="ctr"/>
            <a:endParaRPr lang="ru-RU" b="1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E89D1B52-880A-42E0-A86B-E4018FCBB44A}"/>
              </a:ext>
            </a:extLst>
          </p:cNvPr>
          <p:cNvSpPr txBox="1"/>
          <p:nvPr/>
        </p:nvSpPr>
        <p:spPr>
          <a:xfrm>
            <a:off x="8380374" y="4849402"/>
            <a:ext cx="3142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Низкая </a:t>
            </a:r>
            <a:r>
              <a:rPr lang="ru-RU" b="1" dirty="0" err="1">
                <a:solidFill>
                  <a:srgbClr val="7030A0"/>
                </a:solidFill>
              </a:rPr>
              <a:t>энергоэффективность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8ABD965F-1FCE-475E-A6A3-0D9AFDB41E68}"/>
              </a:ext>
            </a:extLst>
          </p:cNvPr>
          <p:cNvSpPr txBox="1"/>
          <p:nvPr/>
        </p:nvSpPr>
        <p:spPr>
          <a:xfrm>
            <a:off x="3821404" y="4844144"/>
            <a:ext cx="4282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Отсутствие воспроизводимости свойств</a:t>
            </a: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32"/>
            <a:ext cx="12208590" cy="6867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98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Текст 2"/>
          <p:cNvSpPr txBox="1"/>
          <p:nvPr/>
        </p:nvSpPr>
        <p:spPr bwMode="auto">
          <a:xfrm>
            <a:off x="742747" y="-3398"/>
            <a:ext cx="9416678" cy="66473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marL="0" lvl="0" indent="0" algn="l" defTabSz="914358">
              <a:lnSpc>
                <a:spcPct val="90000"/>
              </a:lnSpc>
              <a:buClr>
                <a:srgbClr val="8F00FF"/>
              </a:buClr>
              <a:buSzPts val="2700"/>
              <a:defRPr/>
            </a:pPr>
            <a:r>
              <a:rPr lang="ru-RU" sz="4150" dirty="0">
                <a:solidFill>
                  <a:srgbClr val="8E01FF"/>
                </a:solidFill>
                <a:latin typeface="Raleway SemiBold"/>
              </a:rPr>
              <a:t>РЕШЕНИЕ</a:t>
            </a:r>
            <a:endParaRPr dirty="0"/>
          </a:p>
        </p:txBody>
      </p:sp>
      <p:grpSp>
        <p:nvGrpSpPr>
          <p:cNvPr id="19" name="Google Shape;132;p26"/>
          <p:cNvGrpSpPr/>
          <p:nvPr/>
        </p:nvGrpSpPr>
        <p:grpSpPr bwMode="auto">
          <a:xfrm>
            <a:off x="-41732" y="661332"/>
            <a:ext cx="6096000" cy="110384"/>
            <a:chOff x="0" y="692501"/>
            <a:chExt cx="2624940" cy="97200"/>
          </a:xfrm>
        </p:grpSpPr>
        <p:sp>
          <p:nvSpPr>
            <p:cNvPr id="20" name="Google Shape;133;p26"/>
            <p:cNvSpPr/>
            <p:nvPr/>
          </p:nvSpPr>
          <p:spPr bwMode="auto"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1" name="Google Shape;134;p26"/>
            <p:cNvSpPr/>
            <p:nvPr/>
          </p:nvSpPr>
          <p:spPr bwMode="auto"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2" name="Google Shape;135;p26"/>
            <p:cNvSpPr/>
            <p:nvPr/>
          </p:nvSpPr>
          <p:spPr bwMode="auto"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3" name="Google Shape;136;p26"/>
            <p:cNvSpPr/>
            <p:nvPr/>
          </p:nvSpPr>
          <p:spPr bwMode="auto"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4" name="Google Shape;137;p26"/>
            <p:cNvSpPr/>
            <p:nvPr/>
          </p:nvSpPr>
          <p:spPr bwMode="auto"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</p:grpSp>
      <p:sp>
        <p:nvSpPr>
          <p:cNvPr id="2" name="Google Shape;146;p27"/>
          <p:cNvSpPr/>
          <p:nvPr/>
        </p:nvSpPr>
        <p:spPr bwMode="auto">
          <a:xfrm>
            <a:off x="-9533" y="-26568"/>
            <a:ext cx="687900" cy="687900"/>
          </a:xfrm>
          <a:prstGeom prst="rect">
            <a:avLst/>
          </a:prstGeom>
          <a:solidFill>
            <a:srgbClr val="FBA91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12547" y="-7558"/>
            <a:ext cx="673050" cy="673050"/>
          </a:xfrm>
          <a:prstGeom prst="rect">
            <a:avLst/>
          </a:prstGeom>
        </p:spPr>
      </p:pic>
      <p:pic>
        <p:nvPicPr>
          <p:cNvPr id="1026" name="Picture 2" descr="https://upload.wikimedia.org/wikipedia/commons/thumb/a/a6/Magnetic_core_memory_card.jpg/1200px-Magnetic_core_memory_car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1196752"/>
            <a:ext cx="5233545" cy="500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662a8bf015337fe14ab9099405d6da41_l-3085429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6" b="89954" l="4801" r="94614">
                        <a14:foregroundMark x1="12412" y1="19474" x2="11827" y2="18856"/>
                        <a14:foregroundMark x1="7845" y1="14683" x2="7845" y2="14683"/>
                        <a14:foregroundMark x1="6440" y1="25811" x2="6440" y2="25811"/>
                        <a14:foregroundMark x1="48829" y1="8037" x2="48829" y2="8037"/>
                        <a14:foregroundMark x1="66511" y1="5255" x2="66511" y2="5255"/>
                        <a14:foregroundMark x1="79859" y1="16074" x2="79859" y2="16074"/>
                        <a14:foregroundMark x1="77752" y1="16692" x2="77752" y2="16692"/>
                        <a14:foregroundMark x1="84895" y1="34158" x2="84895" y2="34158"/>
                        <a14:foregroundMark x1="87354" y1="36631" x2="87354" y2="36631"/>
                        <a14:foregroundMark x1="94028" y1="55641" x2="94028" y2="55641"/>
                        <a14:foregroundMark x1="92155" y1="53323" x2="92155" y2="53323"/>
                        <a14:foregroundMark x1="92506" y1="51777" x2="92506" y2="51777"/>
                        <a14:foregroundMark x1="4918" y1="23648" x2="4918" y2="23648"/>
                        <a14:foregroundMark x1="94614" y1="66151" x2="94614" y2="661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908720"/>
            <a:ext cx="4972438" cy="37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4149080"/>
            <a:ext cx="3390663" cy="2172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3215680" y="3284984"/>
            <a:ext cx="1008112" cy="11521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981194" y="2492896"/>
            <a:ext cx="929817" cy="86409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Текст 2"/>
          <p:cNvSpPr txBox="1"/>
          <p:nvPr/>
        </p:nvSpPr>
        <p:spPr bwMode="auto">
          <a:xfrm>
            <a:off x="752280" y="283946"/>
            <a:ext cx="9416678" cy="66473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marL="0" lvl="0" indent="0" algn="l" defTabSz="914358">
              <a:lnSpc>
                <a:spcPct val="90000"/>
              </a:lnSpc>
              <a:buClr>
                <a:srgbClr val="8F00FF"/>
              </a:buClr>
              <a:buSzPts val="2700"/>
              <a:defRPr/>
            </a:pPr>
            <a:r>
              <a:rPr lang="ru-RU" sz="4150">
                <a:solidFill>
                  <a:srgbClr val="8E01FF"/>
                </a:solidFill>
                <a:latin typeface="Raleway SemiBold"/>
              </a:rPr>
              <a:t>ЦЕННОСТНОЕ ПРЕДЛОЖЕНИЕ</a:t>
            </a:r>
            <a:endParaRPr/>
          </a:p>
        </p:txBody>
      </p:sp>
      <p:grpSp>
        <p:nvGrpSpPr>
          <p:cNvPr id="19" name="Google Shape;132;p26"/>
          <p:cNvGrpSpPr/>
          <p:nvPr/>
        </p:nvGrpSpPr>
        <p:grpSpPr bwMode="auto">
          <a:xfrm>
            <a:off x="0" y="1014360"/>
            <a:ext cx="6096000" cy="110384"/>
            <a:chOff x="0" y="692501"/>
            <a:chExt cx="2624940" cy="97200"/>
          </a:xfrm>
        </p:grpSpPr>
        <p:sp>
          <p:nvSpPr>
            <p:cNvPr id="20" name="Google Shape;133;p26"/>
            <p:cNvSpPr/>
            <p:nvPr/>
          </p:nvSpPr>
          <p:spPr bwMode="auto"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1" name="Google Shape;134;p26"/>
            <p:cNvSpPr/>
            <p:nvPr/>
          </p:nvSpPr>
          <p:spPr bwMode="auto"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2" name="Google Shape;135;p26"/>
            <p:cNvSpPr/>
            <p:nvPr/>
          </p:nvSpPr>
          <p:spPr bwMode="auto"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3" name="Google Shape;136;p26"/>
            <p:cNvSpPr/>
            <p:nvPr/>
          </p:nvSpPr>
          <p:spPr bwMode="auto"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4" name="Google Shape;137;p26"/>
            <p:cNvSpPr/>
            <p:nvPr/>
          </p:nvSpPr>
          <p:spPr bwMode="auto"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</p:grpSp>
      <p:sp>
        <p:nvSpPr>
          <p:cNvPr id="2" name="Google Shape;146;p27"/>
          <p:cNvSpPr/>
          <p:nvPr/>
        </p:nvSpPr>
        <p:spPr bwMode="auto">
          <a:xfrm>
            <a:off x="-16535" y="309776"/>
            <a:ext cx="687900" cy="687900"/>
          </a:xfrm>
          <a:prstGeom prst="rect">
            <a:avLst/>
          </a:prstGeom>
          <a:solidFill>
            <a:srgbClr val="FBA91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0" y="309776"/>
            <a:ext cx="638900" cy="6389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97A3D7B-DC99-465C-9BFB-29C642E35B88}"/>
              </a:ext>
            </a:extLst>
          </p:cNvPr>
          <p:cNvSpPr txBox="1"/>
          <p:nvPr/>
        </p:nvSpPr>
        <p:spPr bwMode="auto">
          <a:xfrm>
            <a:off x="307239" y="1916832"/>
            <a:ext cx="10781950" cy="2701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/>
          </a:p>
          <a:p>
            <a:pPr algn="ctr">
              <a:lnSpc>
                <a:spcPct val="150000"/>
              </a:lnSpc>
            </a:pPr>
            <a:r>
              <a:rPr lang="ru-RU" sz="2000" dirty="0"/>
              <a:t>Мы, компания </a:t>
            </a:r>
            <a:r>
              <a:rPr lang="ru-RU" sz="2000" i="1" dirty="0"/>
              <a:t>M</a:t>
            </a:r>
            <a:r>
              <a:rPr lang="en-US" sz="2000" i="1" dirty="0" err="1"/>
              <a:t>emoryCore</a:t>
            </a:r>
            <a:r>
              <a:rPr lang="ru-RU" sz="2000" dirty="0"/>
              <a:t>,</a:t>
            </a:r>
            <a:r>
              <a:rPr lang="en-US" sz="2000" dirty="0"/>
              <a:t> </a:t>
            </a:r>
            <a:r>
              <a:rPr lang="ru-RU" sz="2000" dirty="0"/>
              <a:t>помогаем производителям электроники и компаниям-разработчикам </a:t>
            </a:r>
            <a:r>
              <a:rPr lang="ru-RU" sz="2000" dirty="0" err="1"/>
              <a:t>IoT</a:t>
            </a:r>
            <a:r>
              <a:rPr lang="ru-RU" sz="2000" dirty="0"/>
              <a:t>-продуктов</a:t>
            </a:r>
            <a:r>
              <a:rPr lang="en-US" sz="2000" dirty="0"/>
              <a:t> </a:t>
            </a:r>
            <a:r>
              <a:rPr lang="ru-RU" sz="2000" dirty="0"/>
              <a:t>решать проблему </a:t>
            </a:r>
            <a:r>
              <a:rPr lang="ru-RU" sz="2000" dirty="0">
                <a:solidFill>
                  <a:srgbClr val="FF0000"/>
                </a:solidFill>
              </a:rPr>
              <a:t>ПОТЕРИ ДАННЫХ </a:t>
            </a:r>
            <a:r>
              <a:rPr lang="ru-RU" sz="2000" dirty="0"/>
              <a:t>и </a:t>
            </a:r>
            <a:r>
              <a:rPr lang="ru-RU" sz="2000" dirty="0">
                <a:solidFill>
                  <a:srgbClr val="FF0000"/>
                </a:solidFill>
              </a:rPr>
              <a:t>ВЫСОКОГО ЭНЕРГОПОТРЕБЛЕНИЯ</a:t>
            </a:r>
            <a:r>
              <a:rPr lang="ru-RU" sz="2000" dirty="0"/>
              <a:t> с помощью энергонезависимой памяти</a:t>
            </a:r>
            <a:r>
              <a:rPr lang="en-US" sz="2000" dirty="0"/>
              <a:t> </a:t>
            </a:r>
            <a:r>
              <a:rPr lang="ru-RU" sz="2000" dirty="0"/>
              <a:t>и получать </a:t>
            </a:r>
            <a:r>
              <a:rPr lang="ru-RU" sz="2000" dirty="0">
                <a:solidFill>
                  <a:srgbClr val="00B050"/>
                </a:solidFill>
              </a:rPr>
              <a:t>ПОВЫШЕННУЮ НАДЁЖНОСТЬ</a:t>
            </a:r>
            <a:r>
              <a:rPr lang="ru-RU" sz="2000" dirty="0"/>
              <a:t>, </a:t>
            </a:r>
            <a:r>
              <a:rPr lang="ru-RU" sz="2000" dirty="0">
                <a:solidFill>
                  <a:srgbClr val="00B050"/>
                </a:solidFill>
              </a:rPr>
              <a:t>СНИЖЕННОЕ ПОТРЕБЛЕНИЕ РЕСУРСОВ </a:t>
            </a:r>
            <a:r>
              <a:rPr lang="ru-RU" sz="2000" dirty="0"/>
              <a:t>и </a:t>
            </a:r>
            <a:r>
              <a:rPr lang="ru-RU" sz="2000" dirty="0">
                <a:solidFill>
                  <a:srgbClr val="00B050"/>
                </a:solidFill>
              </a:rPr>
              <a:t>УВЕЛИЧЕНИЕ СРОКА СЛУЖБЫ ПРОДУКТОВ</a:t>
            </a:r>
            <a:r>
              <a:rPr lang="ru-RU" sz="2400" dirty="0"/>
              <a:t>.</a:t>
            </a:r>
            <a:endParaRPr lang="ru-RU" sz="2400" kern="1200" dirty="0">
              <a:solidFill>
                <a:schemeClr val="tx1"/>
              </a:solidFill>
              <a:latin typeface="Arial" panose="020B0604020202020204" pitchFamily="34" charset="0"/>
              <a:ea typeface="Gilroy-ExtraBold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1286920-DBC5-400D-A950-502F69EEF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25" y="4221088"/>
            <a:ext cx="1727448" cy="17020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12B6BA6-428A-49BC-8C24-EF98AF041E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5037" y="404664"/>
            <a:ext cx="1584176" cy="16076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9903613-4751-4E9F-A159-831337FF55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4352" y="4293096"/>
            <a:ext cx="1584176" cy="16831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EC6B3CC-AAF9-491E-9C36-F5821C152E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9876" y="4618341"/>
            <a:ext cx="1652672" cy="1624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Текст 2"/>
          <p:cNvSpPr txBox="1"/>
          <p:nvPr/>
        </p:nvSpPr>
        <p:spPr bwMode="auto">
          <a:xfrm>
            <a:off x="752280" y="283946"/>
            <a:ext cx="9416678" cy="66473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marL="0" lvl="0" indent="0" algn="l" defTabSz="914358">
              <a:lnSpc>
                <a:spcPct val="90000"/>
              </a:lnSpc>
              <a:buClr>
                <a:srgbClr val="8F00FF"/>
              </a:buClr>
              <a:buSzPts val="2700"/>
              <a:defRPr/>
            </a:pPr>
            <a:r>
              <a:rPr lang="ru-RU" sz="4150">
                <a:solidFill>
                  <a:srgbClr val="8E01FF"/>
                </a:solidFill>
                <a:latin typeface="Raleway SemiBold"/>
              </a:rPr>
              <a:t>РЫНОК</a:t>
            </a:r>
            <a:endParaRPr/>
          </a:p>
        </p:txBody>
      </p:sp>
      <p:grpSp>
        <p:nvGrpSpPr>
          <p:cNvPr id="19" name="Google Shape;132;p26"/>
          <p:cNvGrpSpPr/>
          <p:nvPr/>
        </p:nvGrpSpPr>
        <p:grpSpPr bwMode="auto">
          <a:xfrm>
            <a:off x="0" y="1014360"/>
            <a:ext cx="6096000" cy="110384"/>
            <a:chOff x="0" y="692501"/>
            <a:chExt cx="2624940" cy="97200"/>
          </a:xfrm>
        </p:grpSpPr>
        <p:sp>
          <p:nvSpPr>
            <p:cNvPr id="20" name="Google Shape;133;p26"/>
            <p:cNvSpPr/>
            <p:nvPr/>
          </p:nvSpPr>
          <p:spPr bwMode="auto"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1" name="Google Shape;134;p26"/>
            <p:cNvSpPr/>
            <p:nvPr/>
          </p:nvSpPr>
          <p:spPr bwMode="auto"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2" name="Google Shape;135;p26"/>
            <p:cNvSpPr/>
            <p:nvPr/>
          </p:nvSpPr>
          <p:spPr bwMode="auto"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3" name="Google Shape;136;p26"/>
            <p:cNvSpPr/>
            <p:nvPr/>
          </p:nvSpPr>
          <p:spPr bwMode="auto"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4" name="Google Shape;137;p26"/>
            <p:cNvSpPr/>
            <p:nvPr/>
          </p:nvSpPr>
          <p:spPr bwMode="auto"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</p:grpSp>
      <p:sp>
        <p:nvSpPr>
          <p:cNvPr id="2" name="Google Shape;146;p27"/>
          <p:cNvSpPr/>
          <p:nvPr/>
        </p:nvSpPr>
        <p:spPr bwMode="auto">
          <a:xfrm>
            <a:off x="-9533" y="297304"/>
            <a:ext cx="687900" cy="687900"/>
          </a:xfrm>
          <a:prstGeom prst="rect">
            <a:avLst/>
          </a:prstGeom>
          <a:solidFill>
            <a:srgbClr val="FBA91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0" y="343113"/>
            <a:ext cx="622414" cy="622414"/>
          </a:xfrm>
          <a:prstGeom prst="rect">
            <a:avLst/>
          </a:prstGeom>
        </p:spPr>
      </p:pic>
      <p:pic>
        <p:nvPicPr>
          <p:cNvPr id="13" name="Picture 2" descr="Picture background">
            <a:extLst>
              <a:ext uri="{FF2B5EF4-FFF2-40B4-BE49-F238E27FC236}">
                <a16:creationId xmlns="" xmlns:a16="http://schemas.microsoft.com/office/drawing/2014/main" id="{BE9E1943-EB9A-422C-B57C-824DB6826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6" y="1158204"/>
            <a:ext cx="11113386" cy="537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 вправо 17">
            <a:extLst>
              <a:ext uri="{FF2B5EF4-FFF2-40B4-BE49-F238E27FC236}">
                <a16:creationId xmlns="" xmlns:a16="http://schemas.microsoft.com/office/drawing/2014/main" id="{EFCEF9A8-44D8-40C0-AE46-E0FAA2B3A9EF}"/>
              </a:ext>
            </a:extLst>
          </p:cNvPr>
          <p:cNvSpPr/>
          <p:nvPr/>
        </p:nvSpPr>
        <p:spPr>
          <a:xfrm>
            <a:off x="6960096" y="3049946"/>
            <a:ext cx="720080" cy="50405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право 4">
            <a:extLst>
              <a:ext uri="{FF2B5EF4-FFF2-40B4-BE49-F238E27FC236}">
                <a16:creationId xmlns="" xmlns:a16="http://schemas.microsoft.com/office/drawing/2014/main" id="{7AFD4D48-9126-479C-9B16-D9E5F775E7EE}"/>
              </a:ext>
            </a:extLst>
          </p:cNvPr>
          <p:cNvSpPr/>
          <p:nvPr/>
        </p:nvSpPr>
        <p:spPr>
          <a:xfrm>
            <a:off x="3811207" y="3049691"/>
            <a:ext cx="720080" cy="50405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AC14B589-C764-4459-8F99-9784CA5A688E}"/>
              </a:ext>
            </a:extLst>
          </p:cNvPr>
          <p:cNvSpPr/>
          <p:nvPr/>
        </p:nvSpPr>
        <p:spPr>
          <a:xfrm>
            <a:off x="7824192" y="2347592"/>
            <a:ext cx="2100923" cy="185050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Мировой рынок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млрд.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="" xmlns:a16="http://schemas.microsoft.com/office/drawing/2014/main" id="{6AEA4F10-3395-46F0-A56F-7E4E7380060D}"/>
              </a:ext>
            </a:extLst>
          </p:cNvPr>
          <p:cNvSpPr/>
          <p:nvPr/>
        </p:nvSpPr>
        <p:spPr>
          <a:xfrm>
            <a:off x="4727848" y="2376467"/>
            <a:ext cx="2100923" cy="185050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Доступный объем рынка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млрд.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7198910F-1CB9-45CD-8E83-0EF7137F22D5}"/>
              </a:ext>
            </a:extLst>
          </p:cNvPr>
          <p:cNvSpPr/>
          <p:nvPr/>
        </p:nvSpPr>
        <p:spPr>
          <a:xfrm>
            <a:off x="1503134" y="2348880"/>
            <a:ext cx="2100923" cy="185050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Достижимый объем рынка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Текст 2"/>
          <p:cNvSpPr txBox="1"/>
          <p:nvPr/>
        </p:nvSpPr>
        <p:spPr bwMode="auto">
          <a:xfrm>
            <a:off x="752280" y="283946"/>
            <a:ext cx="9416678" cy="66473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marL="0" lvl="0" indent="0" algn="l" defTabSz="914358">
              <a:lnSpc>
                <a:spcPct val="90000"/>
              </a:lnSpc>
              <a:buClr>
                <a:srgbClr val="8F00FF"/>
              </a:buClr>
              <a:buSzPts val="2700"/>
              <a:defRPr/>
            </a:pPr>
            <a:r>
              <a:rPr lang="ru-RU" sz="4150">
                <a:solidFill>
                  <a:srgbClr val="8E01FF"/>
                </a:solidFill>
                <a:latin typeface="Raleway SemiBold"/>
              </a:rPr>
              <a:t>КОНКУРЕНТЫ</a:t>
            </a:r>
            <a:endParaRPr/>
          </a:p>
        </p:txBody>
      </p:sp>
      <p:grpSp>
        <p:nvGrpSpPr>
          <p:cNvPr id="19" name="Google Shape;132;p26"/>
          <p:cNvGrpSpPr/>
          <p:nvPr/>
        </p:nvGrpSpPr>
        <p:grpSpPr bwMode="auto">
          <a:xfrm>
            <a:off x="0" y="1014360"/>
            <a:ext cx="6096000" cy="110384"/>
            <a:chOff x="0" y="692501"/>
            <a:chExt cx="2624940" cy="97200"/>
          </a:xfrm>
        </p:grpSpPr>
        <p:sp>
          <p:nvSpPr>
            <p:cNvPr id="20" name="Google Shape;133;p26"/>
            <p:cNvSpPr/>
            <p:nvPr/>
          </p:nvSpPr>
          <p:spPr bwMode="auto"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1" name="Google Shape;134;p26"/>
            <p:cNvSpPr/>
            <p:nvPr/>
          </p:nvSpPr>
          <p:spPr bwMode="auto"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2" name="Google Shape;135;p26"/>
            <p:cNvSpPr/>
            <p:nvPr/>
          </p:nvSpPr>
          <p:spPr bwMode="auto"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3" name="Google Shape;136;p26"/>
            <p:cNvSpPr/>
            <p:nvPr/>
          </p:nvSpPr>
          <p:spPr bwMode="auto"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4" name="Google Shape;137;p26"/>
            <p:cNvSpPr/>
            <p:nvPr/>
          </p:nvSpPr>
          <p:spPr bwMode="auto"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</p:grpSp>
      <p:sp>
        <p:nvSpPr>
          <p:cNvPr id="2" name="Google Shape;146;p27"/>
          <p:cNvSpPr/>
          <p:nvPr/>
        </p:nvSpPr>
        <p:spPr bwMode="auto">
          <a:xfrm>
            <a:off x="-9533" y="297304"/>
            <a:ext cx="687900" cy="687900"/>
          </a:xfrm>
          <a:prstGeom prst="rect">
            <a:avLst/>
          </a:prstGeom>
          <a:solidFill>
            <a:srgbClr val="FBA91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-9533" y="356678"/>
            <a:ext cx="657682" cy="6576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Таблица 7">
                <a:extLst>
                  <a:ext uri="{FF2B5EF4-FFF2-40B4-BE49-F238E27FC236}">
                    <a16:creationId xmlns="" xmlns:a16="http://schemas.microsoft.com/office/drawing/2014/main" id="{40D03906-2A43-46EC-B425-B6989B47ED6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12819000"/>
                  </p:ext>
                </p:extLst>
              </p:nvPr>
            </p:nvGraphicFramePr>
            <p:xfrm>
              <a:off x="839414" y="1628800"/>
              <a:ext cx="9865098" cy="37929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53380">
                      <a:extLst>
                        <a:ext uri="{9D8B030D-6E8A-4147-A177-3AD203B41FA5}">
                          <a16:colId xmlns="" xmlns:a16="http://schemas.microsoft.com/office/drawing/2014/main" val="899454295"/>
                        </a:ext>
                      </a:extLst>
                    </a:gridCol>
                    <a:gridCol w="1295934">
                      <a:extLst>
                        <a:ext uri="{9D8B030D-6E8A-4147-A177-3AD203B41FA5}">
                          <a16:colId xmlns="" xmlns:a16="http://schemas.microsoft.com/office/drawing/2014/main" val="4015634542"/>
                        </a:ext>
                      </a:extLst>
                    </a:gridCol>
                    <a:gridCol w="1295934">
                      <a:extLst>
                        <a:ext uri="{9D8B030D-6E8A-4147-A177-3AD203B41FA5}">
                          <a16:colId xmlns="" xmlns:a16="http://schemas.microsoft.com/office/drawing/2014/main" val="1093085271"/>
                        </a:ext>
                      </a:extLst>
                    </a:gridCol>
                    <a:gridCol w="1295934">
                      <a:extLst>
                        <a:ext uri="{9D8B030D-6E8A-4147-A177-3AD203B41FA5}">
                          <a16:colId xmlns="" xmlns:a16="http://schemas.microsoft.com/office/drawing/2014/main" val="3949377666"/>
                        </a:ext>
                      </a:extLst>
                    </a:gridCol>
                    <a:gridCol w="1295934">
                      <a:extLst>
                        <a:ext uri="{9D8B030D-6E8A-4147-A177-3AD203B41FA5}">
                          <a16:colId xmlns="" xmlns:a16="http://schemas.microsoft.com/office/drawing/2014/main" val="1503329406"/>
                        </a:ext>
                      </a:extLst>
                    </a:gridCol>
                    <a:gridCol w="1727982">
                      <a:extLst>
                        <a:ext uri="{9D8B030D-6E8A-4147-A177-3AD203B41FA5}">
                          <a16:colId xmlns="" xmlns:a16="http://schemas.microsoft.com/office/drawing/2014/main" val="1721283145"/>
                        </a:ext>
                      </a:extLst>
                    </a:gridCol>
                  </a:tblGrid>
                  <a:tr h="908532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ru-RU" sz="1400" b="1" dirty="0"/>
                            <a:t>Производитель</a:t>
                          </a:r>
                        </a:p>
                        <a:p>
                          <a:pPr algn="r"/>
                          <a:endParaRPr lang="ru-RU" sz="1400" b="1" dirty="0"/>
                        </a:p>
                        <a:p>
                          <a:pPr algn="l"/>
                          <a:r>
                            <a:rPr lang="ru-RU" sz="1400" b="1" dirty="0"/>
                            <a:t>Параметр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b="1" dirty="0"/>
                        </a:p>
                        <a:p>
                          <a:pPr algn="ctr"/>
                          <a:endParaRPr lang="ru-RU" sz="1400" b="1" dirty="0"/>
                        </a:p>
                        <a:p>
                          <a:pPr algn="ctr"/>
                          <a:endParaRPr lang="ru-RU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b="1" dirty="0"/>
                        </a:p>
                        <a:p>
                          <a:pPr algn="ctr"/>
                          <a:endParaRPr lang="ru-RU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b="1" dirty="0"/>
                        </a:p>
                        <a:p>
                          <a:pPr algn="ctr"/>
                          <a:endParaRPr lang="ru-RU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b="1" dirty="0"/>
                        </a:p>
                        <a:p>
                          <a:pPr algn="ctr"/>
                          <a:endParaRPr lang="ru-RU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400" b="1" dirty="0" smtClean="0"/>
                            <a:t>Разработанный аналог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="" xmlns:a16="http://schemas.microsoft.com/office/drawing/2014/main" val="1419401266"/>
                      </a:ext>
                    </a:extLst>
                  </a:tr>
                  <a:tr h="610564">
                    <a:tc>
                      <a:txBody>
                        <a:bodyPr/>
                        <a:lstStyle/>
                        <a:p>
                          <a:r>
                            <a:rPr lang="ru-RU" sz="1400" b="1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Ресурс, циклы перезаписи: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600" b="0" i="1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ru-RU" sz="1600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600" b="0" i="1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ru-RU" sz="1600" b="0" i="1" smtClean="0">
                                        <a:latin typeface="Cambria Math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600" b="0" i="1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ru-RU" sz="1600" b="0" i="1" smtClean="0">
                                        <a:latin typeface="Cambria Math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600" b="0" i="1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ru-RU" sz="1600" b="0" i="1" smtClean="0">
                                        <a:latin typeface="Cambria Math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600" b="0" i="1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ru-RU" sz="1600" b="0" i="1" smtClean="0">
                                        <a:latin typeface="Cambria Math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>
                        <a:solidFill>
                          <a:srgbClr val="00B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731559416"/>
                      </a:ext>
                    </a:extLst>
                  </a:tr>
                  <a:tr h="526372">
                    <a:tc>
                      <a:txBody>
                        <a:bodyPr/>
                        <a:lstStyle/>
                        <a:p>
                          <a:r>
                            <a:rPr lang="ru-RU" sz="1400" b="1" dirty="0" smtClean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Скорость записи, </a:t>
                          </a:r>
                          <a:r>
                            <a:rPr lang="ru-RU" sz="1400" b="1" dirty="0" err="1" smtClean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мкс</a:t>
                          </a:r>
                          <a:endParaRPr lang="ru-RU" sz="1400" b="1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</a:tr>
                  <a:tr h="610564">
                    <a:tc>
                      <a:txBody>
                        <a:bodyPr/>
                        <a:lstStyle/>
                        <a:p>
                          <a:r>
                            <a:rPr lang="ru-RU" sz="1400" b="1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Рабочие напряжения, В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675315650"/>
                      </a:ext>
                    </a:extLst>
                  </a:tr>
                  <a:tr h="610564">
                    <a:tc>
                      <a:txBody>
                        <a:bodyPr/>
                        <a:lstStyle/>
                        <a:p>
                          <a:r>
                            <a:rPr lang="ru-RU" sz="1400" b="1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Активный слой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err="1">
                              <a:solidFill>
                                <a:schemeClr val="tx1"/>
                              </a:solidFill>
                            </a:rPr>
                            <a:t>TaOx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err="1">
                              <a:solidFill>
                                <a:schemeClr val="tx1"/>
                              </a:solidFill>
                            </a:rPr>
                            <a:t>HfOx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err="1">
                              <a:solidFill>
                                <a:schemeClr val="tx1"/>
                              </a:solidFill>
                            </a:rPr>
                            <a:t>ZrTe</a:t>
                          </a:r>
                          <a:r>
                            <a:rPr lang="en-US" sz="1600" dirty="0">
                              <a:solidFill>
                                <a:schemeClr val="tx1"/>
                              </a:solidFill>
                            </a:rPr>
                            <a:t>/Al2O3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err="1">
                              <a:solidFill>
                                <a:schemeClr val="tx1"/>
                              </a:solidFill>
                            </a:rPr>
                            <a:t>TaOy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 err="1">
                              <a:solidFill>
                                <a:schemeClr val="tx1"/>
                              </a:solidFill>
                            </a:rPr>
                            <a:t>TiOx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517307567"/>
                      </a:ext>
                    </a:extLst>
                  </a:tr>
                  <a:tr h="526372">
                    <a:tc>
                      <a:txBody>
                        <a:bodyPr/>
                        <a:lstStyle/>
                        <a:p>
                          <a:r>
                            <a:rPr lang="ru-RU" sz="1400" b="1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Время хранения, лет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</a:p>
                      </a:txBody>
                      <a:tcPr anchor="ctr">
                        <a:solidFill>
                          <a:srgbClr val="00B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2667306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Таблица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40D03906-2A43-46EC-B425-B6989B47ED6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12819000"/>
                  </p:ext>
                </p:extLst>
              </p:nvPr>
            </p:nvGraphicFramePr>
            <p:xfrm>
              <a:off x="839414" y="1628800"/>
              <a:ext cx="9865098" cy="37929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53380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899454295"/>
                        </a:ext>
                      </a:extLst>
                    </a:gridCol>
                    <a:gridCol w="129593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4015634542"/>
                        </a:ext>
                      </a:extLst>
                    </a:gridCol>
                    <a:gridCol w="129593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093085271"/>
                        </a:ext>
                      </a:extLst>
                    </a:gridCol>
                    <a:gridCol w="129593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949377666"/>
                        </a:ext>
                      </a:extLst>
                    </a:gridCol>
                    <a:gridCol w="129593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503329406"/>
                        </a:ext>
                      </a:extLst>
                    </a:gridCol>
                    <a:gridCol w="172798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721283145"/>
                        </a:ext>
                      </a:extLst>
                    </a:gridCol>
                  </a:tblGrid>
                  <a:tr h="908532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ru-RU" sz="1400" b="1" dirty="0"/>
                            <a:t>Производитель</a:t>
                          </a:r>
                        </a:p>
                        <a:p>
                          <a:pPr algn="r"/>
                          <a:endParaRPr lang="ru-RU" sz="1400" b="1" dirty="0"/>
                        </a:p>
                        <a:p>
                          <a:pPr algn="l"/>
                          <a:r>
                            <a:rPr lang="ru-RU" sz="1400" b="1" dirty="0"/>
                            <a:t>Параметр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b="1" dirty="0"/>
                        </a:p>
                        <a:p>
                          <a:pPr algn="ctr"/>
                          <a:endParaRPr lang="ru-RU" sz="1400" b="1" dirty="0"/>
                        </a:p>
                        <a:p>
                          <a:pPr algn="ctr"/>
                          <a:endParaRPr lang="ru-RU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b="1" dirty="0"/>
                        </a:p>
                        <a:p>
                          <a:pPr algn="ctr"/>
                          <a:endParaRPr lang="ru-RU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b="1" dirty="0"/>
                        </a:p>
                        <a:p>
                          <a:pPr algn="ctr"/>
                          <a:endParaRPr lang="ru-RU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b="1" dirty="0"/>
                        </a:p>
                        <a:p>
                          <a:pPr algn="ctr"/>
                          <a:endParaRPr lang="ru-RU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400" b="1" dirty="0" smtClean="0"/>
                            <a:t>Разработанный аналог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419401266"/>
                      </a:ext>
                    </a:extLst>
                  </a:tr>
                  <a:tr h="610564">
                    <a:tc>
                      <a:txBody>
                        <a:bodyPr/>
                        <a:lstStyle/>
                        <a:p>
                          <a:r>
                            <a:rPr lang="ru-RU" sz="1400" b="1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Ресурс, циклы перезаписи: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27700" t="-150000" r="-432394" b="-37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29245" t="-150000" r="-334434" b="-37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427230" t="-150000" r="-232864" b="-37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527230" t="-150000" r="-132864" b="-37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472085" t="-150000" b="-37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731559416"/>
                      </a:ext>
                    </a:extLst>
                  </a:tr>
                  <a:tr h="526372">
                    <a:tc>
                      <a:txBody>
                        <a:bodyPr/>
                        <a:lstStyle/>
                        <a:p>
                          <a:r>
                            <a:rPr lang="ru-RU" sz="1400" b="1" dirty="0" smtClean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Скорость записи, </a:t>
                          </a:r>
                          <a:r>
                            <a:rPr lang="ru-RU" sz="1400" b="1" dirty="0" err="1" smtClean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мкс</a:t>
                          </a:r>
                          <a:endParaRPr lang="ru-RU" sz="1400" b="1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</a:tr>
                  <a:tr h="610564">
                    <a:tc>
                      <a:txBody>
                        <a:bodyPr/>
                        <a:lstStyle/>
                        <a:p>
                          <a:r>
                            <a:rPr lang="ru-RU" sz="1400" b="1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Рабочие напряжения, В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675315650"/>
                      </a:ext>
                    </a:extLst>
                  </a:tr>
                  <a:tr h="610564">
                    <a:tc>
                      <a:txBody>
                        <a:bodyPr/>
                        <a:lstStyle/>
                        <a:p>
                          <a:r>
                            <a:rPr lang="ru-RU" sz="1400" b="1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Активный слой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err="1">
                              <a:solidFill>
                                <a:schemeClr val="tx1"/>
                              </a:solidFill>
                            </a:rPr>
                            <a:t>TaOx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err="1">
                              <a:solidFill>
                                <a:schemeClr val="tx1"/>
                              </a:solidFill>
                            </a:rPr>
                            <a:t>HfOx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err="1">
                              <a:solidFill>
                                <a:schemeClr val="tx1"/>
                              </a:solidFill>
                            </a:rPr>
                            <a:t>ZrTe</a:t>
                          </a:r>
                          <a:r>
                            <a:rPr lang="en-US" sz="1600" dirty="0">
                              <a:solidFill>
                                <a:schemeClr val="tx1"/>
                              </a:solidFill>
                            </a:rPr>
                            <a:t>/Al2O3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err="1">
                              <a:solidFill>
                                <a:schemeClr val="tx1"/>
                              </a:solidFill>
                            </a:rPr>
                            <a:t>TaOy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58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 err="1">
                              <a:solidFill>
                                <a:schemeClr val="tx1"/>
                              </a:solidFill>
                            </a:rPr>
                            <a:t>TiOx</a:t>
                          </a:r>
                          <a:endParaRPr lang="ru-RU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517307567"/>
                      </a:ext>
                    </a:extLst>
                  </a:tr>
                  <a:tr h="526372">
                    <a:tc>
                      <a:txBody>
                        <a:bodyPr/>
                        <a:lstStyle/>
                        <a:p>
                          <a:r>
                            <a:rPr lang="ru-RU" sz="1400" b="1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Время хранения, лет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</a:p>
                      </a:txBody>
                      <a:tcPr anchor="ctr"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</a:p>
                      </a:txBody>
                      <a:tcPr anchor="ctr">
                        <a:solidFill>
                          <a:srgbClr val="00B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26673062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8" name="Picture 2" descr="Picture background">
            <a:extLst>
              <a:ext uri="{FF2B5EF4-FFF2-40B4-BE49-F238E27FC236}">
                <a16:creationId xmlns="" xmlns:a16="http://schemas.microsoft.com/office/drawing/2014/main" id="{91497531-2879-4488-9757-E59A0845FF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7" b="30463"/>
          <a:stretch/>
        </p:blipFill>
        <p:spPr bwMode="auto">
          <a:xfrm>
            <a:off x="6487269" y="1781373"/>
            <a:ext cx="976883" cy="48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Picture background">
            <a:extLst>
              <a:ext uri="{FF2B5EF4-FFF2-40B4-BE49-F238E27FC236}">
                <a16:creationId xmlns="" xmlns:a16="http://schemas.microsoft.com/office/drawing/2014/main" id="{55315B63-5592-45F6-8C02-F0B72FCCA1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0" t="16308" r="4749" b="19200"/>
          <a:stretch/>
        </p:blipFill>
        <p:spPr bwMode="auto">
          <a:xfrm>
            <a:off x="5266262" y="1737073"/>
            <a:ext cx="631586" cy="60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Picture background">
            <a:extLst>
              <a:ext uri="{FF2B5EF4-FFF2-40B4-BE49-F238E27FC236}">
                <a16:creationId xmlns="" xmlns:a16="http://schemas.microsoft.com/office/drawing/2014/main" id="{8B41A086-610F-4E2D-A0C2-3B6631370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8" t="31806" r="13713" b="33368"/>
          <a:stretch/>
        </p:blipFill>
        <p:spPr bwMode="auto">
          <a:xfrm>
            <a:off x="4079776" y="1838677"/>
            <a:ext cx="859975" cy="42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Picture background">
            <a:extLst>
              <a:ext uri="{FF2B5EF4-FFF2-40B4-BE49-F238E27FC236}">
                <a16:creationId xmlns="" xmlns:a16="http://schemas.microsoft.com/office/drawing/2014/main" id="{CD5993B1-C9C1-4DCB-8A90-FC67AE03D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450" y="1838677"/>
            <a:ext cx="970862" cy="43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E14D0FBB-5833-4887-8EA4-7F32872D8828}"/>
              </a:ext>
            </a:extLst>
          </p:cNvPr>
          <p:cNvCxnSpPr>
            <a:cxnSpLocks/>
          </p:cNvCxnSpPr>
          <p:nvPr/>
        </p:nvCxnSpPr>
        <p:spPr bwMode="auto">
          <a:xfrm>
            <a:off x="839416" y="1628800"/>
            <a:ext cx="2948512" cy="86409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Текст 2"/>
          <p:cNvSpPr txBox="1"/>
          <p:nvPr/>
        </p:nvSpPr>
        <p:spPr bwMode="auto">
          <a:xfrm>
            <a:off x="752280" y="283946"/>
            <a:ext cx="9416678" cy="66473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marL="0" lvl="0" indent="0" algn="l" defTabSz="914358">
              <a:lnSpc>
                <a:spcPct val="90000"/>
              </a:lnSpc>
              <a:buClr>
                <a:srgbClr val="8F00FF"/>
              </a:buClr>
              <a:buSzPts val="2700"/>
              <a:defRPr/>
            </a:pPr>
            <a:r>
              <a:rPr lang="ru-RU" sz="4150">
                <a:solidFill>
                  <a:srgbClr val="8E01FF"/>
                </a:solidFill>
                <a:latin typeface="Raleway SemiBold"/>
              </a:rPr>
              <a:t>БИЗНЕС-МОДЕЛЬ</a:t>
            </a:r>
            <a:endParaRPr/>
          </a:p>
        </p:txBody>
      </p:sp>
      <p:grpSp>
        <p:nvGrpSpPr>
          <p:cNvPr id="19" name="Google Shape;132;p26"/>
          <p:cNvGrpSpPr/>
          <p:nvPr/>
        </p:nvGrpSpPr>
        <p:grpSpPr bwMode="auto">
          <a:xfrm>
            <a:off x="0" y="1014360"/>
            <a:ext cx="6096000" cy="110384"/>
            <a:chOff x="0" y="692501"/>
            <a:chExt cx="2624940" cy="97200"/>
          </a:xfrm>
        </p:grpSpPr>
        <p:sp>
          <p:nvSpPr>
            <p:cNvPr id="20" name="Google Shape;133;p26"/>
            <p:cNvSpPr/>
            <p:nvPr/>
          </p:nvSpPr>
          <p:spPr bwMode="auto"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1" name="Google Shape;134;p26"/>
            <p:cNvSpPr/>
            <p:nvPr/>
          </p:nvSpPr>
          <p:spPr bwMode="auto"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2" name="Google Shape;135;p26"/>
            <p:cNvSpPr/>
            <p:nvPr/>
          </p:nvSpPr>
          <p:spPr bwMode="auto"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3" name="Google Shape;136;p26"/>
            <p:cNvSpPr/>
            <p:nvPr/>
          </p:nvSpPr>
          <p:spPr bwMode="auto"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sp>
          <p:nvSpPr>
            <p:cNvPr id="24" name="Google Shape;137;p26"/>
            <p:cNvSpPr/>
            <p:nvPr/>
          </p:nvSpPr>
          <p:spPr bwMode="auto"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  <a:defRPr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</p:grpSp>
      <p:sp>
        <p:nvSpPr>
          <p:cNvPr id="2" name="Google Shape;146;p27"/>
          <p:cNvSpPr/>
          <p:nvPr/>
        </p:nvSpPr>
        <p:spPr bwMode="auto">
          <a:xfrm>
            <a:off x="-9533" y="297304"/>
            <a:ext cx="687900" cy="687900"/>
          </a:xfrm>
          <a:prstGeom prst="rect">
            <a:avLst/>
          </a:prstGeom>
          <a:solidFill>
            <a:srgbClr val="FBA91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-31373" y="311882"/>
            <a:ext cx="687900" cy="687900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="" xmlns:a16="http://schemas.microsoft.com/office/drawing/2014/main" id="{DC15B665-810F-46B7-AE99-8EC13728E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7" y="2018190"/>
            <a:ext cx="4536504" cy="3962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CBAC89BE-79CE-4CA7-8435-D000E1F10FE9}"/>
              </a:ext>
            </a:extLst>
          </p:cNvPr>
          <p:cNvSpPr/>
          <p:nvPr/>
        </p:nvSpPr>
        <p:spPr>
          <a:xfrm>
            <a:off x="2855640" y="5276000"/>
            <a:ext cx="2771553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1AB17014-86F1-41D4-B9BF-9CACED366C8A}"/>
              </a:ext>
            </a:extLst>
          </p:cNvPr>
          <p:cNvSpPr/>
          <p:nvPr/>
        </p:nvSpPr>
        <p:spPr>
          <a:xfrm>
            <a:off x="3089732" y="3535811"/>
            <a:ext cx="379503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D336F8A1-1396-4F4F-BFD2-A80D2D43D190}"/>
              </a:ext>
            </a:extLst>
          </p:cNvPr>
          <p:cNvSpPr/>
          <p:nvPr/>
        </p:nvSpPr>
        <p:spPr>
          <a:xfrm>
            <a:off x="678367" y="2881548"/>
            <a:ext cx="447694" cy="654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49FAE65-DD6A-4505-90E7-BB44332DE6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134" y="3437339"/>
            <a:ext cx="1656184" cy="1183791"/>
          </a:xfrm>
          <a:prstGeom prst="rect">
            <a:avLst/>
          </a:prstGeom>
        </p:spPr>
      </p:pic>
      <p:pic>
        <p:nvPicPr>
          <p:cNvPr id="29" name="Picture 2" descr="Picture background">
            <a:extLst>
              <a:ext uri="{FF2B5EF4-FFF2-40B4-BE49-F238E27FC236}">
                <a16:creationId xmlns="" xmlns:a16="http://schemas.microsoft.com/office/drawing/2014/main" id="{F0890CC0-6AE4-453B-B531-7B436FC4A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556792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Picture background">
            <a:extLst>
              <a:ext uri="{FF2B5EF4-FFF2-40B4-BE49-F238E27FC236}">
                <a16:creationId xmlns="" xmlns:a16="http://schemas.microsoft.com/office/drawing/2014/main" id="{DCDF7E80-3307-41AD-B53F-120243280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025" y="1553775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DD246219-97CA-40D8-BDEA-0A6F6B27BEBD}"/>
              </a:ext>
            </a:extLst>
          </p:cNvPr>
          <p:cNvSpPr txBox="1"/>
          <p:nvPr/>
        </p:nvSpPr>
        <p:spPr>
          <a:xfrm>
            <a:off x="2506807" y="5276000"/>
            <a:ext cx="34692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800" b="1" dirty="0"/>
              <a:t>Прямые продажи </a:t>
            </a:r>
          </a:p>
          <a:p>
            <a:pPr algn="ctr"/>
            <a:r>
              <a:rPr lang="ru-RU" sz="1800" b="1" dirty="0"/>
              <a:t>производственным </a:t>
            </a:r>
          </a:p>
          <a:p>
            <a:pPr algn="ctr"/>
            <a:r>
              <a:rPr lang="ru-RU" sz="1800" b="1" dirty="0" smtClean="0"/>
              <a:t>предприятиям электроники</a:t>
            </a:r>
            <a:endParaRPr lang="ru-RU" sz="1800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704E175C-843C-496A-AE33-BEC7F068802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635" t="8166" r="22826" b="15993"/>
          <a:stretch/>
        </p:blipFill>
        <p:spPr>
          <a:xfrm>
            <a:off x="2075899" y="1984357"/>
            <a:ext cx="1203584" cy="908987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6204032F-0085-452A-B2D3-5558CA975EFA}"/>
              </a:ext>
            </a:extLst>
          </p:cNvPr>
          <p:cNvSpPr/>
          <p:nvPr/>
        </p:nvSpPr>
        <p:spPr bwMode="auto">
          <a:xfrm flipV="1">
            <a:off x="2092718" y="3157200"/>
            <a:ext cx="1309822" cy="788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010" y="4133765"/>
            <a:ext cx="3163002" cy="12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376" b="95359" l="3359" r="95878">
                        <a14:foregroundMark x1="14351" y1="51055" x2="7328" y2="33755"/>
                        <a14:foregroundMark x1="5954" y1="25738" x2="7481" y2="20675"/>
                        <a14:foregroundMark x1="12519" y1="19409" x2="21069" y2="13502"/>
                        <a14:foregroundMark x1="23206" y1="17300" x2="29008" y2="18143"/>
                        <a14:foregroundMark x1="13588" y1="12236" x2="25802" y2="13502"/>
                        <a14:foregroundMark x1="17557" y1="8439" x2="22748" y2="9705"/>
                        <a14:foregroundMark x1="9771" y1="70886" x2="15573" y2="87764"/>
                        <a14:foregroundMark x1="30382" y1="62869" x2="31908" y2="83544"/>
                        <a14:foregroundMark x1="11603" y1="92405" x2="26565" y2="92405"/>
                        <a14:foregroundMark x1="30840" y1="81013" x2="25191" y2="95359"/>
                        <a14:foregroundMark x1="12214" y1="89451" x2="4580" y2="54008"/>
                        <a14:foregroundMark x1="8244" y1="76793" x2="6565" y2="82700"/>
                        <a14:foregroundMark x1="9771" y1="91139" x2="5344" y2="68354"/>
                        <a14:foregroundMark x1="9466" y1="8861" x2="3511" y2="41350"/>
                        <a14:foregroundMark x1="37252" y1="31224" x2="87481" y2="27848"/>
                        <a14:foregroundMark x1="34351" y1="56962" x2="95878" y2="54852"/>
                        <a14:foregroundMark x1="46412" y1="78059" x2="77252" y2="75949"/>
                        <a14:foregroundMark x1="35878" y1="79325" x2="60763" y2="79747"/>
                        <a14:foregroundMark x1="32366" y1="21519" x2="72824" y2="20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5348358"/>
            <a:ext cx="2996542" cy="10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29996" y="1154116"/>
            <a:ext cx="3227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</a:rPr>
              <a:t>Специализированные выставки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1033" name="Picture 9" descr="Picture backgroun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" t="21526" r="3856" b="26151"/>
          <a:stretch/>
        </p:blipFill>
        <p:spPr bwMode="auto">
          <a:xfrm>
            <a:off x="7664482" y="3201267"/>
            <a:ext cx="1912069" cy="53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8F00FF"/>
      </a:accent1>
      <a:accent2>
        <a:srgbClr val="FD493D"/>
      </a:accent2>
      <a:accent3>
        <a:srgbClr val="FCAF17"/>
      </a:accent3>
      <a:accent4>
        <a:srgbClr val="FBB3C1"/>
      </a:accent4>
      <a:accent5>
        <a:srgbClr val="B5D8E1"/>
      </a:accent5>
      <a:accent6>
        <a:srgbClr val="1B1B1B"/>
      </a:accent6>
      <a:hlink>
        <a:srgbClr val="0563C1"/>
      </a:hlink>
      <a:folHlink>
        <a:srgbClr val="954F72"/>
      </a:folHlink>
    </a:clrScheme>
    <a:fontScheme name="Другая 4">
      <a:majorFont>
        <a:latin typeface="Gilroy-Black"/>
        <a:ea typeface="Arial"/>
        <a:cs typeface="Arial"/>
      </a:majorFont>
      <a:minorFont>
        <a:latin typeface="Gilroy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</TotalTime>
  <Words>445</Words>
  <Application>Microsoft Office PowerPoint</Application>
  <DocSecurity>0</DocSecurity>
  <PresentationFormat>Произвольный</PresentationFormat>
  <Paragraphs>162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Arial</vt:lpstr>
      <vt:lpstr>Calibri</vt:lpstr>
      <vt:lpstr>Raleway SemiBold</vt:lpstr>
      <vt:lpstr>DejaVu Math TeX Gyre</vt:lpstr>
      <vt:lpstr>Gilroy</vt:lpstr>
      <vt:lpstr>Gilroy-ExtraBold</vt:lpstr>
      <vt:lpstr>Gilroy-Black</vt:lpstr>
      <vt:lpstr>Gilroy-Regular</vt:lpstr>
      <vt:lpstr>Helvetica Neue</vt:lpstr>
      <vt:lpstr>Times New Roman</vt:lpstr>
      <vt:lpstr>Cambria Math</vt:lpstr>
      <vt:lpstr>Тема Office</vt:lpstr>
      <vt:lpstr>MemoryCore Энергонезависимая память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Mikely</dc:creator>
  <cp:keywords/>
  <dc:description/>
  <cp:lastModifiedBy>Димон</cp:lastModifiedBy>
  <cp:revision>311</cp:revision>
  <dcterms:created xsi:type="dcterms:W3CDTF">2022-11-28T09:29:04Z</dcterms:created>
  <dcterms:modified xsi:type="dcterms:W3CDTF">2025-12-09T17:54:02Z</dcterms:modified>
  <cp:category/>
  <dc:identifier/>
  <cp:contentStatus/>
  <dc:language/>
  <cp:version/>
</cp:coreProperties>
</file>