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1" r:id="rId4"/>
    <p:sldId id="265" r:id="rId5"/>
    <p:sldId id="266" r:id="rId6"/>
    <p:sldId id="267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3077"/>
    <a:srgbClr val="B5AED3"/>
    <a:srgbClr val="554092"/>
    <a:srgbClr val="80DAEA"/>
    <a:srgbClr val="00B5D5"/>
    <a:srgbClr val="660066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85746" y="2512171"/>
            <a:ext cx="5950226" cy="850790"/>
          </a:xfrm>
        </p:spPr>
        <p:txBody>
          <a:bodyPr anchor="b">
            <a:normAutofit/>
          </a:bodyPr>
          <a:lstStyle>
            <a:lvl1pPr algn="l">
              <a:defRPr sz="3000" baseline="0">
                <a:solidFill>
                  <a:srgbClr val="660066"/>
                </a:solidFill>
                <a:latin typeface="Proxima Nova Bl" panose="02000506030000020004" pitchFamily="2" charset="0"/>
              </a:defRPr>
            </a:lvl1pPr>
          </a:lstStyle>
          <a:p>
            <a:r>
              <a:rPr lang="ru-RU" dirty="0"/>
              <a:t>НАЗВАНИЕ ПРОЕКТА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85746" y="4554869"/>
            <a:ext cx="5282317" cy="930206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660066"/>
                </a:solidFill>
                <a:latin typeface="Proxima Nova Rg" panose="02000506030000020004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ФИО ЛИДЕРА</a:t>
            </a:r>
          </a:p>
          <a:p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585746" y="5521000"/>
            <a:ext cx="5282317" cy="930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>
                <a:solidFill>
                  <a:srgbClr val="660066"/>
                </a:solidFill>
                <a:latin typeface="Proxima Nova Rg" panose="02000506030000020004" pitchFamily="2" charset="0"/>
              </a:rPr>
              <a:t>ФИО НАСТАВНИКА</a:t>
            </a:r>
          </a:p>
          <a:p>
            <a:endParaRPr lang="ru-RU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562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0D476-2D7F-43F2-851D-49E137A92CF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C652-0A99-48E1-AA2A-7780BB577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01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0D476-2D7F-43F2-851D-49E137A92CF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C652-0A99-48E1-AA2A-7780BB577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37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0D476-2D7F-43F2-851D-49E137A92CF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C652-0A99-48E1-AA2A-7780BB577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60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0D476-2D7F-43F2-851D-49E137A92CF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C652-0A99-48E1-AA2A-7780BB577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0432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0D476-2D7F-43F2-851D-49E137A92CF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C652-0A99-48E1-AA2A-7780BB577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82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0D476-2D7F-43F2-851D-49E137A92CF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C652-0A99-48E1-AA2A-7780BB577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664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0D476-2D7F-43F2-851D-49E137A92CF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C652-0A99-48E1-AA2A-7780BB577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487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0D476-2D7F-43F2-851D-49E137A92CF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C652-0A99-48E1-AA2A-7780BB577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616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0D476-2D7F-43F2-851D-49E137A92CF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C652-0A99-48E1-AA2A-7780BB577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583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0D476-2D7F-43F2-851D-49E137A92CF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5C652-0A99-48E1-AA2A-7780BB577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649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0D476-2D7F-43F2-851D-49E137A92CF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5C652-0A99-48E1-AA2A-7780BB577F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653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71021" y="2163549"/>
            <a:ext cx="65101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rgbClr val="660066"/>
                </a:solidFill>
                <a:latin typeface="Proxima Nova Bl"/>
              </a:rPr>
              <a:t>Разработка системы радиосвязи для</a:t>
            </a:r>
          </a:p>
          <a:p>
            <a:pPr algn="ctr"/>
            <a:r>
              <a:rPr lang="ru-RU" sz="2400" dirty="0">
                <a:solidFill>
                  <a:srgbClr val="660066"/>
                </a:solidFill>
                <a:latin typeface="Proxima Nova Bl"/>
              </a:rPr>
              <a:t>космического аппарата формата «</a:t>
            </a:r>
            <a:r>
              <a:rPr lang="en-US" sz="2400" dirty="0">
                <a:solidFill>
                  <a:srgbClr val="660066"/>
                </a:solidFill>
                <a:latin typeface="Proxima Nova Bl"/>
              </a:rPr>
              <a:t>CubeSat</a:t>
            </a:r>
            <a:r>
              <a:rPr lang="ru-RU" sz="2400" dirty="0">
                <a:solidFill>
                  <a:srgbClr val="660066"/>
                </a:solidFill>
                <a:latin typeface="Proxima Nova Bl"/>
              </a:rPr>
              <a:t>»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9045" y="4826674"/>
            <a:ext cx="3918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660066"/>
                </a:solidFill>
                <a:latin typeface="Proxima Nova Bl"/>
              </a:rPr>
              <a:t>Лидер:</a:t>
            </a:r>
            <a:br>
              <a:rPr lang="ru-RU" sz="2400" dirty="0">
                <a:solidFill>
                  <a:srgbClr val="660066"/>
                </a:solidFill>
                <a:latin typeface="Proxima Nova Bl"/>
              </a:rPr>
            </a:br>
            <a:r>
              <a:rPr lang="ru-RU" sz="2400" dirty="0">
                <a:solidFill>
                  <a:srgbClr val="660066"/>
                </a:solidFill>
                <a:latin typeface="Proxima Nova Bl"/>
              </a:rPr>
              <a:t>Усатов Альберт Игоревич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9045" y="5657671"/>
            <a:ext cx="422269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solidFill>
                  <a:srgbClr val="660066"/>
                </a:solidFill>
                <a:latin typeface="Proxima Nova Bl"/>
              </a:rPr>
              <a:t>Наставники: </a:t>
            </a:r>
            <a:br>
              <a:rPr lang="ru-RU" sz="2400" dirty="0">
                <a:solidFill>
                  <a:srgbClr val="660066"/>
                </a:solidFill>
                <a:latin typeface="Proxima Nova Bl"/>
              </a:rPr>
            </a:br>
            <a:r>
              <a:rPr lang="ru-RU" sz="2400" dirty="0">
                <a:solidFill>
                  <a:srgbClr val="660066"/>
                </a:solidFill>
                <a:latin typeface="Proxima Nova Bl"/>
              </a:rPr>
              <a:t>Абилов Р.В., Нагорнова Е.В.,</a:t>
            </a:r>
          </a:p>
          <a:p>
            <a:r>
              <a:rPr lang="ru-RU" sz="2400" dirty="0">
                <a:solidFill>
                  <a:srgbClr val="660066"/>
                </a:solidFill>
                <a:latin typeface="Proxima Nova Bl"/>
              </a:rPr>
              <a:t>кафедра «</a:t>
            </a:r>
            <a:r>
              <a:rPr lang="ru-RU" sz="2400" dirty="0" err="1">
                <a:solidFill>
                  <a:srgbClr val="660066"/>
                </a:solidFill>
                <a:latin typeface="Proxima Nova Bl"/>
              </a:rPr>
              <a:t>ССиТС</a:t>
            </a:r>
            <a:r>
              <a:rPr lang="ru-RU" sz="2400" dirty="0">
                <a:solidFill>
                  <a:srgbClr val="660066"/>
                </a:solidFill>
                <a:latin typeface="Proxima Nova B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871737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проблемы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255" y="1620318"/>
            <a:ext cx="11732820" cy="4501406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ru-RU" sz="24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Проблема: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Развитие 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наноспутниковых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ограничено системными проблемами на всех этапах работы с данными. Существующие решения не позволяют эффективно преобразовывать сырые данные «</a:t>
            </a:r>
            <a:r>
              <a:rPr lang="ru-RU" sz="2400" b="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CubeSat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в готовые решения для конечных пользователей.</a:t>
            </a:r>
          </a:p>
          <a:p>
            <a:pPr marL="0" indent="0" algn="l">
              <a:buNone/>
            </a:pPr>
            <a:r>
              <a:rPr lang="ru-RU" sz="240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Фундаментальной проблемой является ненадежность связи. Неверное планирование </a:t>
            </a:r>
            <a:r>
              <a:rPr lang="ru-RU" sz="2400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радиотракта</a:t>
            </a:r>
            <a:r>
              <a:rPr lang="ru-RU" sz="240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помехи в каналах приводят к катастрофическим потерям данных уже на этапе передачи. Без точного прогнозирования условий передачи сеансы связи становятся лотереей.</a:t>
            </a:r>
          </a:p>
          <a:p>
            <a:pPr marL="0" indent="0" algn="l">
              <a:buNone/>
            </a:pPr>
            <a:r>
              <a:rPr lang="ru-RU" sz="240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Операторы работают «вслепую». Невозможность прогнозировать сбои и оптимально распределять ресурсы ведет к незапланированным отказам и сокращению срока службы аппаратов. Это сводит на нет инвестиции в запуск и эксплуатацию.</a:t>
            </a:r>
          </a:p>
          <a:p>
            <a:pPr marL="0" indent="0" algn="l">
              <a:buNone/>
            </a:pPr>
            <a:r>
              <a:rPr lang="ru-RU" sz="240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Конечные пользователи не получают ценности. Ученые 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бизнес тратят месяцы на обработку сырых данных вместо получения готовых решений. Отсутствие автоматизированных инсайтов мешает интеграции космических данных в процессы принятия решений.</a:t>
            </a:r>
          </a:p>
          <a:p>
            <a:pPr marL="0" indent="0" algn="l">
              <a:buNone/>
            </a:pPr>
            <a:r>
              <a:rPr lang="ru-RU" sz="24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Итог:</a:t>
            </a:r>
            <a:r>
              <a:rPr lang="ru-RU" sz="24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Невозможность гарантированного получения данных и их оперативного преобразования в ценную информацию блокирует коммерческий и научный потенциал наноспутников.</a:t>
            </a:r>
          </a:p>
        </p:txBody>
      </p:sp>
      <p:pic>
        <p:nvPicPr>
          <p:cNvPr id="1026" name="Picture 2" descr="D:\Users\admin\Downloads\Telegram Desktop\АП 1слайд чистый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517808"/>
            <a:ext cx="4700588" cy="74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Группа 9"/>
          <p:cNvGrpSpPr/>
          <p:nvPr/>
        </p:nvGrpSpPr>
        <p:grpSpPr>
          <a:xfrm>
            <a:off x="0" y="6126044"/>
            <a:ext cx="12192000" cy="232260"/>
            <a:chOff x="0" y="6126044"/>
            <a:chExt cx="12192000" cy="232260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0" y="6129706"/>
              <a:ext cx="2435468" cy="228598"/>
            </a:xfrm>
            <a:prstGeom prst="rect">
              <a:avLst/>
            </a:prstGeom>
            <a:solidFill>
              <a:srgbClr val="00B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435468" y="6126044"/>
              <a:ext cx="2435469" cy="228598"/>
            </a:xfrm>
            <a:prstGeom prst="rect">
              <a:avLst/>
            </a:prstGeom>
            <a:solidFill>
              <a:srgbClr val="80D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7288823" y="6126044"/>
              <a:ext cx="2417885" cy="228598"/>
            </a:xfrm>
            <a:prstGeom prst="rect">
              <a:avLst/>
            </a:prstGeom>
            <a:solidFill>
              <a:srgbClr val="5540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853354" y="6129706"/>
              <a:ext cx="2435469" cy="228598"/>
            </a:xfrm>
            <a:prstGeom prst="rect">
              <a:avLst/>
            </a:prstGeom>
            <a:solidFill>
              <a:srgbClr val="B5A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9706708" y="6129706"/>
              <a:ext cx="2485292" cy="228598"/>
            </a:xfrm>
            <a:prstGeom prst="rect">
              <a:avLst/>
            </a:prstGeom>
            <a:solidFill>
              <a:srgbClr val="3D3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565496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21233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/>
              <a:t>Портрет потребителя</a:t>
            </a:r>
            <a:br>
              <a:rPr lang="ru-RU" sz="3600" dirty="0"/>
            </a:br>
            <a:r>
              <a:rPr lang="ru-RU" sz="3600" dirty="0"/>
              <a:t>Портрет покупателя</a:t>
            </a:r>
          </a:p>
        </p:txBody>
      </p:sp>
      <p:pic>
        <p:nvPicPr>
          <p:cNvPr id="1026" name="Picture 2" descr="D:\Users\admin\Downloads\Telegram Desktop\АП 1слайд чистый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517808"/>
            <a:ext cx="4700588" cy="74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6134836"/>
            <a:ext cx="12192000" cy="232260"/>
            <a:chOff x="0" y="6126044"/>
            <a:chExt cx="12192000" cy="23226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6129706"/>
              <a:ext cx="2435468" cy="228598"/>
            </a:xfrm>
            <a:prstGeom prst="rect">
              <a:avLst/>
            </a:prstGeom>
            <a:solidFill>
              <a:srgbClr val="00B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435468" y="6126044"/>
              <a:ext cx="2435469" cy="228598"/>
            </a:xfrm>
            <a:prstGeom prst="rect">
              <a:avLst/>
            </a:prstGeom>
            <a:solidFill>
              <a:srgbClr val="80D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288823" y="6126044"/>
              <a:ext cx="2417885" cy="228598"/>
            </a:xfrm>
            <a:prstGeom prst="rect">
              <a:avLst/>
            </a:prstGeom>
            <a:solidFill>
              <a:srgbClr val="5540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853354" y="6129706"/>
              <a:ext cx="2435469" cy="228598"/>
            </a:xfrm>
            <a:prstGeom prst="rect">
              <a:avLst/>
            </a:prstGeom>
            <a:solidFill>
              <a:srgbClr val="B5A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9706708" y="6129706"/>
              <a:ext cx="2485292" cy="228598"/>
            </a:xfrm>
            <a:prstGeom prst="rect">
              <a:avLst/>
            </a:prstGeom>
            <a:solidFill>
              <a:srgbClr val="3D3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F9CDD32-D4D4-1C8E-5D55-46719FE17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131927"/>
              </p:ext>
            </p:extLst>
          </p:nvPr>
        </p:nvGraphicFramePr>
        <p:xfrm>
          <a:off x="247402" y="1843371"/>
          <a:ext cx="11697195" cy="266700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700151">
                  <a:extLst>
                    <a:ext uri="{9D8B030D-6E8A-4147-A177-3AD203B41FA5}">
                      <a16:colId xmlns:a16="http://schemas.microsoft.com/office/drawing/2014/main" val="1982371518"/>
                    </a:ext>
                  </a:extLst>
                </a:gridCol>
                <a:gridCol w="4441372">
                  <a:extLst>
                    <a:ext uri="{9D8B030D-6E8A-4147-A177-3AD203B41FA5}">
                      <a16:colId xmlns:a16="http://schemas.microsoft.com/office/drawing/2014/main" val="1288339738"/>
                    </a:ext>
                  </a:extLst>
                </a:gridCol>
                <a:gridCol w="5555672">
                  <a:extLst>
                    <a:ext uri="{9D8B030D-6E8A-4147-A177-3AD203B41FA5}">
                      <a16:colId xmlns:a16="http://schemas.microsoft.com/office/drawing/2014/main" val="601288376"/>
                    </a:ext>
                  </a:extLst>
                </a:gridCol>
              </a:tblGrid>
              <a:tr h="540519"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/>
                        <a:t>Критерий 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/>
                        <a:t>Покупатель (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</a:rPr>
                        <a:t>предприятие </a:t>
                      </a:r>
                      <a:r>
                        <a:rPr lang="ru-RU" sz="1600" b="0" kern="1200" dirty="0" err="1">
                          <a:solidFill>
                            <a:schemeClr val="lt1"/>
                          </a:solidFill>
                        </a:rPr>
                        <a:t>платформадержатель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</a:rPr>
                        <a:t>; научные институты, связанные  с космическими исследованиями</a:t>
                      </a:r>
                      <a:r>
                        <a:rPr lang="ru-RU" sz="1600" b="0" dirty="0"/>
                        <a:t>)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/>
                        <a:t>Потребитель(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  <a:effectLst/>
                        </a:rPr>
                        <a:t>Конечный пользователь результатов 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</a:rPr>
                        <a:t>работы полезной нагрузки КА</a:t>
                      </a:r>
                      <a:r>
                        <a:rPr lang="ru-RU" sz="1600" b="0" dirty="0"/>
                        <a:t>)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08636"/>
                  </a:ext>
                </a:extLst>
              </a:tr>
              <a:tr h="509070"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Роль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Владелец космического актива и данных. Тот, кто отвечает за работоспособность спутника и достоверность научных измерений.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>
                          <a:effectLst/>
                        </a:rPr>
                        <a:t>Пользователь прогнозов, мониторинга и аналитики. Тот, кто использует преобразованную телеметрию и научные данные для принятия решений на Земле.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2218475"/>
                  </a:ext>
                </a:extLst>
              </a:tr>
              <a:tr h="406447">
                <a:tc>
                  <a:txBody>
                    <a:bodyPr/>
                    <a:lstStyle/>
                    <a:p>
                      <a:pPr algn="l"/>
                      <a:r>
                        <a:rPr lang="ru-RU" sz="1600" b="0">
                          <a:effectLst/>
                        </a:rPr>
                        <a:t>Ключевой вопрос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"Как эта система повысит надежность моего спутника и глубину понимания получаемых научных/измерительных данных?"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"Как эти выводы и прогнозы на основе космических данных помогают оптимизировать мои процессы или снижать риски?"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76693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5786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/>
              <a:t>Портрет потребителя</a:t>
            </a:r>
            <a:br>
              <a:rPr lang="ru-RU" sz="3600" dirty="0"/>
            </a:br>
            <a:r>
              <a:rPr lang="ru-RU" sz="3600" dirty="0"/>
              <a:t>Портрет покупателя</a:t>
            </a:r>
          </a:p>
        </p:txBody>
      </p:sp>
      <p:pic>
        <p:nvPicPr>
          <p:cNvPr id="1026" name="Picture 2" descr="D:\Users\admin\Downloads\Telegram Desktop\АП 1слайд чистый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517808"/>
            <a:ext cx="4700588" cy="74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6134836"/>
            <a:ext cx="12192000" cy="232260"/>
            <a:chOff x="0" y="6126044"/>
            <a:chExt cx="12192000" cy="23226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6129706"/>
              <a:ext cx="2435468" cy="228598"/>
            </a:xfrm>
            <a:prstGeom prst="rect">
              <a:avLst/>
            </a:prstGeom>
            <a:solidFill>
              <a:srgbClr val="00B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435468" y="6126044"/>
              <a:ext cx="2435469" cy="228598"/>
            </a:xfrm>
            <a:prstGeom prst="rect">
              <a:avLst/>
            </a:prstGeom>
            <a:solidFill>
              <a:srgbClr val="80D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288823" y="6126044"/>
              <a:ext cx="2417885" cy="228598"/>
            </a:xfrm>
            <a:prstGeom prst="rect">
              <a:avLst/>
            </a:prstGeom>
            <a:solidFill>
              <a:srgbClr val="5540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853354" y="6129706"/>
              <a:ext cx="2435469" cy="228598"/>
            </a:xfrm>
            <a:prstGeom prst="rect">
              <a:avLst/>
            </a:prstGeom>
            <a:solidFill>
              <a:srgbClr val="B5A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9706708" y="6129706"/>
              <a:ext cx="2485292" cy="228598"/>
            </a:xfrm>
            <a:prstGeom prst="rect">
              <a:avLst/>
            </a:prstGeom>
            <a:solidFill>
              <a:srgbClr val="3D3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F9CDD32-D4D4-1C8E-5D55-46719FE17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259507"/>
              </p:ext>
            </p:extLst>
          </p:nvPr>
        </p:nvGraphicFramePr>
        <p:xfrm>
          <a:off x="247402" y="1269705"/>
          <a:ext cx="11697195" cy="5402580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522021">
                  <a:extLst>
                    <a:ext uri="{9D8B030D-6E8A-4147-A177-3AD203B41FA5}">
                      <a16:colId xmlns:a16="http://schemas.microsoft.com/office/drawing/2014/main" val="1982371518"/>
                    </a:ext>
                  </a:extLst>
                </a:gridCol>
                <a:gridCol w="5474525">
                  <a:extLst>
                    <a:ext uri="{9D8B030D-6E8A-4147-A177-3AD203B41FA5}">
                      <a16:colId xmlns:a16="http://schemas.microsoft.com/office/drawing/2014/main" val="1288339738"/>
                    </a:ext>
                  </a:extLst>
                </a:gridCol>
                <a:gridCol w="4700649">
                  <a:extLst>
                    <a:ext uri="{9D8B030D-6E8A-4147-A177-3AD203B41FA5}">
                      <a16:colId xmlns:a16="http://schemas.microsoft.com/office/drawing/2014/main" val="601288376"/>
                    </a:ext>
                  </a:extLst>
                </a:gridCol>
              </a:tblGrid>
              <a:tr h="540519"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/>
                        <a:t>Критерий 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/>
                        <a:t>Покупатель (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</a:rPr>
                        <a:t>предприятие </a:t>
                      </a:r>
                      <a:r>
                        <a:rPr lang="ru-RU" sz="1600" b="0" kern="1200" dirty="0" err="1">
                          <a:solidFill>
                            <a:schemeClr val="lt1"/>
                          </a:solidFill>
                        </a:rPr>
                        <a:t>платформадержатель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</a:rPr>
                        <a:t>; научные институты, связанные  с космическими исследованиями</a:t>
                      </a:r>
                      <a:r>
                        <a:rPr lang="ru-RU" sz="1600" b="0" dirty="0"/>
                        <a:t>)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/>
                        <a:t>Потребитель(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  <a:effectLst/>
                        </a:rPr>
                        <a:t>Конечный пользователь результатов 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</a:rPr>
                        <a:t>работы полезной нагрузки КА</a:t>
                      </a:r>
                      <a:r>
                        <a:rPr lang="ru-RU" sz="1600" b="0" dirty="0"/>
                        <a:t>)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08636"/>
                  </a:ext>
                </a:extLst>
              </a:tr>
              <a:tr h="3086114"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Ценностное предложение продукта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1. Предиктивная аналитика и безопасность КА: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 </a:t>
                      </a:r>
                      <a:r>
                        <a:rPr lang="ru-RU" sz="1600" b="0" dirty="0" err="1">
                          <a:effectLst/>
                        </a:rPr>
                        <a:t>Нейросень</a:t>
                      </a:r>
                      <a:r>
                        <a:rPr lang="ru-RU" sz="1600" b="0" dirty="0">
                          <a:effectLst/>
                        </a:rPr>
                        <a:t> выявляет аномалии в телеметрии (падение мощности батареи, рост температуры, сбои в ориентации) и предупреждает о возможных отказах до их возникновения.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 Снижение риска потери миссии.</a:t>
                      </a:r>
                      <a:br>
                        <a:rPr lang="ru-RU" sz="1600" b="0" dirty="0">
                          <a:effectLst/>
                        </a:rPr>
                      </a:b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2. Автоматизация контроля: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 Система сама фильтрует поток телеметрии, выделяя критические события, и формирует сводки о "здоровье" аппарата. Инженерам не нужно "вручную" просматривать тысячи параметров.</a:t>
                      </a:r>
                      <a:br>
                        <a:rPr lang="ru-RU" sz="1600" b="0" dirty="0">
                          <a:effectLst/>
                        </a:rPr>
                      </a:b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3. Глубокая обработка научных данных: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 Анализ числовых данных о космической погоде, концентрациях газов, магнитном поле и т.д. для выявления скрытых закономерностей, корреляций и аномалий.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1. Экспертные выводы "в один клик":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 Получение не сырых данных о, например, потоке протонов, а готового прогноза: "Через 6-8 часов ожидается ухудшение условий КВ-связи в полярных регионах".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 Получение не цифр по концентрации CO2, а карты выбросов или идентификации точечных источников.</a:t>
                      </a:r>
                      <a:br>
                        <a:rPr lang="ru-RU" sz="1600" b="0" dirty="0">
                          <a:effectLst/>
                        </a:rPr>
                      </a:b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2. Мониторинг в реальном времени: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 Возможность отслеживать состояние критически важной инфраструктуры (например, по данным о радиационной обстановке для авиации).</a:t>
                      </a:r>
                      <a:br>
                        <a:rPr lang="ru-RU" sz="1600" b="0" dirty="0">
                          <a:effectLst/>
                        </a:rPr>
                      </a:b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3. Интеграция в бизнес-логику: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 Структурированные данные (например, "индекс солнечной активности") легко встроить в алгоритмы управления энергосетями, логистикой и т.д.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96532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9726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/>
              <a:t>Портрет потребителя</a:t>
            </a:r>
            <a:br>
              <a:rPr lang="ru-RU" sz="3600" dirty="0"/>
            </a:br>
            <a:r>
              <a:rPr lang="ru-RU" sz="3600" dirty="0"/>
              <a:t>Портрет покупателя</a:t>
            </a:r>
          </a:p>
        </p:txBody>
      </p:sp>
      <p:pic>
        <p:nvPicPr>
          <p:cNvPr id="1026" name="Picture 2" descr="D:\Users\admin\Downloads\Telegram Desktop\АП 1слайд чистый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517808"/>
            <a:ext cx="4700588" cy="74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6134836"/>
            <a:ext cx="12192000" cy="232260"/>
            <a:chOff x="0" y="6126044"/>
            <a:chExt cx="12192000" cy="23226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6129706"/>
              <a:ext cx="2435468" cy="228598"/>
            </a:xfrm>
            <a:prstGeom prst="rect">
              <a:avLst/>
            </a:prstGeom>
            <a:solidFill>
              <a:srgbClr val="00B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435468" y="6126044"/>
              <a:ext cx="2435469" cy="228598"/>
            </a:xfrm>
            <a:prstGeom prst="rect">
              <a:avLst/>
            </a:prstGeom>
            <a:solidFill>
              <a:srgbClr val="80D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288823" y="6126044"/>
              <a:ext cx="2417885" cy="228598"/>
            </a:xfrm>
            <a:prstGeom prst="rect">
              <a:avLst/>
            </a:prstGeom>
            <a:solidFill>
              <a:srgbClr val="5540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853354" y="6129706"/>
              <a:ext cx="2435469" cy="228598"/>
            </a:xfrm>
            <a:prstGeom prst="rect">
              <a:avLst/>
            </a:prstGeom>
            <a:solidFill>
              <a:srgbClr val="B5A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9706708" y="6129706"/>
              <a:ext cx="2485292" cy="228598"/>
            </a:xfrm>
            <a:prstGeom prst="rect">
              <a:avLst/>
            </a:prstGeom>
            <a:solidFill>
              <a:srgbClr val="3D3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F9CDD32-D4D4-1C8E-5D55-46719FE17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6932531"/>
              </p:ext>
            </p:extLst>
          </p:nvPr>
        </p:nvGraphicFramePr>
        <p:xfrm>
          <a:off x="247402" y="1269705"/>
          <a:ext cx="11697195" cy="5231575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569523">
                  <a:extLst>
                    <a:ext uri="{9D8B030D-6E8A-4147-A177-3AD203B41FA5}">
                      <a16:colId xmlns:a16="http://schemas.microsoft.com/office/drawing/2014/main" val="1982371518"/>
                    </a:ext>
                  </a:extLst>
                </a:gridCol>
                <a:gridCol w="5427023">
                  <a:extLst>
                    <a:ext uri="{9D8B030D-6E8A-4147-A177-3AD203B41FA5}">
                      <a16:colId xmlns:a16="http://schemas.microsoft.com/office/drawing/2014/main" val="1288339738"/>
                    </a:ext>
                  </a:extLst>
                </a:gridCol>
                <a:gridCol w="4700649">
                  <a:extLst>
                    <a:ext uri="{9D8B030D-6E8A-4147-A177-3AD203B41FA5}">
                      <a16:colId xmlns:a16="http://schemas.microsoft.com/office/drawing/2014/main" val="601288376"/>
                    </a:ext>
                  </a:extLst>
                </a:gridCol>
              </a:tblGrid>
              <a:tr h="540519"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/>
                        <a:t>Критерий 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/>
                        <a:t>Покупатель (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</a:rPr>
                        <a:t>предприятие </a:t>
                      </a:r>
                      <a:r>
                        <a:rPr lang="ru-RU" sz="1600" b="0" kern="1200" dirty="0" err="1">
                          <a:solidFill>
                            <a:schemeClr val="lt1"/>
                          </a:solidFill>
                        </a:rPr>
                        <a:t>платформадержатель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</a:rPr>
                        <a:t>; научные институты, связанные  с космическими исследованиями</a:t>
                      </a:r>
                      <a:r>
                        <a:rPr lang="ru-RU" sz="1600" b="0" dirty="0"/>
                        <a:t>)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/>
                        <a:t>Потребитель(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  <a:effectLst/>
                        </a:rPr>
                        <a:t>Конечный пользователь результатов 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</a:rPr>
                        <a:t>работы полезной нагрузки КА</a:t>
                      </a:r>
                      <a:r>
                        <a:rPr lang="ru-RU" sz="1600" b="0" dirty="0"/>
                        <a:t>)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08636"/>
                  </a:ext>
                </a:extLst>
              </a:tr>
              <a:tr h="1864426"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Пример использования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Оператор спутниковой группировки покупает систему для мониторинга своих наноспутников. Нейросеть анализирует телеметрию и предупреждает: "На аппарате 'Alpha' зафиксирован аномальный рост потребления тока в системе ориентации. Вероятность отказа гиродина в течение 14 дней — 78%. Рекомендуется провести диагностику."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 err="1">
                          <a:effectLst/>
                        </a:rPr>
                        <a:t>Авиадиспетчерская</a:t>
                      </a:r>
                      <a:r>
                        <a:rPr lang="ru-RU" sz="1600" b="0" dirty="0">
                          <a:effectLst/>
                        </a:rPr>
                        <a:t> служба (потребитель) получает от оператора автоматизированный прогноз: "Уровень радиационного облучения на высотах крейсерского полета над Северной Атлантикой превысит норму через 2 часа. Рекомендуется рассмотреть изменение маршрутов."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5868964"/>
                  </a:ext>
                </a:extLst>
              </a:tr>
              <a:tr h="2755075">
                <a:tc>
                  <a:txBody>
                    <a:bodyPr/>
                    <a:lstStyle/>
                    <a:p>
                      <a:pPr algn="l"/>
                      <a:r>
                        <a:rPr lang="ru-RU" sz="1600" b="0">
                          <a:effectLst/>
                        </a:rPr>
                        <a:t>Критерии выбора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• Точность прогноза отказов: Минимизация ложных срабатываний и пропущенных инцидентов.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 Задержка данных: Скорость прохождения цикла "спутник -&gt; земля -&gt; анализ -&gt; оповещение".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 Гибкость и адаптивность нейросети: Возможность </a:t>
                      </a:r>
                      <a:r>
                        <a:rPr lang="ru-RU" sz="1600" b="0" dirty="0" err="1">
                          <a:effectLst/>
                        </a:rPr>
                        <a:t>дообучить</a:t>
                      </a:r>
                      <a:r>
                        <a:rPr lang="ru-RU" sz="1600" b="0" dirty="0">
                          <a:effectLst/>
                        </a:rPr>
                        <a:t> ее под особенности конкретной платформы.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 Надежность канала связи: Гарантированная доставка критической телеметрии.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 Безопасность данных.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• Достоверность и точность конечного продукта (прогноза, инсайта).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 Оперативность (Time-</a:t>
                      </a:r>
                      <a:r>
                        <a:rPr lang="ru-RU" sz="1600" b="0" dirty="0" err="1">
                          <a:effectLst/>
                        </a:rPr>
                        <a:t>to</a:t>
                      </a:r>
                      <a:r>
                        <a:rPr lang="ru-RU" sz="1600" b="0" dirty="0">
                          <a:effectLst/>
                        </a:rPr>
                        <a:t>-</a:t>
                      </a:r>
                      <a:r>
                        <a:rPr lang="ru-RU" sz="1600" b="0" dirty="0" err="1">
                          <a:effectLst/>
                        </a:rPr>
                        <a:t>Decision</a:t>
                      </a:r>
                      <a:r>
                        <a:rPr lang="ru-RU" sz="1600" b="0" dirty="0">
                          <a:effectLst/>
                        </a:rPr>
                        <a:t>): Как быстро приходит информация, чтобы успеть среагировать.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 Удобство и наглядность: </a:t>
                      </a:r>
                      <a:r>
                        <a:rPr lang="ru-RU" sz="1600" b="0" dirty="0" err="1">
                          <a:effectLst/>
                        </a:rPr>
                        <a:t>Дашборды</a:t>
                      </a:r>
                      <a:r>
                        <a:rPr lang="ru-RU" sz="1600" b="0" dirty="0">
                          <a:effectLst/>
                        </a:rPr>
                        <a:t>, API, понятные формулировки прогнозов.</a:t>
                      </a:r>
                      <a:br>
                        <a:rPr lang="ru-RU" sz="1600" b="0" dirty="0">
                          <a:effectLst/>
                        </a:rPr>
                      </a:br>
                      <a:r>
                        <a:rPr lang="ru-RU" sz="1600" b="0" dirty="0">
                          <a:effectLst/>
                        </a:rPr>
                        <a:t>• Стоимость подписки на сервис.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74015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8135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0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/>
              <a:t>Портрет потребителя</a:t>
            </a:r>
            <a:br>
              <a:rPr lang="ru-RU" sz="3600" dirty="0"/>
            </a:br>
            <a:r>
              <a:rPr lang="ru-RU" sz="3600" dirty="0"/>
              <a:t>Портрет покупателя</a:t>
            </a:r>
          </a:p>
        </p:txBody>
      </p:sp>
      <p:pic>
        <p:nvPicPr>
          <p:cNvPr id="1026" name="Picture 2" descr="D:\Users\admin\Downloads\Telegram Desktop\АП 1слайд чистый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517808"/>
            <a:ext cx="4700588" cy="74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6134836"/>
            <a:ext cx="12192000" cy="232260"/>
            <a:chOff x="0" y="6126044"/>
            <a:chExt cx="12192000" cy="23226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6129706"/>
              <a:ext cx="2435468" cy="228598"/>
            </a:xfrm>
            <a:prstGeom prst="rect">
              <a:avLst/>
            </a:prstGeom>
            <a:solidFill>
              <a:srgbClr val="00B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435468" y="6126044"/>
              <a:ext cx="2435469" cy="228598"/>
            </a:xfrm>
            <a:prstGeom prst="rect">
              <a:avLst/>
            </a:prstGeom>
            <a:solidFill>
              <a:srgbClr val="80D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288823" y="6126044"/>
              <a:ext cx="2417885" cy="228598"/>
            </a:xfrm>
            <a:prstGeom prst="rect">
              <a:avLst/>
            </a:prstGeom>
            <a:solidFill>
              <a:srgbClr val="5540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853354" y="6129706"/>
              <a:ext cx="2435469" cy="228598"/>
            </a:xfrm>
            <a:prstGeom prst="rect">
              <a:avLst/>
            </a:prstGeom>
            <a:solidFill>
              <a:srgbClr val="B5A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9706708" y="6129706"/>
              <a:ext cx="2485292" cy="228598"/>
            </a:xfrm>
            <a:prstGeom prst="rect">
              <a:avLst/>
            </a:prstGeom>
            <a:solidFill>
              <a:srgbClr val="3D3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F9CDD32-D4D4-1C8E-5D55-46719FE179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1639347"/>
              </p:ext>
            </p:extLst>
          </p:nvPr>
        </p:nvGraphicFramePr>
        <p:xfrm>
          <a:off x="247402" y="1731985"/>
          <a:ext cx="11697195" cy="3951712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1569523">
                  <a:extLst>
                    <a:ext uri="{9D8B030D-6E8A-4147-A177-3AD203B41FA5}">
                      <a16:colId xmlns:a16="http://schemas.microsoft.com/office/drawing/2014/main" val="1982371518"/>
                    </a:ext>
                  </a:extLst>
                </a:gridCol>
                <a:gridCol w="5427023">
                  <a:extLst>
                    <a:ext uri="{9D8B030D-6E8A-4147-A177-3AD203B41FA5}">
                      <a16:colId xmlns:a16="http://schemas.microsoft.com/office/drawing/2014/main" val="1288339738"/>
                    </a:ext>
                  </a:extLst>
                </a:gridCol>
                <a:gridCol w="4700649">
                  <a:extLst>
                    <a:ext uri="{9D8B030D-6E8A-4147-A177-3AD203B41FA5}">
                      <a16:colId xmlns:a16="http://schemas.microsoft.com/office/drawing/2014/main" val="6012883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/>
                        <a:t>Критерий 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/>
                        <a:t>Покупатель (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</a:rPr>
                        <a:t>предприятие </a:t>
                      </a:r>
                      <a:r>
                        <a:rPr lang="ru-RU" sz="1600" b="0" kern="1200" dirty="0" err="1">
                          <a:solidFill>
                            <a:schemeClr val="lt1"/>
                          </a:solidFill>
                        </a:rPr>
                        <a:t>платформадержатель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</a:rPr>
                        <a:t>; научные институты, связанные  с космическими исследованиями</a:t>
                      </a:r>
                      <a:r>
                        <a:rPr lang="ru-RU" sz="1600" b="0" dirty="0"/>
                        <a:t>)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/>
                        <a:t>Потребитель(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  <a:effectLst/>
                        </a:rPr>
                        <a:t>Конечный пользователь результатов 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</a:rPr>
                        <a:t>работы полезной нагрузки КА</a:t>
                      </a:r>
                      <a:r>
                        <a:rPr lang="ru-RU" sz="1600" b="0" dirty="0"/>
                        <a:t>)</a:t>
                      </a:r>
                      <a:endParaRPr lang="ru-RU" sz="1600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008636"/>
                  </a:ext>
                </a:extLst>
              </a:tr>
              <a:tr h="926275"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Финансовая модель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Подписка (</a:t>
                      </a:r>
                      <a:r>
                        <a:rPr lang="ru-RU" sz="1600" b="0" dirty="0" err="1">
                          <a:effectLst/>
                        </a:rPr>
                        <a:t>SaaS</a:t>
                      </a:r>
                      <a:r>
                        <a:rPr lang="ru-RU" sz="1600" b="0" dirty="0">
                          <a:effectLst/>
                        </a:rPr>
                        <a:t>) за мониторинг и аналитику состояния каждого спутника в группировке.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Подписка (</a:t>
                      </a:r>
                      <a:r>
                        <a:rPr lang="ru-RU" sz="1600" b="0" dirty="0" err="1">
                          <a:effectLst/>
                        </a:rPr>
                        <a:t>SaaS</a:t>
                      </a:r>
                      <a:r>
                        <a:rPr lang="ru-RU" sz="1600" b="0" dirty="0">
                          <a:effectLst/>
                        </a:rPr>
                        <a:t>) за доступ к конкретным производным данным и сервисам (например, сервис прогноза космической погоды).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2919748"/>
                  </a:ext>
                </a:extLst>
              </a:tr>
              <a:tr h="2446317">
                <a:tc>
                  <a:txBody>
                    <a:bodyPr/>
                    <a:lstStyle/>
                    <a:p>
                      <a:pPr algn="l"/>
                      <a:r>
                        <a:rPr lang="ru-RU" sz="1600" b="0">
                          <a:effectLst/>
                        </a:rPr>
                        <a:t>Ключевое преимущество системы</a:t>
                      </a:r>
                      <a:endParaRPr lang="ru-RU" sz="1600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Превращение данных о состоянии спутника из операционной проблемы в стратегический актив. Система не просто собирает телеметрию, а предсказывает будущее аппарата и извлекает научную ценность из сырых измерений.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0" dirty="0">
                          <a:effectLst/>
                        </a:rPr>
                        <a:t>Прямой доступ к "космическому интеллекту". Потребитель получает не данные, а готовое решение или предупреждение, позволяющее действовать на опережение.</a:t>
                      </a:r>
                      <a:endParaRPr lang="ru-RU" sz="16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4104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0086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754" y="83281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/>
              <a:t>Анализ конкурентов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0548" y="1164820"/>
            <a:ext cx="11790904" cy="4351338"/>
          </a:xfrm>
        </p:spPr>
        <p:txBody>
          <a:bodyPr>
            <a:normAutofit fontScale="25000" lnSpcReduction="20000"/>
          </a:bodyPr>
          <a:lstStyle/>
          <a:p>
            <a:pPr marL="0" indent="0" algn="l">
              <a:buNone/>
            </a:pPr>
            <a:r>
              <a:rPr lang="ru-RU" sz="9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Крупные операторы (Planet Labs)</a:t>
            </a:r>
            <a:b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  <a: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Полностью снять с клиента задачу по созданию системы</a:t>
            </a:r>
            <a:b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Минусы:</a:t>
            </a:r>
            <a: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Клиент теряет контроль над данными и гибкость, платит премию за готовое решение</a:t>
            </a:r>
          </a:p>
          <a:p>
            <a:pPr marL="0" indent="0" algn="l">
              <a:buNone/>
            </a:pPr>
            <a:r>
              <a:rPr lang="ru-RU" sz="9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IT-гиганты (AWS, Azure)</a:t>
            </a:r>
            <a:b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  <a: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Предоставить инструменты для самостоятельной сборки системы</a:t>
            </a:r>
            <a:b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Минусы:</a:t>
            </a:r>
            <a: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Требуются дорогие специалисты и время на разработку, высокие риски</a:t>
            </a:r>
          </a:p>
          <a:p>
            <a:pPr marL="0" indent="0" algn="l">
              <a:buNone/>
            </a:pPr>
            <a:r>
              <a:rPr lang="ru-RU" sz="9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Стартапы-конкуренты</a:t>
            </a:r>
            <a:b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  <a: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Предложить узкоспециализированные AI-модули</a:t>
            </a:r>
            <a:b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Минусы:</a:t>
            </a:r>
            <a: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Частичное решение проблемы, отсутствие комплексного подхода</a:t>
            </a:r>
          </a:p>
          <a:p>
            <a:pPr marL="0" indent="0" algn="l">
              <a:buNone/>
            </a:pPr>
            <a:r>
              <a:rPr lang="ru-RU" sz="9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Локальные AI-решения (</a:t>
            </a:r>
            <a:r>
              <a:rPr lang="ru-RU" sz="9600" b="1" i="0" dirty="0" err="1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CubeSatNet</a:t>
            </a:r>
            <a:r>
              <a:rPr lang="ru-RU" sz="9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Решение:</a:t>
            </a:r>
            <a: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Разместить нейросеть непосредственно на борту</a:t>
            </a:r>
            <a:b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9600" b="0" i="1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Минусы:</a:t>
            </a:r>
            <a: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Чрезмерное энергопотребление, непрактично для малых КА</a:t>
            </a:r>
          </a:p>
          <a:p>
            <a:pPr marL="0" indent="0" algn="l">
              <a:buNone/>
            </a:pPr>
            <a:r>
              <a:rPr lang="ru-RU" sz="96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r>
              <a:rPr lang="ru-RU" sz="96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Существующие решения либо забирают у клиента контроль над данными, либо перекладывают на него сложность разработки, либо создают новые технические проблемы. Идеальная система должна сочетать централизованный интеллект и распределённое исполнение.</a:t>
            </a:r>
          </a:p>
          <a:p>
            <a:pPr marL="0" indent="0">
              <a:buNone/>
            </a:pPr>
            <a:endParaRPr lang="ru-RU" dirty="0">
              <a:latin typeface="+mj-lt"/>
            </a:endParaRPr>
          </a:p>
        </p:txBody>
      </p:sp>
      <p:pic>
        <p:nvPicPr>
          <p:cNvPr id="1026" name="Picture 2" descr="D:\Users\admin\Downloads\Telegram Desktop\АП 1слайд чистый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517808"/>
            <a:ext cx="4700588" cy="74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6126044"/>
            <a:ext cx="12192000" cy="232260"/>
            <a:chOff x="0" y="6126044"/>
            <a:chExt cx="12192000" cy="23226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6129706"/>
              <a:ext cx="2435468" cy="228598"/>
            </a:xfrm>
            <a:prstGeom prst="rect">
              <a:avLst/>
            </a:prstGeom>
            <a:solidFill>
              <a:srgbClr val="00B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435468" y="6126044"/>
              <a:ext cx="2435469" cy="228598"/>
            </a:xfrm>
            <a:prstGeom prst="rect">
              <a:avLst/>
            </a:prstGeom>
            <a:solidFill>
              <a:srgbClr val="80D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288823" y="6126044"/>
              <a:ext cx="2417885" cy="228598"/>
            </a:xfrm>
            <a:prstGeom prst="rect">
              <a:avLst/>
            </a:prstGeom>
            <a:solidFill>
              <a:srgbClr val="5540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853354" y="6129706"/>
              <a:ext cx="2435469" cy="228598"/>
            </a:xfrm>
            <a:prstGeom prst="rect">
              <a:avLst/>
            </a:prstGeom>
            <a:solidFill>
              <a:srgbClr val="B5A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9706708" y="6129706"/>
              <a:ext cx="2485292" cy="228598"/>
            </a:xfrm>
            <a:prstGeom prst="rect">
              <a:avLst/>
            </a:prstGeom>
            <a:solidFill>
              <a:srgbClr val="3D3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95786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Новизна (ваше решение)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506" y="1412506"/>
            <a:ext cx="11732821" cy="4713538"/>
          </a:xfrm>
        </p:spPr>
        <p:txBody>
          <a:bodyPr>
            <a:normAutofit fontScale="47500" lnSpcReduction="20000"/>
          </a:bodyPr>
          <a:lstStyle/>
          <a:p>
            <a:pPr marL="0" indent="0" algn="l">
              <a:buNone/>
            </a:pPr>
            <a:r>
              <a:rPr lang="ru-RU" sz="38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Мы разрабатываем комплексную систему радиосвязи с наноспутником формата «</a:t>
            </a:r>
            <a:r>
              <a:rPr lang="en-US" sz="38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CubeSat</a:t>
            </a:r>
            <a:r>
              <a:rPr lang="ru-RU" sz="38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которая обеспечивает не только надежную передачу данных, но и интеллектуальный анализ телеметрии и параметров окружающей среды. Наше решение сочетает современные радиотехнологии с нейросетевыми алгоритмами прогнозирования.</a:t>
            </a:r>
          </a:p>
          <a:p>
            <a:pPr marL="0" indent="0" algn="l">
              <a:buNone/>
            </a:pPr>
            <a:r>
              <a:rPr lang="ru-RU" sz="38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работы системы</a:t>
            </a:r>
            <a:endParaRPr lang="ru-RU" sz="3800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ru-RU" sz="38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выполняет двустороннюю связь с наноспутником, собирая данные о его состоянии и параметрах космического пространства. Нейросеть анализирует эту информацию в реальном времени, выявляя закономерности и прогнозируя:</a:t>
            </a:r>
          </a:p>
          <a:p>
            <a:pPr marL="0" indent="0" algn="l">
              <a:buNone/>
            </a:pPr>
            <a:r>
              <a:rPr lang="ru-RU" sz="38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работоспособности систем спутника</a:t>
            </a:r>
          </a:p>
          <a:p>
            <a:pPr marL="0" indent="0" algn="l">
              <a:buNone/>
            </a:pPr>
            <a:r>
              <a:rPr lang="ru-RU" sz="38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динамику параметров окружающей среды</a:t>
            </a:r>
          </a:p>
          <a:p>
            <a:pPr marL="0" indent="0" algn="l">
              <a:buNone/>
            </a:pPr>
            <a:r>
              <a:rPr lang="ru-RU" sz="38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оптимальные режимы работы аппарата</a:t>
            </a:r>
          </a:p>
          <a:p>
            <a:pPr marL="0" indent="0" algn="l">
              <a:buNone/>
            </a:pPr>
            <a:r>
              <a:rPr lang="ru-RU" sz="3800" b="1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Ключевое преимущество</a:t>
            </a:r>
            <a:endParaRPr lang="ru-RU" sz="3800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ru-RU" sz="38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Наша разработка представляет собой первую на рынке интеллектуальную систему связи, которая не только передает данные, но и прогнозирует состояние МКА и окружающей его среды. Это позволяет увеличить срок активного существования аппаратов на 25-35% и повысить ценность получаемых научных данных за счет</a:t>
            </a:r>
            <a:r>
              <a:rPr lang="en-US" sz="38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предиктивного анализа состояния систем спутника</a:t>
            </a:r>
            <a:r>
              <a:rPr lang="ru-RU" sz="38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8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адаптивного планирования сеансов связи и оптимизации рабочих режимов аппаратуры.</a:t>
            </a:r>
          </a:p>
          <a:p>
            <a:pPr marL="0" indent="0" algn="l">
              <a:buNone/>
            </a:pPr>
            <a:r>
              <a:rPr lang="ru-RU" sz="3800" b="0" i="0" dirty="0">
                <a:solidFill>
                  <a:srgbClr val="0F111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обеспечивает принципиально новый уровень работы с наноспутниками, превращая их из простых источников данных в интеллектуальные исследовательские платформы.</a:t>
            </a:r>
          </a:p>
          <a:p>
            <a:pPr marL="0" indent="0">
              <a:buNone/>
            </a:pPr>
            <a:endParaRPr lang="ru-RU" dirty="0">
              <a:latin typeface="+mj-lt"/>
            </a:endParaRPr>
          </a:p>
        </p:txBody>
      </p:sp>
      <p:pic>
        <p:nvPicPr>
          <p:cNvPr id="1026" name="Picture 2" descr="D:\Users\admin\Downloads\Telegram Desktop\АП 1слайд чистый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517808"/>
            <a:ext cx="4700588" cy="74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6126044"/>
            <a:ext cx="12192000" cy="232260"/>
            <a:chOff x="0" y="6126044"/>
            <a:chExt cx="12192000" cy="23226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6129706"/>
              <a:ext cx="2435468" cy="228598"/>
            </a:xfrm>
            <a:prstGeom prst="rect">
              <a:avLst/>
            </a:prstGeom>
            <a:solidFill>
              <a:srgbClr val="00B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435468" y="6126044"/>
              <a:ext cx="2435469" cy="228598"/>
            </a:xfrm>
            <a:prstGeom prst="rect">
              <a:avLst/>
            </a:prstGeom>
            <a:solidFill>
              <a:srgbClr val="80D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288823" y="6126044"/>
              <a:ext cx="2417885" cy="228598"/>
            </a:xfrm>
            <a:prstGeom prst="rect">
              <a:avLst/>
            </a:prstGeom>
            <a:solidFill>
              <a:srgbClr val="5540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853354" y="6129706"/>
              <a:ext cx="2435469" cy="228598"/>
            </a:xfrm>
            <a:prstGeom prst="rect">
              <a:avLst/>
            </a:prstGeom>
            <a:solidFill>
              <a:srgbClr val="B5A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9706708" y="6129706"/>
              <a:ext cx="2485292" cy="228598"/>
            </a:xfrm>
            <a:prstGeom prst="rect">
              <a:avLst/>
            </a:prstGeom>
            <a:solidFill>
              <a:srgbClr val="3D3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995786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012" y="105315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dirty="0"/>
              <a:t>Команда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702" y="4526771"/>
            <a:ext cx="2307646" cy="1827871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>
                <a:latin typeface="+mj-lt"/>
              </a:rPr>
              <a:t>Программист    </a:t>
            </a:r>
          </a:p>
          <a:p>
            <a:pPr marL="0" indent="0" algn="ctr">
              <a:buNone/>
            </a:pPr>
            <a:r>
              <a:rPr lang="ru-RU" sz="2000" dirty="0">
                <a:latin typeface="+mj-lt"/>
              </a:rPr>
              <a:t>Шаклеин Владимир </a:t>
            </a:r>
          </a:p>
          <a:p>
            <a:pPr marL="0" indent="0" algn="ctr">
              <a:buNone/>
            </a:pPr>
            <a:r>
              <a:rPr lang="ru-RU" sz="2000" dirty="0">
                <a:latin typeface="+mj-lt"/>
              </a:rPr>
              <a:t>Пишет Нейронную Сеть</a:t>
            </a:r>
            <a:endParaRPr lang="ru-RU" dirty="0">
              <a:latin typeface="+mj-lt"/>
            </a:endParaRPr>
          </a:p>
        </p:txBody>
      </p:sp>
      <p:pic>
        <p:nvPicPr>
          <p:cNvPr id="1026" name="Picture 2" descr="D:\Users\admin\Downloads\Telegram Desktop\АП 1слайд чистый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6400" y="517808"/>
            <a:ext cx="4700588" cy="742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/>
          <p:cNvGrpSpPr/>
          <p:nvPr/>
        </p:nvGrpSpPr>
        <p:grpSpPr>
          <a:xfrm>
            <a:off x="0" y="6126044"/>
            <a:ext cx="12192000" cy="232260"/>
            <a:chOff x="0" y="6126044"/>
            <a:chExt cx="12192000" cy="23226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6129706"/>
              <a:ext cx="2435468" cy="228598"/>
            </a:xfrm>
            <a:prstGeom prst="rect">
              <a:avLst/>
            </a:prstGeom>
            <a:solidFill>
              <a:srgbClr val="00B5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2435468" y="6126044"/>
              <a:ext cx="2435469" cy="228598"/>
            </a:xfrm>
            <a:prstGeom prst="rect">
              <a:avLst/>
            </a:prstGeom>
            <a:solidFill>
              <a:srgbClr val="80DAE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7288823" y="6126044"/>
              <a:ext cx="2417885" cy="228598"/>
            </a:xfrm>
            <a:prstGeom prst="rect">
              <a:avLst/>
            </a:prstGeom>
            <a:solidFill>
              <a:srgbClr val="5540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853354" y="6129706"/>
              <a:ext cx="2435469" cy="228598"/>
            </a:xfrm>
            <a:prstGeom prst="rect">
              <a:avLst/>
            </a:prstGeom>
            <a:solidFill>
              <a:srgbClr val="B5AED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9706708" y="6129706"/>
              <a:ext cx="2485292" cy="228598"/>
            </a:xfrm>
            <a:prstGeom prst="rect">
              <a:avLst/>
            </a:prstGeom>
            <a:solidFill>
              <a:srgbClr val="3D30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1" name="Рисунок 10" descr="Изображение выглядит как Человеческое лицо, человек, одежда, плеч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16D82DED-FF95-E728-534D-CF2E2DE1CE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5" t="19150" r="14288"/>
          <a:stretch/>
        </p:blipFill>
        <p:spPr>
          <a:xfrm>
            <a:off x="9769098" y="1324581"/>
            <a:ext cx="2120421" cy="3027653"/>
          </a:xfrm>
          <a:prstGeom prst="rect">
            <a:avLst/>
          </a:prstGeom>
        </p:spPr>
      </p:pic>
      <p:pic>
        <p:nvPicPr>
          <p:cNvPr id="13" name="Рисунок 12" descr="Изображение выглядит как человек, на открытом воздухе, Человеческое лицо, небо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8F9AB2C-D61F-315A-7728-F0A6B7123B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5" r="26497"/>
          <a:stretch/>
        </p:blipFill>
        <p:spPr>
          <a:xfrm>
            <a:off x="7426404" y="1340873"/>
            <a:ext cx="2117185" cy="3056686"/>
          </a:xfrm>
          <a:prstGeom prst="rect">
            <a:avLst/>
          </a:prstGeom>
        </p:spPr>
      </p:pic>
      <p:pic>
        <p:nvPicPr>
          <p:cNvPr id="15" name="Рисунок 14" descr="Изображение выглядит как небо, человек, Человеческое лицо, на открытом воздухе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69DBDEE9-A008-3736-BB4D-A4208A430C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0" r="10638"/>
          <a:stretch/>
        </p:blipFill>
        <p:spPr>
          <a:xfrm>
            <a:off x="4982257" y="1358609"/>
            <a:ext cx="2334570" cy="3009916"/>
          </a:xfrm>
          <a:prstGeom prst="rect">
            <a:avLst/>
          </a:prstGeom>
        </p:spPr>
      </p:pic>
      <p:pic>
        <p:nvPicPr>
          <p:cNvPr id="17" name="Рисунок 16" descr="Изображение выглядит как Человеческое лицо, человек, улыбка, одежд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08809885-5AE5-FF98-FEA8-43498F0EE1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2841" y="1340873"/>
            <a:ext cx="2270739" cy="3027652"/>
          </a:xfrm>
          <a:prstGeom prst="rect">
            <a:avLst/>
          </a:prstGeom>
        </p:spPr>
      </p:pic>
      <p:pic>
        <p:nvPicPr>
          <p:cNvPr id="19" name="Рисунок 18" descr="Изображение выглядит как человек, кот, Человеческое лицо, Кошачьи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ADFFD27D-766D-ED8C-27DA-14CE3AE5C5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r="22500"/>
          <a:stretch/>
        </p:blipFill>
        <p:spPr>
          <a:xfrm>
            <a:off x="172679" y="1340873"/>
            <a:ext cx="2286972" cy="3049296"/>
          </a:xfrm>
          <a:prstGeom prst="rect">
            <a:avLst/>
          </a:prstGeom>
        </p:spPr>
      </p:pic>
      <p:sp>
        <p:nvSpPr>
          <p:cNvPr id="20" name="Объект 2">
            <a:extLst>
              <a:ext uri="{FF2B5EF4-FFF2-40B4-BE49-F238E27FC236}">
                <a16:creationId xmlns:a16="http://schemas.microsoft.com/office/drawing/2014/main" id="{571C626F-FBE3-37B6-2BDC-BAEADFF48493}"/>
              </a:ext>
            </a:extLst>
          </p:cNvPr>
          <p:cNvSpPr txBox="1">
            <a:spLocks/>
          </p:cNvSpPr>
          <p:nvPr/>
        </p:nvSpPr>
        <p:spPr>
          <a:xfrm>
            <a:off x="9678391" y="4463515"/>
            <a:ext cx="2307646" cy="1827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>
                <a:latin typeface="+mj-lt"/>
              </a:rPr>
              <a:t>Лидер  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>
                <a:latin typeface="+mj-lt"/>
              </a:rPr>
              <a:t>Усатов Альберт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>
                <a:latin typeface="+mj-lt"/>
              </a:rPr>
              <a:t>Рассчитывает радиолинии</a:t>
            </a:r>
            <a:endParaRPr lang="ru-RU" dirty="0">
              <a:latin typeface="+mj-lt"/>
            </a:endParaRP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id="{29493B14-B5CC-7248-B0FB-A8A08D34BAD0}"/>
              </a:ext>
            </a:extLst>
          </p:cNvPr>
          <p:cNvSpPr txBox="1">
            <a:spLocks/>
          </p:cNvSpPr>
          <p:nvPr/>
        </p:nvSpPr>
        <p:spPr>
          <a:xfrm>
            <a:off x="4928318" y="4463515"/>
            <a:ext cx="2307646" cy="1827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>
                <a:latin typeface="+mj-lt"/>
              </a:rPr>
              <a:t>Аналитик 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>
                <a:latin typeface="+mj-lt"/>
              </a:rPr>
              <a:t>Усатов Артур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>
                <a:latin typeface="+mj-lt"/>
              </a:rPr>
              <a:t>Анализирует конкурентов</a:t>
            </a:r>
            <a:endParaRPr lang="ru-RU" dirty="0">
              <a:latin typeface="+mj-lt"/>
            </a:endParaRP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4F7B6587-0120-6ABC-D679-735A1FF36DAB}"/>
              </a:ext>
            </a:extLst>
          </p:cNvPr>
          <p:cNvSpPr txBox="1">
            <a:spLocks/>
          </p:cNvSpPr>
          <p:nvPr/>
        </p:nvSpPr>
        <p:spPr>
          <a:xfrm>
            <a:off x="2506551" y="4467311"/>
            <a:ext cx="2307646" cy="1827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>
                <a:latin typeface="+mj-lt"/>
              </a:rPr>
              <a:t>Генератор идей  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err="1">
                <a:latin typeface="+mj-lt"/>
              </a:rPr>
              <a:t>Лумпова</a:t>
            </a:r>
            <a:r>
              <a:rPr lang="ru-RU" sz="2000" dirty="0">
                <a:latin typeface="+mj-lt"/>
              </a:rPr>
              <a:t> Алиса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>
                <a:latin typeface="+mj-lt"/>
              </a:rPr>
              <a:t>Генерирует решение проблемы</a:t>
            </a:r>
            <a:endParaRPr lang="ru-RU" dirty="0">
              <a:latin typeface="+mj-lt"/>
            </a:endParaRP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AA5DC84-14FD-BC7B-2EBB-7456E029412F}"/>
              </a:ext>
            </a:extLst>
          </p:cNvPr>
          <p:cNvSpPr txBox="1">
            <a:spLocks/>
          </p:cNvSpPr>
          <p:nvPr/>
        </p:nvSpPr>
        <p:spPr>
          <a:xfrm>
            <a:off x="7066904" y="4441318"/>
            <a:ext cx="2601549" cy="18278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>
                <a:latin typeface="+mj-lt"/>
              </a:rPr>
              <a:t>Специалист   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 err="1">
                <a:latin typeface="+mj-lt"/>
              </a:rPr>
              <a:t>Собачкина</a:t>
            </a:r>
            <a:r>
              <a:rPr lang="ru-RU" sz="2000" dirty="0">
                <a:latin typeface="+mj-lt"/>
              </a:rPr>
              <a:t> Екатерина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ru-RU" sz="2000" dirty="0">
                <a:latin typeface="+mj-lt"/>
              </a:rPr>
              <a:t>Составляет структурные схемы </a:t>
            </a:r>
            <a:endParaRPr lang="ru-RU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352977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впервые в науку</Template>
  <TotalTime>666</TotalTime>
  <Words>1245</Words>
  <Application>Microsoft Office PowerPoint</Application>
  <PresentationFormat>Широкоэкранный</PresentationFormat>
  <Paragraphs>80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Proxima Nova Bl</vt:lpstr>
      <vt:lpstr>Proxima Nova Rg</vt:lpstr>
      <vt:lpstr>Times New Roman</vt:lpstr>
      <vt:lpstr>Тема Office</vt:lpstr>
      <vt:lpstr>Презентация PowerPoint</vt:lpstr>
      <vt:lpstr>Описание проблемы</vt:lpstr>
      <vt:lpstr>Портрет потребителя Портрет покупателя</vt:lpstr>
      <vt:lpstr>Портрет потребителя Портрет покупателя</vt:lpstr>
      <vt:lpstr>Портрет потребителя Портрет покупателя</vt:lpstr>
      <vt:lpstr>Портрет потребителя Портрет покупателя</vt:lpstr>
      <vt:lpstr>Анализ конкурентов</vt:lpstr>
      <vt:lpstr>Новизна (ваше решение)</vt:lpstr>
      <vt:lpstr>Команда проекта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ВАПВА</dc:title>
  <dc:creator>Ксения</dc:creator>
  <cp:lastModifiedBy>User</cp:lastModifiedBy>
  <cp:revision>14</cp:revision>
  <dcterms:created xsi:type="dcterms:W3CDTF">2025-10-12T22:55:16Z</dcterms:created>
  <dcterms:modified xsi:type="dcterms:W3CDTF">2025-10-22T23:09:01Z</dcterms:modified>
</cp:coreProperties>
</file>