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media/image2.jpeg" ContentType="image/jpeg"/>
  <Override PartName="/ppt/media/image4.png" ContentType="image/png"/>
  <Override PartName="/ppt/media/image3.png" ContentType="image/png"/>
  <Override PartName="/ppt/media/image5.png" ContentType="image/png"/>
  <Override PartName="/ppt/media/image6.png" ContentType="image/png"/>
  <Override PartName="/ppt/media/image10.png" ContentType="image/png"/>
  <Override PartName="/ppt/media/image7.png" ContentType="image/png"/>
  <Override PartName="/ppt/media/image11.png" ContentType="image/png"/>
  <Override PartName="/ppt/media/image8.png" ContentType="image/png"/>
  <Override PartName="/ppt/media/image12.png" ContentType="image/png"/>
  <Override PartName="/ppt/media/image9.png" ContentType="image/png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image" Target="../media/image1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6840" y="1175040"/>
            <a:ext cx="4655520" cy="1006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spAutoFit/>
          </a:bodyPr>
          <a:p>
            <a:pPr indent="0">
              <a:buNone/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6840" y="2340360"/>
            <a:ext cx="7992720" cy="1895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13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903216C-1783-48DD-A268-7BB5CF4392B0}" type="slidenum">
              <a:rPr b="0" lang="ru" sz="13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13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_AND_TWO_COLUMNS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indent="0">
              <a:buNone/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3999600" cy="341604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832280" y="1152360"/>
            <a:ext cx="3999600" cy="341604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sldNum" idx="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8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F034EA0-B22A-4A63-B12F-D9E97C27BC45}" type="slidenum">
              <a:rPr b="0" lang="ru" sz="8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b="0" lang="ru-RU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" name="Google Shape;54;p11" descr="E:\-=Tanya=-\2035 Работа\-=Айдентика 2035=-\лого университета\Univer20_35_RGB.emf"/>
          <p:cNvPicPr/>
          <p:nvPr/>
        </p:nvPicPr>
        <p:blipFill>
          <a:blip r:embed="rId2"/>
          <a:stretch/>
        </p:blipFill>
        <p:spPr>
          <a:xfrm>
            <a:off x="8368920" y="242280"/>
            <a:ext cx="452880" cy="22392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32360" y="444960"/>
            <a:ext cx="7975800" cy="595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p>
            <a:pPr indent="0">
              <a:buNone/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32360" y="1152360"/>
            <a:ext cx="8399520" cy="1895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sldNum" idx="3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13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9F48D48-7B2C-400D-AC2F-738E0BD60549}" type="slidenum">
              <a:rPr b="0" lang="ru" sz="13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13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41720" y="1084320"/>
            <a:ext cx="3813120" cy="155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spAutoFit/>
          </a:bodyPr>
          <a:p>
            <a:pPr indent="0">
              <a:buNone/>
            </a:pPr>
            <a:r>
              <a:rPr b="0" lang="ru-RU" sz="3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ldNum" idx="4"/>
          </p:nvPr>
        </p:nvSpPr>
        <p:spPr>
          <a:xfrm>
            <a:off x="-106920" y="4725360"/>
            <a:ext cx="548280" cy="335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1000" strike="noStrike" u="none">
                <a:solidFill>
                  <a:schemeClr val="lt1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AF95A3C-BAEE-4B44-8449-3945BA9C3BB2}" type="slidenum">
              <a:rPr b="0" lang="ru" sz="1000" strike="noStrike" u="none">
                <a:solidFill>
                  <a:schemeClr val="lt1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b="0" lang="ru-RU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Google Shape;21;p4"/>
          <p:cNvSpPr/>
          <p:nvPr/>
        </p:nvSpPr>
        <p:spPr>
          <a:xfrm>
            <a:off x="545400" y="3499920"/>
            <a:ext cx="40446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000" strike="noStrike" u="none">
              <a:solidFill>
                <a:srgbClr val="000000"/>
              </a:solidFill>
              <a:effectLst/>
              <a:uFillTx/>
              <a:latin typeface="Raleway"/>
              <a:ea typeface="Raleway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USTOM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32360" y="1957680"/>
            <a:ext cx="6181560" cy="1097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p>
            <a:pPr indent="0">
              <a:buNone/>
            </a:pPr>
            <a:r>
              <a:rPr b="0" lang="ru-RU" sz="3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Google Shape;24;p5"/>
          <p:cNvSpPr/>
          <p:nvPr/>
        </p:nvSpPr>
        <p:spPr>
          <a:xfrm>
            <a:off x="432360" y="1258920"/>
            <a:ext cx="1038600" cy="514800"/>
          </a:xfrm>
          <a:prstGeom prst="rect">
            <a:avLst/>
          </a:prstGeom>
          <a:solidFill>
            <a:srgbClr val="fd493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200" strike="noStrike" u="none">
              <a:solidFill>
                <a:schemeClr val="lt1"/>
              </a:solidFill>
              <a:effectLst/>
              <a:uFillTx/>
              <a:latin typeface="Raleway"/>
              <a:ea typeface="Raleway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title"/>
          </p:nvPr>
        </p:nvSpPr>
        <p:spPr>
          <a:xfrm>
            <a:off x="432360" y="1221840"/>
            <a:ext cx="6181560" cy="518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p>
            <a:pPr indent="0">
              <a:buNone/>
            </a:pPr>
            <a:r>
              <a:rPr b="0" lang="ru-RU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5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13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A9424EC-6533-4D58-A5A0-06AD31F8A805}" type="slidenum">
              <a:rPr b="0" lang="ru" sz="13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13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ldNum" idx="6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1300" strike="noStrike" u="none">
                <a:solidFill>
                  <a:schemeClr val="dk2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922F0D8-5F37-4C3A-83E3-6393EF1FED85}" type="slidenum">
              <a:rPr b="0" lang="ru" sz="1300" strike="noStrike" u="none">
                <a:solidFill>
                  <a:schemeClr val="dk2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b="0" lang="ru-RU" sz="13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ldNum" idx="7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8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8EC70F9-5656-4554-8FDA-354F9BE6FBC8}" type="slidenum">
              <a:rPr b="0" lang="ru" sz="8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b="0" lang="ru-RU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Title and bod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154440"/>
            <a:ext cx="8520120" cy="31032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indent="0">
              <a:buNone/>
            </a:pPr>
            <a:r>
              <a:rPr b="0" lang="ru-RU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11760" y="801360"/>
            <a:ext cx="8520120" cy="341604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8"/>
          </p:nvPr>
        </p:nvSpPr>
        <p:spPr>
          <a:xfrm>
            <a:off x="8116920" y="4869720"/>
            <a:ext cx="789840" cy="21132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29160" bIns="29160" anchor="ctr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8273661-FA40-4325-8688-9DCE524E1B56}" type="slidenum">
              <a:rPr b="0" lang="ru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b="0" lang="ru-RU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3" name="Google Shape;35;p8" descr="E:\-=Tanya=-\2035 Работа\-=Айдентика 2035=-\лого университета\Univer20_35_RGB.emf"/>
          <p:cNvPicPr/>
          <p:nvPr/>
        </p:nvPicPr>
        <p:blipFill>
          <a:blip r:embed="rId2"/>
          <a:stretch/>
        </p:blipFill>
        <p:spPr>
          <a:xfrm>
            <a:off x="8368920" y="242280"/>
            <a:ext cx="452880" cy="22392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Title and body 2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37;p9" descr=""/>
          <p:cNvPicPr/>
          <p:nvPr/>
        </p:nvPicPr>
        <p:blipFill>
          <a:blip r:embed="rId2"/>
          <a:srcRect l="0" t="1756" r="2187" b="4317"/>
          <a:stretch/>
        </p:blipFill>
        <p:spPr>
          <a:xfrm>
            <a:off x="5397840" y="0"/>
            <a:ext cx="3745800" cy="5143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" name="Google Shape;38;p9" descr=""/>
          <p:cNvPicPr/>
          <p:nvPr/>
        </p:nvPicPr>
        <p:blipFill>
          <a:blip r:embed="rId3">
            <a:alphaModFix amt="32000"/>
          </a:blip>
          <a:stretch/>
        </p:blipFill>
        <p:spPr>
          <a:xfrm>
            <a:off x="132480" y="4283280"/>
            <a:ext cx="1314000" cy="797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11760" y="154440"/>
            <a:ext cx="6484320" cy="31032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indent="0">
              <a:buNone/>
            </a:pPr>
            <a:r>
              <a:rPr b="0" lang="ru-RU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11760" y="801360"/>
            <a:ext cx="8520120" cy="341604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sldNum" idx="9"/>
          </p:nvPr>
        </p:nvSpPr>
        <p:spPr>
          <a:xfrm>
            <a:off x="8116920" y="4869720"/>
            <a:ext cx="789840" cy="21132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29160" bIns="29160" anchor="ctr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9DF7D3D-1A26-4870-BC11-E654265FE283}" type="slidenum">
              <a:rPr b="0" lang="ru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b="0" lang="ru-RU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9" name="Google Shape;42;p9" descr="E:\-=Tanya=-\2035 Работа\-=Айдентика 2035=-\лого университета\Univer20_35_RGB.emf"/>
          <p:cNvPicPr/>
          <p:nvPr/>
        </p:nvPicPr>
        <p:blipFill>
          <a:blip r:embed="rId4"/>
          <a:stretch/>
        </p:blipFill>
        <p:spPr>
          <a:xfrm>
            <a:off x="8368920" y="242280"/>
            <a:ext cx="452880" cy="22392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Title and body 3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44;p10" descr=""/>
          <p:cNvPicPr/>
          <p:nvPr/>
        </p:nvPicPr>
        <p:blipFill>
          <a:blip r:embed="rId2"/>
          <a:stretch/>
        </p:blipFill>
        <p:spPr>
          <a:xfrm rot="16200000">
            <a:off x="391680" y="-156600"/>
            <a:ext cx="1277640" cy="1827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11760" y="154440"/>
            <a:ext cx="8520120" cy="31032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indent="0">
              <a:buNone/>
            </a:pPr>
            <a:r>
              <a:rPr b="0" lang="ru-RU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11760" y="801360"/>
            <a:ext cx="8520120" cy="341604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sldNum" idx="10"/>
          </p:nvPr>
        </p:nvSpPr>
        <p:spPr>
          <a:xfrm>
            <a:off x="8116920" y="4869720"/>
            <a:ext cx="789840" cy="21132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29160" bIns="29160" anchor="ctr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CD7CE9D-2A2B-447E-AEBF-21D45B092241}" type="slidenum">
              <a:rPr b="0" lang="ru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b="0" lang="ru-RU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34" name="Google Shape;48;p10" descr="E:\-=Tanya=-\2035 Работа\-=Айдентика 2035=-\лого университета\Univer20_35_RGB.emf"/>
          <p:cNvPicPr/>
          <p:nvPr/>
        </p:nvPicPr>
        <p:blipFill>
          <a:blip r:embed="rId3"/>
          <a:stretch/>
        </p:blipFill>
        <p:spPr>
          <a:xfrm>
            <a:off x="8368920" y="242280"/>
            <a:ext cx="452880" cy="22392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59;p12" descr=""/>
          <p:cNvPicPr/>
          <p:nvPr/>
        </p:nvPicPr>
        <p:blipFill>
          <a:blip r:embed="rId1"/>
          <a:stretch/>
        </p:blipFill>
        <p:spPr>
          <a:xfrm>
            <a:off x="1371600" y="4394160"/>
            <a:ext cx="511920" cy="379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" name="Google Shape;60;p12" descr="E:\-=Tanya=-\2035 Работа\-=Айдентика 2035=-\лого университета\Univer20_35_RGB_white.emf"/>
          <p:cNvPicPr/>
          <p:nvPr/>
        </p:nvPicPr>
        <p:blipFill>
          <a:blip r:embed="rId2"/>
          <a:stretch/>
        </p:blipFill>
        <p:spPr>
          <a:xfrm>
            <a:off x="456840" y="4395600"/>
            <a:ext cx="750240" cy="371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6840" y="1273320"/>
            <a:ext cx="4655520" cy="1108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3000" strike="noStrike" u="none">
                <a:solidFill>
                  <a:schemeClr val="dk1"/>
                </a:solidFill>
                <a:effectLst/>
                <a:uFillTx/>
                <a:latin typeface="Raleway SemiBold"/>
                <a:ea typeface="Raleway SemiBold"/>
              </a:rPr>
              <a:t>НАИМЕНОВАНИЕ ПРОЕКТА</a:t>
            </a:r>
            <a:endParaRPr b="0" lang="ru-RU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3825000" cy="36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p>
            <a:pPr indent="0">
              <a:lnSpc>
                <a:spcPct val="115000"/>
              </a:lnSpc>
              <a:spcAft>
                <a:spcPts val="1199"/>
              </a:spcAft>
              <a:buNone/>
              <a:tabLst>
                <a:tab algn="l" pos="0"/>
              </a:tabLst>
            </a:pPr>
            <a:r>
              <a:rPr b="0" lang="ru" sz="12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введите краткое описание стартапа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9" name="Google Shape;64;p12" descr=""/>
          <p:cNvPicPr/>
          <p:nvPr/>
        </p:nvPicPr>
        <p:blipFill>
          <a:blip r:embed="rId3"/>
          <a:stretch/>
        </p:blipFill>
        <p:spPr>
          <a:xfrm>
            <a:off x="8222400" y="252360"/>
            <a:ext cx="756360" cy="593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Google Shape;65;p12"/>
          <p:cNvSpPr/>
          <p:nvPr/>
        </p:nvSpPr>
        <p:spPr>
          <a:xfrm>
            <a:off x="7280640" y="1618200"/>
            <a:ext cx="1863000" cy="3535560"/>
          </a:xfrm>
          <a:prstGeom prst="rect">
            <a:avLst/>
          </a:prstGeom>
          <a:solidFill>
            <a:srgbClr val="ffce3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2040" rIns="122040" tIns="122040" bIns="1220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1" name="Google Shape;66;p12"/>
          <p:cNvSpPr/>
          <p:nvPr/>
        </p:nvSpPr>
        <p:spPr>
          <a:xfrm>
            <a:off x="7280640" y="0"/>
            <a:ext cx="1863000" cy="1692720"/>
          </a:xfrm>
          <a:prstGeom prst="rect">
            <a:avLst/>
          </a:prstGeom>
          <a:solidFill>
            <a:srgbClr val="9f00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2040" rIns="122040" tIns="122040" bIns="1220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42" name="Google Shape;68;p12" descr=""/>
          <p:cNvPicPr/>
          <p:nvPr/>
        </p:nvPicPr>
        <p:blipFill>
          <a:blip r:embed="rId4"/>
          <a:stretch/>
        </p:blipFill>
        <p:spPr>
          <a:xfrm>
            <a:off x="7669080" y="471960"/>
            <a:ext cx="1086120" cy="74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" name="Рисунок 4" descr=""/>
          <p:cNvPicPr/>
          <p:nvPr/>
        </p:nvPicPr>
        <p:blipFill>
          <a:blip r:embed="rId5"/>
          <a:stretch/>
        </p:blipFill>
        <p:spPr>
          <a:xfrm>
            <a:off x="0" y="-62280"/>
            <a:ext cx="1729800" cy="1222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" name="Рисунок 18" descr=""/>
          <p:cNvPicPr/>
          <p:nvPr/>
        </p:nvPicPr>
        <p:blipFill>
          <a:blip r:embed="rId6"/>
          <a:stretch/>
        </p:blipFill>
        <p:spPr>
          <a:xfrm>
            <a:off x="2190240" y="4378680"/>
            <a:ext cx="1196640" cy="394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" name="Рисунок 6" descr=""/>
          <p:cNvPicPr/>
          <p:nvPr/>
        </p:nvPicPr>
        <p:blipFill>
          <a:blip r:embed="rId7"/>
          <a:srcRect l="0" t="23168" r="0" b="15592"/>
          <a:stretch/>
        </p:blipFill>
        <p:spPr>
          <a:xfrm>
            <a:off x="5443200" y="1901880"/>
            <a:ext cx="3741480" cy="3241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" name="Рисунок 1" descr=""/>
          <p:cNvPicPr/>
          <p:nvPr/>
        </p:nvPicPr>
        <p:blipFill>
          <a:blip r:embed="rId8"/>
          <a:stretch/>
        </p:blipFill>
        <p:spPr>
          <a:xfrm>
            <a:off x="3693960" y="4394160"/>
            <a:ext cx="1009440" cy="386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6840" y="1257840"/>
            <a:ext cx="4655520" cy="94068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2800" strike="noStrike" u="none">
                <a:solidFill>
                  <a:schemeClr val="dk1"/>
                </a:solidFill>
                <a:effectLst/>
                <a:uFillTx/>
                <a:latin typeface="Raleway SemiBold"/>
                <a:ea typeface="Raleway SemiBold"/>
              </a:rPr>
              <a:t>АКТУАЛЬНОСТЬ ИДЕИ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Google Shape;77;p13"/>
          <p:cNvSpPr/>
          <p:nvPr/>
        </p:nvSpPr>
        <p:spPr>
          <a:xfrm>
            <a:off x="-88560" y="2522880"/>
            <a:ext cx="7022520" cy="204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indent="-317520">
              <a:lnSpc>
                <a:spcPct val="100000"/>
              </a:lnSpc>
              <a:buClr>
                <a:srgbClr val="8f00ff"/>
              </a:buClr>
              <a:buFont typeface="Raleway"/>
              <a:buChar char="●"/>
              <a:tabLst>
                <a:tab algn="l" pos="0"/>
              </a:tabLst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масштаб решаемой задачи (региональный, федеральный, мировой);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indent="-317520">
              <a:lnSpc>
                <a:spcPct val="100000"/>
              </a:lnSpc>
              <a:buClr>
                <a:srgbClr val="8f00ff"/>
              </a:buClr>
              <a:buFont typeface="Raleway"/>
              <a:buChar char="●"/>
              <a:tabLst>
                <a:tab algn="l" pos="0"/>
              </a:tabLst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какая польза решения данной задачи для университета/региона/России/ конкретных предприятий;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indent="-317520">
              <a:lnSpc>
                <a:spcPct val="100000"/>
              </a:lnSpc>
              <a:buClr>
                <a:srgbClr val="8f00ff"/>
              </a:buClr>
              <a:buFont typeface="Raleway"/>
              <a:buChar char="●"/>
              <a:tabLst>
                <a:tab algn="l" pos="0"/>
              </a:tabLst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тенденции/тренды отрасли, которые подтверждают важность решения задачи;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indent="-317520">
              <a:lnSpc>
                <a:spcPct val="100000"/>
              </a:lnSpc>
              <a:buClr>
                <a:srgbClr val="8f00ff"/>
              </a:buClr>
              <a:buFont typeface="Raleway"/>
              <a:buChar char="●"/>
              <a:tabLst>
                <a:tab algn="l" pos="0"/>
              </a:tabLst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какие научно-технологические заделы и компетенции имеются для решения задачи.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>
              <a:lnSpc>
                <a:spcPct val="150000"/>
              </a:lnSpc>
              <a:tabLst>
                <a:tab algn="l" pos="0"/>
              </a:tabLst>
            </a:pP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ldNum" idx="11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14B2671-1F24-4E21-B4BC-7C9F73543DF6}" type="slidenum">
              <a: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50" name="Группа 1"/>
          <p:cNvGrpSpPr/>
          <p:nvPr/>
        </p:nvGrpSpPr>
        <p:grpSpPr>
          <a:xfrm>
            <a:off x="0" y="-6120"/>
            <a:ext cx="9143640" cy="626040"/>
            <a:chOff x="0" y="-6120"/>
            <a:chExt cx="9143640" cy="626040"/>
          </a:xfrm>
        </p:grpSpPr>
        <p:grpSp>
          <p:nvGrpSpPr>
            <p:cNvPr id="51" name="Группа 7"/>
            <p:cNvGrpSpPr/>
            <p:nvPr/>
          </p:nvGrpSpPr>
          <p:grpSpPr>
            <a:xfrm>
              <a:off x="0" y="-6120"/>
              <a:ext cx="9143640" cy="626040"/>
              <a:chOff x="0" y="-6120"/>
              <a:chExt cx="9143640" cy="626040"/>
            </a:xfrm>
          </p:grpSpPr>
          <p:grpSp>
            <p:nvGrpSpPr>
              <p:cNvPr id="52" name="Группа 5"/>
              <p:cNvGrpSpPr/>
              <p:nvPr/>
            </p:nvGrpSpPr>
            <p:grpSpPr>
              <a:xfrm>
                <a:off x="0" y="0"/>
                <a:ext cx="9143640" cy="563400"/>
                <a:chOff x="0" y="0"/>
                <a:chExt cx="9143640" cy="563400"/>
              </a:xfrm>
            </p:grpSpPr>
            <p:sp>
              <p:nvSpPr>
                <p:cNvPr id="53" name="Прямоугольник 9"/>
                <p:cNvSpPr/>
                <p:nvPr/>
              </p:nvSpPr>
              <p:spPr>
                <a:xfrm>
                  <a:off x="5807880" y="0"/>
                  <a:ext cx="1816920" cy="563040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b5d8e1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54" name="Прямоугольник 7"/>
                <p:cNvSpPr/>
                <p:nvPr/>
              </p:nvSpPr>
              <p:spPr>
                <a:xfrm>
                  <a:off x="0" y="720"/>
                  <a:ext cx="5807520" cy="562680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9f00ff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55" name="Квадрат"/>
                <p:cNvSpPr/>
                <p:nvPr/>
              </p:nvSpPr>
              <p:spPr>
                <a:xfrm>
                  <a:off x="7625160" y="0"/>
                  <a:ext cx="1518480" cy="558000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56" name="Google Shape;76;p13"/>
              <p:cNvSpPr/>
              <p:nvPr/>
            </p:nvSpPr>
            <p:spPr>
              <a:xfrm>
                <a:off x="7440120" y="312480"/>
                <a:ext cx="18432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sp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endParaRPr>
              </a:p>
            </p:txBody>
          </p:sp>
          <p:pic>
            <p:nvPicPr>
              <p:cNvPr id="57" name="Рисунок 4" descr=""/>
              <p:cNvPicPr/>
              <p:nvPr/>
            </p:nvPicPr>
            <p:blipFill>
              <a:blip r:embed="rId1"/>
              <a:stretch/>
            </p:blipFill>
            <p:spPr>
              <a:xfrm>
                <a:off x="4267080" y="70920"/>
                <a:ext cx="1242000" cy="41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8" name="Рисунок 6" descr=""/>
              <p:cNvPicPr/>
              <p:nvPr/>
            </p:nvPicPr>
            <p:blipFill>
              <a:blip r:embed="rId2"/>
              <a:stretch/>
            </p:blipFill>
            <p:spPr>
              <a:xfrm>
                <a:off x="8022600" y="-6120"/>
                <a:ext cx="723600" cy="564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59" name="Рисунок 13" descr=""/>
            <p:cNvPicPr/>
            <p:nvPr/>
          </p:nvPicPr>
          <p:blipFill>
            <a:blip r:embed="rId3"/>
            <a:stretch/>
          </p:blipFill>
          <p:spPr>
            <a:xfrm>
              <a:off x="6106320" y="42480"/>
              <a:ext cx="1220040" cy="46728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6840" y="1302480"/>
            <a:ext cx="4655520" cy="94068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2800" strike="noStrike" u="none">
                <a:solidFill>
                  <a:schemeClr val="dk1"/>
                </a:solidFill>
                <a:effectLst/>
                <a:uFillTx/>
                <a:latin typeface="Raleway SemiBold"/>
                <a:ea typeface="Raleway SemiBold"/>
              </a:rPr>
              <a:t>ЦЕЛЕВАЯ АУДИТОРИЯ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456840" y="2626200"/>
            <a:ext cx="7992720" cy="206208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marL="457200" indent="-31752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Кто первым купит ваш продукт?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Приведите конкретные характеристики сегмента клиентов, с которым будете работать: контекст, ситуацию, потери.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520"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sldNum" idx="12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1755D88-D6F6-4E0C-B116-01AD6563DE15}" type="slidenum">
              <a: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63" name="Группа 20"/>
          <p:cNvGrpSpPr/>
          <p:nvPr/>
        </p:nvGrpSpPr>
        <p:grpSpPr>
          <a:xfrm>
            <a:off x="0" y="-6840"/>
            <a:ext cx="9143640" cy="626040"/>
            <a:chOff x="0" y="-6840"/>
            <a:chExt cx="9143640" cy="626040"/>
          </a:xfrm>
        </p:grpSpPr>
        <p:grpSp>
          <p:nvGrpSpPr>
            <p:cNvPr id="64" name="Группа 21"/>
            <p:cNvGrpSpPr/>
            <p:nvPr/>
          </p:nvGrpSpPr>
          <p:grpSpPr>
            <a:xfrm>
              <a:off x="0" y="-6840"/>
              <a:ext cx="9143640" cy="626040"/>
              <a:chOff x="0" y="-6840"/>
              <a:chExt cx="9143640" cy="626040"/>
            </a:xfrm>
          </p:grpSpPr>
          <p:grpSp>
            <p:nvGrpSpPr>
              <p:cNvPr id="65" name="Группа 23"/>
              <p:cNvGrpSpPr/>
              <p:nvPr/>
            </p:nvGrpSpPr>
            <p:grpSpPr>
              <a:xfrm>
                <a:off x="0" y="-720"/>
                <a:ext cx="9143640" cy="563400"/>
                <a:chOff x="0" y="-720"/>
                <a:chExt cx="9143640" cy="563400"/>
              </a:xfrm>
            </p:grpSpPr>
            <p:sp>
              <p:nvSpPr>
                <p:cNvPr id="66" name="Прямоугольник 9"/>
                <p:cNvSpPr/>
                <p:nvPr/>
              </p:nvSpPr>
              <p:spPr>
                <a:xfrm>
                  <a:off x="5807880" y="-720"/>
                  <a:ext cx="1816920" cy="563040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b5d8e1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67" name="Прямоугольник 7"/>
                <p:cNvSpPr/>
                <p:nvPr/>
              </p:nvSpPr>
              <p:spPr>
                <a:xfrm>
                  <a:off x="0" y="0"/>
                  <a:ext cx="5807520" cy="562680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9f00ff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68" name="Квадрат"/>
                <p:cNvSpPr/>
                <p:nvPr/>
              </p:nvSpPr>
              <p:spPr>
                <a:xfrm>
                  <a:off x="7625160" y="-720"/>
                  <a:ext cx="1518480" cy="558000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69" name="Google Shape;76;p13"/>
              <p:cNvSpPr/>
              <p:nvPr/>
            </p:nvSpPr>
            <p:spPr>
              <a:xfrm>
                <a:off x="7440120" y="311760"/>
                <a:ext cx="18432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sp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endParaRPr>
              </a:p>
            </p:txBody>
          </p:sp>
          <p:pic>
            <p:nvPicPr>
              <p:cNvPr id="70" name="Рисунок 25" descr=""/>
              <p:cNvPicPr/>
              <p:nvPr/>
            </p:nvPicPr>
            <p:blipFill>
              <a:blip r:embed="rId1"/>
              <a:stretch/>
            </p:blipFill>
            <p:spPr>
              <a:xfrm>
                <a:off x="4267080" y="70200"/>
                <a:ext cx="1242000" cy="41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71" name="Рисунок 26" descr=""/>
              <p:cNvPicPr/>
              <p:nvPr/>
            </p:nvPicPr>
            <p:blipFill>
              <a:blip r:embed="rId2"/>
              <a:stretch/>
            </p:blipFill>
            <p:spPr>
              <a:xfrm>
                <a:off x="8022600" y="-6840"/>
                <a:ext cx="723600" cy="564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72" name="Рисунок 22" descr=""/>
            <p:cNvPicPr/>
            <p:nvPr/>
          </p:nvPicPr>
          <p:blipFill>
            <a:blip r:embed="rId3"/>
            <a:stretch/>
          </p:blipFill>
          <p:spPr>
            <a:xfrm>
              <a:off x="6106320" y="41760"/>
              <a:ext cx="1220040" cy="46728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380520" y="1206720"/>
            <a:ext cx="4655520" cy="94068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2800" strike="noStrike" u="none">
                <a:solidFill>
                  <a:schemeClr val="dk1"/>
                </a:solidFill>
                <a:effectLst/>
                <a:uFillTx/>
                <a:latin typeface="Raleway SemiBold"/>
                <a:ea typeface="Raleway SemiBold"/>
              </a:rPr>
              <a:t>ПРОБЛЕМА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Google Shape;98;p15"/>
          <p:cNvSpPr/>
          <p:nvPr/>
        </p:nvSpPr>
        <p:spPr>
          <a:xfrm>
            <a:off x="286200" y="1620000"/>
            <a:ext cx="7993800" cy="483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7760" rIns="77760" tIns="77760" bIns="77760" anchor="t">
            <a:spAutoFit/>
          </a:bodyPr>
          <a:p>
            <a:pPr marL="546120" indent="-34308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Проблема клиента, которую вы решаете: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46120" indent="-34308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Пагубное влияние воды, недостаточно очищенной от различных примесей, на деятельность частных подсобных хозяйств. Это проявляется в ухудшении здоровья животных, гибели растений. Кроме того, такая вода отрицательно влияет на здоровье человека: повышается риск различных заболеваний (например, образование тромбов).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46120" indent="-34308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Почему существующих вариантов решения недостаточно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46120" indent="-34308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1. Часть сельского населения нуждается в бюджетном очистном сооружении для воды, используемой для сельскохозяйственных нужд (большинство существующих вариантов являются дорогостоящими и сложными в обслуживании);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46120" indent="-34308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2. Предлагаемая нами установка позволит очистить больший объём воды, чем существующие аналоги;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46120" indent="-34308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3. Наша установка позволит добавлять вручную необходимые питательные компоненты для животных и растений.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46120" indent="-34308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>
              <a:lnSpc>
                <a:spcPct val="115000"/>
              </a:lnSpc>
              <a:tabLst>
                <a:tab algn="l" pos="0"/>
              </a:tabLst>
            </a:pPr>
            <a:endParaRPr b="0" lang="ru-RU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endParaRPr b="0" lang="ru-RU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9680">
              <a:lnSpc>
                <a:spcPct val="115000"/>
              </a:lnSpc>
              <a:tabLst>
                <a:tab algn="l" pos="0"/>
              </a:tabLst>
            </a:pPr>
            <a:endParaRPr b="0" lang="ru-RU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ldNum" idx="13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7114F87-A0FB-4696-A107-212131358B0A}" type="slidenum">
              <a: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76" name="Группа 16"/>
          <p:cNvGrpSpPr/>
          <p:nvPr/>
        </p:nvGrpSpPr>
        <p:grpSpPr>
          <a:xfrm>
            <a:off x="0" y="-6120"/>
            <a:ext cx="9143640" cy="626040"/>
            <a:chOff x="0" y="-6120"/>
            <a:chExt cx="9143640" cy="626040"/>
          </a:xfrm>
        </p:grpSpPr>
        <p:grpSp>
          <p:nvGrpSpPr>
            <p:cNvPr id="77" name="Группа 17"/>
            <p:cNvGrpSpPr/>
            <p:nvPr/>
          </p:nvGrpSpPr>
          <p:grpSpPr>
            <a:xfrm>
              <a:off x="0" y="-6120"/>
              <a:ext cx="9143640" cy="626040"/>
              <a:chOff x="0" y="-6120"/>
              <a:chExt cx="9143640" cy="626040"/>
            </a:xfrm>
          </p:grpSpPr>
          <p:grpSp>
            <p:nvGrpSpPr>
              <p:cNvPr id="78" name="Группа 19"/>
              <p:cNvGrpSpPr/>
              <p:nvPr/>
            </p:nvGrpSpPr>
            <p:grpSpPr>
              <a:xfrm>
                <a:off x="0" y="0"/>
                <a:ext cx="9143640" cy="563400"/>
                <a:chOff x="0" y="0"/>
                <a:chExt cx="9143640" cy="563400"/>
              </a:xfrm>
            </p:grpSpPr>
            <p:sp>
              <p:nvSpPr>
                <p:cNvPr id="79" name="Прямоугольник 9"/>
                <p:cNvSpPr/>
                <p:nvPr/>
              </p:nvSpPr>
              <p:spPr>
                <a:xfrm>
                  <a:off x="5807880" y="0"/>
                  <a:ext cx="1816920" cy="563040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b5d8e1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80" name="Прямоугольник 7"/>
                <p:cNvSpPr/>
                <p:nvPr/>
              </p:nvSpPr>
              <p:spPr>
                <a:xfrm>
                  <a:off x="0" y="720"/>
                  <a:ext cx="5807520" cy="562680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9f00ff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81" name="Квадрат"/>
                <p:cNvSpPr/>
                <p:nvPr/>
              </p:nvSpPr>
              <p:spPr>
                <a:xfrm>
                  <a:off x="7625160" y="0"/>
                  <a:ext cx="1518480" cy="558000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82" name="Google Shape;76;p13"/>
              <p:cNvSpPr/>
              <p:nvPr/>
            </p:nvSpPr>
            <p:spPr>
              <a:xfrm>
                <a:off x="7440120" y="312480"/>
                <a:ext cx="18432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sp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endParaRPr>
              </a:p>
            </p:txBody>
          </p:sp>
          <p:pic>
            <p:nvPicPr>
              <p:cNvPr id="83" name="Рисунок 21" descr=""/>
              <p:cNvPicPr/>
              <p:nvPr/>
            </p:nvPicPr>
            <p:blipFill>
              <a:blip r:embed="rId1"/>
              <a:stretch/>
            </p:blipFill>
            <p:spPr>
              <a:xfrm>
                <a:off x="4267080" y="70920"/>
                <a:ext cx="1242000" cy="41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84" name="Рисунок 22" descr=""/>
              <p:cNvPicPr/>
              <p:nvPr/>
            </p:nvPicPr>
            <p:blipFill>
              <a:blip r:embed="rId2"/>
              <a:stretch/>
            </p:blipFill>
            <p:spPr>
              <a:xfrm>
                <a:off x="8022600" y="-6120"/>
                <a:ext cx="723600" cy="564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85" name="Рисунок 18" descr=""/>
            <p:cNvPicPr/>
            <p:nvPr/>
          </p:nvPicPr>
          <p:blipFill>
            <a:blip r:embed="rId3"/>
            <a:stretch/>
          </p:blipFill>
          <p:spPr>
            <a:xfrm>
              <a:off x="6106320" y="42480"/>
              <a:ext cx="1220040" cy="46728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18040" y="1046160"/>
            <a:ext cx="8587080" cy="54864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2800" strike="noStrike" u="none">
                <a:solidFill>
                  <a:schemeClr val="dk1"/>
                </a:solidFill>
                <a:effectLst/>
                <a:uFillTx/>
                <a:latin typeface="Raleway SemiBold"/>
                <a:ea typeface="Raleway SemiBold"/>
              </a:rPr>
              <a:t>ФОРМУЛА ЦЕННОСТНОГО ПРЕДЛОЖЕНИЯ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14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0DDF172-3AE9-400A-A4CA-FB209BECB91E}" type="slidenum">
              <a: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Google Shape;114;p16"/>
          <p:cNvSpPr/>
          <p:nvPr/>
        </p:nvSpPr>
        <p:spPr>
          <a:xfrm>
            <a:off x="515160" y="2020680"/>
            <a:ext cx="7003080" cy="20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2040" rIns="122040" tIns="122040" bIns="12204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ru" sz="1400" strike="noStrike" u="none">
                <a:solidFill>
                  <a:srgbClr val="fd493d"/>
                </a:solidFill>
                <a:effectLst/>
                <a:uFillTx/>
                <a:latin typeface="Raleway SemiBold"/>
                <a:ea typeface="Raleway SemiBold"/>
              </a:rPr>
              <a:t>Мы, компания</a:t>
            </a:r>
            <a:r>
              <a:rPr b="0" lang="ru" sz="1400" strike="noStrike" u="none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 Х,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" sz="1400" strike="noStrike" u="none">
                <a:solidFill>
                  <a:srgbClr val="fd493d"/>
                </a:solidFill>
                <a:effectLst/>
                <a:uFillTx/>
                <a:latin typeface="Raleway SemiBold"/>
                <a:ea typeface="Raleway SemiBold"/>
              </a:rPr>
              <a:t>выгода</a:t>
            </a:r>
            <a:r>
              <a:rPr b="0" lang="ru" sz="1400" strike="noStrike" u="none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 ………..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" sz="1400" strike="noStrike" u="none">
                <a:solidFill>
                  <a:srgbClr val="fd493d"/>
                </a:solidFill>
                <a:effectLst/>
                <a:uFillTx/>
                <a:latin typeface="Raleway SemiBold"/>
                <a:ea typeface="Raleway SemiBold"/>
              </a:rPr>
              <a:t>отличие</a:t>
            </a:r>
            <a:r>
              <a:rPr b="0" lang="ru" sz="1400" strike="noStrike" u="none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 …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" sz="1400" strike="noStrike" u="none">
                <a:solidFill>
                  <a:srgbClr val="fd493d"/>
                </a:solidFill>
                <a:effectLst/>
                <a:uFillTx/>
                <a:latin typeface="Raleway SemiBold"/>
                <a:ea typeface="Raleway SemiBold"/>
              </a:rPr>
              <a:t>доказательство</a:t>
            </a:r>
            <a:r>
              <a:rPr b="0" lang="ru" sz="1400" strike="noStrike" u="none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 ….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9" name="Группа 16"/>
          <p:cNvGrpSpPr/>
          <p:nvPr/>
        </p:nvGrpSpPr>
        <p:grpSpPr>
          <a:xfrm>
            <a:off x="0" y="-6120"/>
            <a:ext cx="9143640" cy="626040"/>
            <a:chOff x="0" y="-6120"/>
            <a:chExt cx="9143640" cy="626040"/>
          </a:xfrm>
        </p:grpSpPr>
        <p:grpSp>
          <p:nvGrpSpPr>
            <p:cNvPr id="90" name="Группа 17"/>
            <p:cNvGrpSpPr/>
            <p:nvPr/>
          </p:nvGrpSpPr>
          <p:grpSpPr>
            <a:xfrm>
              <a:off x="0" y="-6120"/>
              <a:ext cx="9143640" cy="626040"/>
              <a:chOff x="0" y="-6120"/>
              <a:chExt cx="9143640" cy="626040"/>
            </a:xfrm>
          </p:grpSpPr>
          <p:grpSp>
            <p:nvGrpSpPr>
              <p:cNvPr id="91" name="Группа 19"/>
              <p:cNvGrpSpPr/>
              <p:nvPr/>
            </p:nvGrpSpPr>
            <p:grpSpPr>
              <a:xfrm>
                <a:off x="0" y="0"/>
                <a:ext cx="9143640" cy="563400"/>
                <a:chOff x="0" y="0"/>
                <a:chExt cx="9143640" cy="563400"/>
              </a:xfrm>
            </p:grpSpPr>
            <p:sp>
              <p:nvSpPr>
                <p:cNvPr id="92" name="Прямоугольник 9"/>
                <p:cNvSpPr/>
                <p:nvPr/>
              </p:nvSpPr>
              <p:spPr>
                <a:xfrm>
                  <a:off x="5807880" y="0"/>
                  <a:ext cx="1816920" cy="563040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b5d8e1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93" name="Прямоугольник 7"/>
                <p:cNvSpPr/>
                <p:nvPr/>
              </p:nvSpPr>
              <p:spPr>
                <a:xfrm>
                  <a:off x="0" y="720"/>
                  <a:ext cx="5807520" cy="562680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9f00ff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94" name="Квадрат"/>
                <p:cNvSpPr/>
                <p:nvPr/>
              </p:nvSpPr>
              <p:spPr>
                <a:xfrm>
                  <a:off x="7625160" y="0"/>
                  <a:ext cx="1518480" cy="558000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95" name="Google Shape;76;p13"/>
              <p:cNvSpPr/>
              <p:nvPr/>
            </p:nvSpPr>
            <p:spPr>
              <a:xfrm>
                <a:off x="7440120" y="312480"/>
                <a:ext cx="18432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sp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endParaRPr>
              </a:p>
            </p:txBody>
          </p:sp>
          <p:pic>
            <p:nvPicPr>
              <p:cNvPr id="96" name="Рисунок 21" descr=""/>
              <p:cNvPicPr/>
              <p:nvPr/>
            </p:nvPicPr>
            <p:blipFill>
              <a:blip r:embed="rId1"/>
              <a:stretch/>
            </p:blipFill>
            <p:spPr>
              <a:xfrm>
                <a:off x="4267080" y="70920"/>
                <a:ext cx="1242000" cy="41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7" name="Рисунок 22" descr=""/>
              <p:cNvPicPr/>
              <p:nvPr/>
            </p:nvPicPr>
            <p:blipFill>
              <a:blip r:embed="rId2"/>
              <a:stretch/>
            </p:blipFill>
            <p:spPr>
              <a:xfrm>
                <a:off x="8022600" y="-6120"/>
                <a:ext cx="723600" cy="564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98" name="Рисунок 18" descr=""/>
            <p:cNvPicPr/>
            <p:nvPr/>
          </p:nvPicPr>
          <p:blipFill>
            <a:blip r:embed="rId3"/>
            <a:stretch/>
          </p:blipFill>
          <p:spPr>
            <a:xfrm>
              <a:off x="6106320" y="42480"/>
              <a:ext cx="1220040" cy="46728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6840" y="1047960"/>
            <a:ext cx="4655520" cy="94068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2800" strike="noStrike" u="none">
                <a:solidFill>
                  <a:schemeClr val="dk1"/>
                </a:solidFill>
                <a:effectLst/>
                <a:uFillTx/>
                <a:latin typeface="Raleway SemiBold"/>
                <a:ea typeface="Raleway SemiBold"/>
              </a:rPr>
              <a:t>РЕШЕНИЕ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Google Shape;120;p17"/>
          <p:cNvSpPr/>
          <p:nvPr/>
        </p:nvSpPr>
        <p:spPr>
          <a:xfrm>
            <a:off x="456840" y="2112120"/>
            <a:ext cx="5512320" cy="229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7760" rIns="77760" tIns="77760" bIns="77760" anchor="t">
            <a:spAutoFit/>
          </a:bodyPr>
          <a:p>
            <a:pPr marL="457200" indent="-317520">
              <a:lnSpc>
                <a:spcPct val="115000"/>
              </a:lnSpc>
              <a:spcBef>
                <a:spcPts val="1301"/>
              </a:spcBef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Какая технология будет использоваться для разработки продукта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Основное свойство/характеристика продукта, которая решает проблему потребителя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Чем ваш продукт по функциям и характеристикам отличается от других?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Дополнительные выгоды, которые потребитель может получить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endParaRPr b="0" lang="ru-RU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618160" y="1590120"/>
            <a:ext cx="2664360" cy="239832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txBody>
          <a:bodyPr lIns="58320" rIns="58320" tIns="58320" bIns="58320" anchor="ctr">
            <a:noAutofit/>
          </a:bodyPr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" sz="12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фото, картинка,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" sz="12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схема предполагаемого продукта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sldNum" idx="15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FA0BE46-E19D-421D-9753-F9B6BC71F8F3}" type="slidenum">
              <a: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03" name="Группа 17"/>
          <p:cNvGrpSpPr/>
          <p:nvPr/>
        </p:nvGrpSpPr>
        <p:grpSpPr>
          <a:xfrm>
            <a:off x="0" y="-6120"/>
            <a:ext cx="9143640" cy="626040"/>
            <a:chOff x="0" y="-6120"/>
            <a:chExt cx="9143640" cy="626040"/>
          </a:xfrm>
        </p:grpSpPr>
        <p:grpSp>
          <p:nvGrpSpPr>
            <p:cNvPr id="104" name="Группа 18"/>
            <p:cNvGrpSpPr/>
            <p:nvPr/>
          </p:nvGrpSpPr>
          <p:grpSpPr>
            <a:xfrm>
              <a:off x="0" y="-6120"/>
              <a:ext cx="9143640" cy="626040"/>
              <a:chOff x="0" y="-6120"/>
              <a:chExt cx="9143640" cy="626040"/>
            </a:xfrm>
          </p:grpSpPr>
          <p:grpSp>
            <p:nvGrpSpPr>
              <p:cNvPr id="105" name="Группа 20"/>
              <p:cNvGrpSpPr/>
              <p:nvPr/>
            </p:nvGrpSpPr>
            <p:grpSpPr>
              <a:xfrm>
                <a:off x="0" y="0"/>
                <a:ext cx="9143640" cy="563400"/>
                <a:chOff x="0" y="0"/>
                <a:chExt cx="9143640" cy="563400"/>
              </a:xfrm>
            </p:grpSpPr>
            <p:sp>
              <p:nvSpPr>
                <p:cNvPr id="106" name="Прямоугольник 9"/>
                <p:cNvSpPr/>
                <p:nvPr/>
              </p:nvSpPr>
              <p:spPr>
                <a:xfrm>
                  <a:off x="5807880" y="0"/>
                  <a:ext cx="1816920" cy="563040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b5d8e1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07" name="Прямоугольник 7"/>
                <p:cNvSpPr/>
                <p:nvPr/>
              </p:nvSpPr>
              <p:spPr>
                <a:xfrm>
                  <a:off x="0" y="720"/>
                  <a:ext cx="5807520" cy="562680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9f00ff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08" name="Квадрат"/>
                <p:cNvSpPr/>
                <p:nvPr/>
              </p:nvSpPr>
              <p:spPr>
                <a:xfrm>
                  <a:off x="7625160" y="0"/>
                  <a:ext cx="1518480" cy="558000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109" name="Google Shape;76;p13"/>
              <p:cNvSpPr/>
              <p:nvPr/>
            </p:nvSpPr>
            <p:spPr>
              <a:xfrm>
                <a:off x="7440120" y="312480"/>
                <a:ext cx="18432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sp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endParaRPr>
              </a:p>
            </p:txBody>
          </p:sp>
          <p:pic>
            <p:nvPicPr>
              <p:cNvPr id="110" name="Рисунок 22" descr=""/>
              <p:cNvPicPr/>
              <p:nvPr/>
            </p:nvPicPr>
            <p:blipFill>
              <a:blip r:embed="rId1"/>
              <a:stretch/>
            </p:blipFill>
            <p:spPr>
              <a:xfrm>
                <a:off x="4267080" y="70920"/>
                <a:ext cx="1242000" cy="41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11" name="Рисунок 23" descr=""/>
              <p:cNvPicPr/>
              <p:nvPr/>
            </p:nvPicPr>
            <p:blipFill>
              <a:blip r:embed="rId2"/>
              <a:stretch/>
            </p:blipFill>
            <p:spPr>
              <a:xfrm>
                <a:off x="8022600" y="-6120"/>
                <a:ext cx="723600" cy="564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112" name="Рисунок 19" descr=""/>
            <p:cNvPicPr/>
            <p:nvPr/>
          </p:nvPicPr>
          <p:blipFill>
            <a:blip r:embed="rId3"/>
            <a:stretch/>
          </p:blipFill>
          <p:spPr>
            <a:xfrm>
              <a:off x="6106320" y="42480"/>
              <a:ext cx="1220040" cy="46728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30640" y="1176120"/>
            <a:ext cx="2169000" cy="217620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2800" strike="noStrike" u="none">
                <a:solidFill>
                  <a:schemeClr val="dk1"/>
                </a:solidFill>
                <a:effectLst/>
                <a:uFillTx/>
                <a:latin typeface="Raleway SemiBold"/>
                <a:ea typeface="Raleway SemiBold"/>
              </a:rPr>
              <a:t>РЕШЕНИЕ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Google Shape;132;p18"/>
          <p:cNvSpPr/>
          <p:nvPr/>
        </p:nvSpPr>
        <p:spPr>
          <a:xfrm>
            <a:off x="530640" y="2368080"/>
            <a:ext cx="6513480" cy="173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7760" rIns="77760" tIns="77760" bIns="77760" anchor="t">
            <a:spAutoFit/>
          </a:bodyPr>
          <a:p>
            <a:pPr marL="457200" indent="-31752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Какое оборудование, помещения и программное обеспечение нужны для производства продукта?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Какие материалы, расходники и другие ресурсы потребуются для производства 1 шт. продукта?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Какие технологические операции и действия нужно выполнить для производства 1 шт. продукта?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endParaRPr b="0" lang="ru-RU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ldNum" idx="16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C4AD265-3068-427D-A5A4-10317FBB74A5}" type="slidenum">
              <a: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Google Shape;135;p18"/>
          <p:cNvSpPr/>
          <p:nvPr/>
        </p:nvSpPr>
        <p:spPr>
          <a:xfrm>
            <a:off x="4077000" y="4349520"/>
            <a:ext cx="48643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" sz="1400" strike="noStrike" u="none">
                <a:solidFill>
                  <a:srgbClr val="ff2f2d"/>
                </a:solidFill>
                <a:effectLst/>
                <a:uFillTx/>
                <a:latin typeface="Raleway SemiBold"/>
                <a:ea typeface="Raleway SemiBold"/>
              </a:rPr>
              <a:t>слайд на тренинге “Дизайн-спринт” не используется, не удалять(!) нужен будет в дальнейшей работе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7" name="Группа 17"/>
          <p:cNvGrpSpPr/>
          <p:nvPr/>
        </p:nvGrpSpPr>
        <p:grpSpPr>
          <a:xfrm>
            <a:off x="0" y="-6120"/>
            <a:ext cx="9143640" cy="626040"/>
            <a:chOff x="0" y="-6120"/>
            <a:chExt cx="9143640" cy="626040"/>
          </a:xfrm>
        </p:grpSpPr>
        <p:grpSp>
          <p:nvGrpSpPr>
            <p:cNvPr id="118" name="Группа 18"/>
            <p:cNvGrpSpPr/>
            <p:nvPr/>
          </p:nvGrpSpPr>
          <p:grpSpPr>
            <a:xfrm>
              <a:off x="0" y="-6120"/>
              <a:ext cx="9143640" cy="626040"/>
              <a:chOff x="0" y="-6120"/>
              <a:chExt cx="9143640" cy="626040"/>
            </a:xfrm>
          </p:grpSpPr>
          <p:grpSp>
            <p:nvGrpSpPr>
              <p:cNvPr id="119" name="Группа 20"/>
              <p:cNvGrpSpPr/>
              <p:nvPr/>
            </p:nvGrpSpPr>
            <p:grpSpPr>
              <a:xfrm>
                <a:off x="0" y="0"/>
                <a:ext cx="9143640" cy="563400"/>
                <a:chOff x="0" y="0"/>
                <a:chExt cx="9143640" cy="563400"/>
              </a:xfrm>
            </p:grpSpPr>
            <p:sp>
              <p:nvSpPr>
                <p:cNvPr id="120" name="Прямоугольник 9"/>
                <p:cNvSpPr/>
                <p:nvPr/>
              </p:nvSpPr>
              <p:spPr>
                <a:xfrm>
                  <a:off x="5807880" y="0"/>
                  <a:ext cx="1816920" cy="563040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b5d8e1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21" name="Прямоугольник 7"/>
                <p:cNvSpPr/>
                <p:nvPr/>
              </p:nvSpPr>
              <p:spPr>
                <a:xfrm>
                  <a:off x="0" y="720"/>
                  <a:ext cx="5807520" cy="562680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9f00ff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22" name="Квадрат"/>
                <p:cNvSpPr/>
                <p:nvPr/>
              </p:nvSpPr>
              <p:spPr>
                <a:xfrm>
                  <a:off x="7625160" y="0"/>
                  <a:ext cx="1518480" cy="558000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123" name="Google Shape;76;p13"/>
              <p:cNvSpPr/>
              <p:nvPr/>
            </p:nvSpPr>
            <p:spPr>
              <a:xfrm>
                <a:off x="7440120" y="312480"/>
                <a:ext cx="18432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sp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endParaRPr>
              </a:p>
            </p:txBody>
          </p:sp>
          <p:pic>
            <p:nvPicPr>
              <p:cNvPr id="124" name="Рисунок 22" descr=""/>
              <p:cNvPicPr/>
              <p:nvPr/>
            </p:nvPicPr>
            <p:blipFill>
              <a:blip r:embed="rId1"/>
              <a:stretch/>
            </p:blipFill>
            <p:spPr>
              <a:xfrm>
                <a:off x="4267080" y="70920"/>
                <a:ext cx="1242000" cy="41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25" name="Рисунок 23" descr=""/>
              <p:cNvPicPr/>
              <p:nvPr/>
            </p:nvPicPr>
            <p:blipFill>
              <a:blip r:embed="rId2"/>
              <a:stretch/>
            </p:blipFill>
            <p:spPr>
              <a:xfrm>
                <a:off x="8022600" y="-6120"/>
                <a:ext cx="723600" cy="564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126" name="Рисунок 19" descr=""/>
            <p:cNvPicPr/>
            <p:nvPr/>
          </p:nvPicPr>
          <p:blipFill>
            <a:blip r:embed="rId3"/>
            <a:stretch/>
          </p:blipFill>
          <p:spPr>
            <a:xfrm>
              <a:off x="6106320" y="42480"/>
              <a:ext cx="1220040" cy="46728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44;p19"/>
          <p:cNvSpPr/>
          <p:nvPr/>
        </p:nvSpPr>
        <p:spPr>
          <a:xfrm>
            <a:off x="488880" y="1806840"/>
            <a:ext cx="693612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endParaRPr b="0" lang="ru-RU" sz="1200" strike="noStrike" u="none">
              <a:solidFill>
                <a:schemeClr val="dk1"/>
              </a:solidFill>
              <a:effectLst/>
              <a:uFillTx/>
              <a:latin typeface="Raleway SemiBold"/>
              <a:ea typeface="Raleway SemiBold"/>
            </a:endParaRPr>
          </a:p>
        </p:txBody>
      </p:sp>
      <p:sp>
        <p:nvSpPr>
          <p:cNvPr id="128" name="Google Shape;146;p19"/>
          <p:cNvSpPr/>
          <p:nvPr/>
        </p:nvSpPr>
        <p:spPr>
          <a:xfrm>
            <a:off x="457200" y="1971000"/>
            <a:ext cx="8029080" cy="177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2040" rIns="122040" tIns="122040" bIns="1220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" sz="2100" strike="noStrike" u="none">
                <a:solidFill>
                  <a:srgbClr val="8f00ff"/>
                </a:solidFill>
                <a:effectLst/>
                <a:uFillTx/>
                <a:latin typeface="Raleway SemiBold"/>
                <a:ea typeface="Raleway SemiBold"/>
              </a:rPr>
              <a:t>ОПИШИТЕ РЫНОК В 5 ПРЕДЛОЖЕНИЯХ?</a:t>
            </a:r>
            <a:endParaRPr b="0" lang="ru-RU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000000"/>
              </a:buClr>
              <a:buFont typeface="Raleway"/>
              <a:buAutoNum type="arabicPeriod"/>
              <a:tabLst>
                <a:tab algn="l" pos="0"/>
              </a:tabLst>
            </a:pPr>
            <a:r>
              <a:rPr b="0" i="1" lang="ru" sz="1400" strike="noStrike" u="none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Мы работаем на рынке (B2C, B2B, B2G)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000000"/>
              </a:buClr>
              <a:buFont typeface="Raleway"/>
              <a:buAutoNum type="arabicPeriod"/>
              <a:tabLst>
                <a:tab algn="l" pos="0"/>
              </a:tabLst>
            </a:pPr>
            <a:r>
              <a:rPr b="0" i="1" lang="ru" sz="1400" strike="noStrike" u="none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Сколько человек/компаний наша ЦА?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000000"/>
              </a:buClr>
              <a:buFont typeface="Raleway"/>
              <a:buAutoNum type="arabicPeriod"/>
              <a:tabLst>
                <a:tab algn="l" pos="0"/>
              </a:tabLst>
            </a:pPr>
            <a:r>
              <a:rPr b="0" i="1" lang="ru" sz="1400" strike="noStrike" u="none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Сколько будет стоить наше решение?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000000"/>
              </a:buClr>
              <a:buFont typeface="Raleway"/>
              <a:buAutoNum type="arabicPeriod"/>
              <a:tabLst>
                <a:tab algn="l" pos="0"/>
              </a:tabLst>
            </a:pPr>
            <a:r>
              <a:rPr b="0" i="1" lang="ru" sz="1400" strike="noStrike" u="none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Сколько человек/компаний реально купят наш продукт в первый год (доля от п.1)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000000"/>
              </a:buClr>
              <a:buFont typeface="Raleway"/>
              <a:buAutoNum type="arabicPeriod"/>
              <a:tabLst>
                <a:tab algn="l" pos="0"/>
              </a:tabLst>
            </a:pPr>
            <a:r>
              <a:rPr b="0" i="1" lang="ru" sz="1400" strike="noStrike" u="none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Сколько заработаем в первый год - п.3 умножим на п.4.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PlaceHolder 1"/>
          <p:cNvSpPr>
            <a:spLocks noGrp="1"/>
          </p:cNvSpPr>
          <p:nvPr>
            <p:ph type="sldNum" idx="17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27DE328-E837-4F21-9DC2-211A8FFC3E0B}" type="slidenum">
              <a: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0" name="Google Shape;131;p18"/>
          <p:cNvSpPr/>
          <p:nvPr/>
        </p:nvSpPr>
        <p:spPr>
          <a:xfrm>
            <a:off x="488880" y="1145160"/>
            <a:ext cx="21690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 anchor="t">
            <a:spAutoFit/>
          </a:bodyPr>
          <a:p>
            <a:pPr>
              <a:lnSpc>
                <a:spcPct val="100000"/>
              </a:lnSpc>
            </a:pPr>
            <a:r>
              <a:rPr b="1" lang="ru-RU" sz="2800" strike="noStrike" u="none">
                <a:solidFill>
                  <a:schemeClr val="dk1"/>
                </a:solidFill>
                <a:effectLst/>
                <a:uFillTx/>
                <a:latin typeface="Raleway SemiBold"/>
                <a:ea typeface="Raleway SemiBold"/>
              </a:rPr>
              <a:t>РЫНОК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1" name="Группа 19"/>
          <p:cNvGrpSpPr/>
          <p:nvPr/>
        </p:nvGrpSpPr>
        <p:grpSpPr>
          <a:xfrm>
            <a:off x="0" y="-6120"/>
            <a:ext cx="9143640" cy="626040"/>
            <a:chOff x="0" y="-6120"/>
            <a:chExt cx="9143640" cy="626040"/>
          </a:xfrm>
        </p:grpSpPr>
        <p:grpSp>
          <p:nvGrpSpPr>
            <p:cNvPr id="132" name="Группа 20"/>
            <p:cNvGrpSpPr/>
            <p:nvPr/>
          </p:nvGrpSpPr>
          <p:grpSpPr>
            <a:xfrm>
              <a:off x="0" y="-6120"/>
              <a:ext cx="9143640" cy="626040"/>
              <a:chOff x="0" y="-6120"/>
              <a:chExt cx="9143640" cy="626040"/>
            </a:xfrm>
          </p:grpSpPr>
          <p:grpSp>
            <p:nvGrpSpPr>
              <p:cNvPr id="133" name="Группа 22"/>
              <p:cNvGrpSpPr/>
              <p:nvPr/>
            </p:nvGrpSpPr>
            <p:grpSpPr>
              <a:xfrm>
                <a:off x="0" y="0"/>
                <a:ext cx="9143640" cy="563400"/>
                <a:chOff x="0" y="0"/>
                <a:chExt cx="9143640" cy="563400"/>
              </a:xfrm>
            </p:grpSpPr>
            <p:sp>
              <p:nvSpPr>
                <p:cNvPr id="134" name="Прямоугольник 9"/>
                <p:cNvSpPr/>
                <p:nvPr/>
              </p:nvSpPr>
              <p:spPr>
                <a:xfrm>
                  <a:off x="5807880" y="0"/>
                  <a:ext cx="1816920" cy="563040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b5d8e1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35" name="Прямоугольник 7"/>
                <p:cNvSpPr/>
                <p:nvPr/>
              </p:nvSpPr>
              <p:spPr>
                <a:xfrm>
                  <a:off x="0" y="720"/>
                  <a:ext cx="5807520" cy="562680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9f00ff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36" name="Квадрат"/>
                <p:cNvSpPr/>
                <p:nvPr/>
              </p:nvSpPr>
              <p:spPr>
                <a:xfrm>
                  <a:off x="7625160" y="0"/>
                  <a:ext cx="1518480" cy="558000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137" name="Google Shape;76;p13"/>
              <p:cNvSpPr/>
              <p:nvPr/>
            </p:nvSpPr>
            <p:spPr>
              <a:xfrm>
                <a:off x="7440120" y="312480"/>
                <a:ext cx="18432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sp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endParaRPr>
              </a:p>
            </p:txBody>
          </p:sp>
          <p:pic>
            <p:nvPicPr>
              <p:cNvPr id="138" name="Рисунок 24" descr=""/>
              <p:cNvPicPr/>
              <p:nvPr/>
            </p:nvPicPr>
            <p:blipFill>
              <a:blip r:embed="rId1"/>
              <a:stretch/>
            </p:blipFill>
            <p:spPr>
              <a:xfrm>
                <a:off x="4267080" y="70920"/>
                <a:ext cx="1242000" cy="41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39" name="Рисунок 25" descr=""/>
              <p:cNvPicPr/>
              <p:nvPr/>
            </p:nvPicPr>
            <p:blipFill>
              <a:blip r:embed="rId2"/>
              <a:stretch/>
            </p:blipFill>
            <p:spPr>
              <a:xfrm>
                <a:off x="8022600" y="-6120"/>
                <a:ext cx="723600" cy="564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140" name="Рисунок 21" descr=""/>
            <p:cNvPicPr/>
            <p:nvPr/>
          </p:nvPicPr>
          <p:blipFill>
            <a:blip r:embed="rId3"/>
            <a:stretch/>
          </p:blipFill>
          <p:spPr>
            <a:xfrm>
              <a:off x="6106320" y="42480"/>
              <a:ext cx="1220040" cy="46728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57;p20"/>
          <p:cNvSpPr/>
          <p:nvPr/>
        </p:nvSpPr>
        <p:spPr>
          <a:xfrm>
            <a:off x="488880" y="2340360"/>
            <a:ext cx="6936120" cy="89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marL="457200" indent="-31752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Перечислите основных конкурентов (как прямых, так и косвенных).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8f00ff"/>
              </a:buClr>
              <a:buFont typeface="Raleway"/>
              <a:buChar char="●"/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Опишите ваше преимущество, за счет чего вы сможете преодолеть конкурентов или отстроиться от них.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6840" y="1235520"/>
            <a:ext cx="2846520" cy="176436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" sz="3000" strike="noStrike" u="none">
                <a:solidFill>
                  <a:schemeClr val="lt1"/>
                </a:solidFill>
                <a:effectLst/>
                <a:uFillTx/>
                <a:latin typeface="Raleway SemiBold"/>
                <a:ea typeface="Raleway SemiBold"/>
              </a:rPr>
              <a:t>КОНКУРЕНТЫ</a:t>
            </a:r>
            <a:endParaRPr b="0" lang="ru-RU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sldNum" idx="18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69002DB-5497-4E80-B320-8D8E6CE2204E}" type="slidenum">
              <a: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4" name="Google Shape;131;p18"/>
          <p:cNvSpPr/>
          <p:nvPr/>
        </p:nvSpPr>
        <p:spPr>
          <a:xfrm>
            <a:off x="488880" y="1162080"/>
            <a:ext cx="2937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 anchor="t">
            <a:spAutoFit/>
          </a:bodyPr>
          <a:p>
            <a:pPr>
              <a:lnSpc>
                <a:spcPct val="100000"/>
              </a:lnSpc>
            </a:pPr>
            <a:r>
              <a:rPr b="1" lang="ru-RU" sz="2800" strike="noStrike" u="none">
                <a:solidFill>
                  <a:schemeClr val="dk1"/>
                </a:solidFill>
                <a:effectLst/>
                <a:uFillTx/>
                <a:latin typeface="Raleway SemiBold"/>
                <a:ea typeface="Raleway SemiBold"/>
              </a:rPr>
              <a:t>КОНКУРЕНТЫ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45" name="Группа 18"/>
          <p:cNvGrpSpPr/>
          <p:nvPr/>
        </p:nvGrpSpPr>
        <p:grpSpPr>
          <a:xfrm>
            <a:off x="0" y="-6120"/>
            <a:ext cx="9143640" cy="626040"/>
            <a:chOff x="0" y="-6120"/>
            <a:chExt cx="9143640" cy="626040"/>
          </a:xfrm>
        </p:grpSpPr>
        <p:grpSp>
          <p:nvGrpSpPr>
            <p:cNvPr id="146" name="Группа 19"/>
            <p:cNvGrpSpPr/>
            <p:nvPr/>
          </p:nvGrpSpPr>
          <p:grpSpPr>
            <a:xfrm>
              <a:off x="0" y="-6120"/>
              <a:ext cx="9143640" cy="626040"/>
              <a:chOff x="0" y="-6120"/>
              <a:chExt cx="9143640" cy="626040"/>
            </a:xfrm>
          </p:grpSpPr>
          <p:grpSp>
            <p:nvGrpSpPr>
              <p:cNvPr id="147" name="Группа 21"/>
              <p:cNvGrpSpPr/>
              <p:nvPr/>
            </p:nvGrpSpPr>
            <p:grpSpPr>
              <a:xfrm>
                <a:off x="0" y="0"/>
                <a:ext cx="9143640" cy="563400"/>
                <a:chOff x="0" y="0"/>
                <a:chExt cx="9143640" cy="563400"/>
              </a:xfrm>
            </p:grpSpPr>
            <p:sp>
              <p:nvSpPr>
                <p:cNvPr id="148" name="Прямоугольник 9"/>
                <p:cNvSpPr/>
                <p:nvPr/>
              </p:nvSpPr>
              <p:spPr>
                <a:xfrm>
                  <a:off x="5807880" y="0"/>
                  <a:ext cx="1816920" cy="563040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b5d8e1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49" name="Прямоугольник 7"/>
                <p:cNvSpPr/>
                <p:nvPr/>
              </p:nvSpPr>
              <p:spPr>
                <a:xfrm>
                  <a:off x="0" y="720"/>
                  <a:ext cx="5807520" cy="562680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9f00ff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50" name="Квадрат"/>
                <p:cNvSpPr/>
                <p:nvPr/>
              </p:nvSpPr>
              <p:spPr>
                <a:xfrm>
                  <a:off x="7625160" y="0"/>
                  <a:ext cx="1518480" cy="558000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151" name="Google Shape;76;p13"/>
              <p:cNvSpPr/>
              <p:nvPr/>
            </p:nvSpPr>
            <p:spPr>
              <a:xfrm>
                <a:off x="7440120" y="312480"/>
                <a:ext cx="18432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sp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endParaRPr>
              </a:p>
            </p:txBody>
          </p:sp>
          <p:pic>
            <p:nvPicPr>
              <p:cNvPr id="152" name="Рисунок 23" descr=""/>
              <p:cNvPicPr/>
              <p:nvPr/>
            </p:nvPicPr>
            <p:blipFill>
              <a:blip r:embed="rId1"/>
              <a:stretch/>
            </p:blipFill>
            <p:spPr>
              <a:xfrm>
                <a:off x="4267080" y="70920"/>
                <a:ext cx="1242000" cy="41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53" name="Рисунок 24" descr=""/>
              <p:cNvPicPr/>
              <p:nvPr/>
            </p:nvPicPr>
            <p:blipFill>
              <a:blip r:embed="rId2"/>
              <a:stretch/>
            </p:blipFill>
            <p:spPr>
              <a:xfrm>
                <a:off x="8022600" y="-6120"/>
                <a:ext cx="723600" cy="564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154" name="Рисунок 20" descr=""/>
            <p:cNvPicPr/>
            <p:nvPr/>
          </p:nvPicPr>
          <p:blipFill>
            <a:blip r:embed="rId3"/>
            <a:stretch/>
          </p:blipFill>
          <p:spPr>
            <a:xfrm>
              <a:off x="6106320" y="42480"/>
              <a:ext cx="1220040" cy="46728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68;p21"/>
          <p:cNvSpPr/>
          <p:nvPr/>
        </p:nvSpPr>
        <p:spPr>
          <a:xfrm>
            <a:off x="488880" y="2345400"/>
            <a:ext cx="6936120" cy="176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1" lang="ru" sz="1300" strike="noStrike" u="none">
                <a:solidFill>
                  <a:schemeClr val="dk1"/>
                </a:solidFill>
                <a:effectLst/>
                <a:uFillTx/>
                <a:latin typeface="Raleway"/>
                <a:ea typeface="Raleway"/>
              </a:rPr>
              <a:t>БИЗНЕС-МОДЕЛЬ*</a:t>
            </a:r>
            <a:r>
              <a:rPr b="0" lang="ru" sz="1300" strike="noStrike" u="none">
                <a:solidFill>
                  <a:schemeClr val="dk1"/>
                </a:solidFill>
                <a:effectLst/>
                <a:uFillTx/>
                <a:latin typeface="Raleway SemiBold"/>
                <a:ea typeface="Raleway SemiBold"/>
              </a:rPr>
              <a:t> </a:t>
            </a:r>
            <a:r>
              <a:rPr b="0" lang="ru" sz="13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– это описание того, как компания создает продукт, поставляет продукт и получает ценность для себя и для клиента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i="1" lang="ru" sz="13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Отвечаем на вопросы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1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  <a:tabLst>
                <a:tab algn="l" pos="0"/>
              </a:tabLst>
            </a:pPr>
            <a:r>
              <a:rPr b="0" i="1" lang="ru" sz="13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Что продаем?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1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  <a:tabLst>
                <a:tab algn="l" pos="0"/>
              </a:tabLst>
            </a:pPr>
            <a:r>
              <a:rPr b="0" i="1" lang="ru" sz="13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Кому продаем?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1040">
              <a:lnSpc>
                <a:spcPct val="115000"/>
              </a:lnSpc>
              <a:buClr>
                <a:srgbClr val="8f00ff"/>
              </a:buClr>
              <a:buFont typeface="Raleway"/>
              <a:buChar char="●"/>
              <a:tabLst>
                <a:tab algn="l" pos="0"/>
              </a:tabLst>
            </a:pPr>
            <a:r>
              <a:rPr b="0" i="1" lang="ru" sz="13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Какую пользу и выгоду получает клиент?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Google Shape;171;p21"/>
          <p:cNvSpPr/>
          <p:nvPr/>
        </p:nvSpPr>
        <p:spPr>
          <a:xfrm>
            <a:off x="321120" y="4111200"/>
            <a:ext cx="8091360" cy="53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" sz="12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*</a:t>
            </a:r>
            <a:r>
              <a:rPr b="0" lang="ru" sz="11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другие.</a:t>
            </a:r>
            <a:endParaRPr b="0" lang="ru-RU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PlaceHolder 1"/>
          <p:cNvSpPr>
            <a:spLocks noGrp="1"/>
          </p:cNvSpPr>
          <p:nvPr>
            <p:ph type="sldNum" idx="19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13D1C49-6311-409D-873E-FBD1E1DBF6F9}" type="slidenum">
              <a: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8" name="Google Shape;174;p21"/>
          <p:cNvSpPr/>
          <p:nvPr/>
        </p:nvSpPr>
        <p:spPr>
          <a:xfrm>
            <a:off x="4077000" y="4501800"/>
            <a:ext cx="48643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" sz="1400" strike="noStrike" u="none">
                <a:solidFill>
                  <a:srgbClr val="ff2f2d"/>
                </a:solidFill>
                <a:effectLst/>
                <a:uFillTx/>
                <a:latin typeface="Raleway SemiBold"/>
                <a:ea typeface="Raleway SemiBold"/>
              </a:rPr>
              <a:t>слайд на тренинге “Дизайн-спринт” не используется, не удалять(!) нужен будет в дальнейшей работе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Google Shape;131;p18"/>
          <p:cNvSpPr/>
          <p:nvPr/>
        </p:nvSpPr>
        <p:spPr>
          <a:xfrm>
            <a:off x="488880" y="1164960"/>
            <a:ext cx="3557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 anchor="t">
            <a:spAutoFit/>
          </a:bodyPr>
          <a:p>
            <a:pPr>
              <a:lnSpc>
                <a:spcPct val="100000"/>
              </a:lnSpc>
            </a:pPr>
            <a:r>
              <a:rPr b="1" lang="ru-RU" sz="2800" strike="noStrike" u="none">
                <a:solidFill>
                  <a:schemeClr val="dk1"/>
                </a:solidFill>
                <a:effectLst/>
                <a:uFillTx/>
                <a:latin typeface="Raleway SemiBold"/>
                <a:ea typeface="Raleway SemiBold"/>
              </a:rPr>
              <a:t>БИЗНЕС-МОДЕЛЬ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0" name="Группа 20"/>
          <p:cNvGrpSpPr/>
          <p:nvPr/>
        </p:nvGrpSpPr>
        <p:grpSpPr>
          <a:xfrm>
            <a:off x="0" y="-6120"/>
            <a:ext cx="9143640" cy="626040"/>
            <a:chOff x="0" y="-6120"/>
            <a:chExt cx="9143640" cy="626040"/>
          </a:xfrm>
        </p:grpSpPr>
        <p:grpSp>
          <p:nvGrpSpPr>
            <p:cNvPr id="161" name="Группа 21"/>
            <p:cNvGrpSpPr/>
            <p:nvPr/>
          </p:nvGrpSpPr>
          <p:grpSpPr>
            <a:xfrm>
              <a:off x="0" y="-6120"/>
              <a:ext cx="9143640" cy="626040"/>
              <a:chOff x="0" y="-6120"/>
              <a:chExt cx="9143640" cy="626040"/>
            </a:xfrm>
          </p:grpSpPr>
          <p:grpSp>
            <p:nvGrpSpPr>
              <p:cNvPr id="162" name="Группа 23"/>
              <p:cNvGrpSpPr/>
              <p:nvPr/>
            </p:nvGrpSpPr>
            <p:grpSpPr>
              <a:xfrm>
                <a:off x="0" y="0"/>
                <a:ext cx="9143640" cy="563400"/>
                <a:chOff x="0" y="0"/>
                <a:chExt cx="9143640" cy="563400"/>
              </a:xfrm>
            </p:grpSpPr>
            <p:sp>
              <p:nvSpPr>
                <p:cNvPr id="163" name="Прямоугольник 9"/>
                <p:cNvSpPr/>
                <p:nvPr/>
              </p:nvSpPr>
              <p:spPr>
                <a:xfrm>
                  <a:off x="5807880" y="0"/>
                  <a:ext cx="1816920" cy="563040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b5d8e1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64" name="Прямоугольник 7"/>
                <p:cNvSpPr/>
                <p:nvPr/>
              </p:nvSpPr>
              <p:spPr>
                <a:xfrm>
                  <a:off x="0" y="720"/>
                  <a:ext cx="5807520" cy="562680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9f00ff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65" name="Квадрат"/>
                <p:cNvSpPr/>
                <p:nvPr/>
              </p:nvSpPr>
              <p:spPr>
                <a:xfrm>
                  <a:off x="7625160" y="0"/>
                  <a:ext cx="1518480" cy="558000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166" name="Google Shape;76;p13"/>
              <p:cNvSpPr/>
              <p:nvPr/>
            </p:nvSpPr>
            <p:spPr>
              <a:xfrm>
                <a:off x="7440120" y="312480"/>
                <a:ext cx="18432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sp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endParaRPr>
              </a:p>
            </p:txBody>
          </p:sp>
          <p:pic>
            <p:nvPicPr>
              <p:cNvPr id="167" name="Рисунок 25" descr=""/>
              <p:cNvPicPr/>
              <p:nvPr/>
            </p:nvPicPr>
            <p:blipFill>
              <a:blip r:embed="rId1"/>
              <a:stretch/>
            </p:blipFill>
            <p:spPr>
              <a:xfrm>
                <a:off x="4267080" y="70920"/>
                <a:ext cx="1242000" cy="41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68" name="Рисунок 26" descr=""/>
              <p:cNvPicPr/>
              <p:nvPr/>
            </p:nvPicPr>
            <p:blipFill>
              <a:blip r:embed="rId2"/>
              <a:stretch/>
            </p:blipFill>
            <p:spPr>
              <a:xfrm>
                <a:off x="8022600" y="-6120"/>
                <a:ext cx="723600" cy="564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169" name="Рисунок 22" descr=""/>
            <p:cNvPicPr/>
            <p:nvPr/>
          </p:nvPicPr>
          <p:blipFill>
            <a:blip r:embed="rId3"/>
            <a:stretch/>
          </p:blipFill>
          <p:spPr>
            <a:xfrm>
              <a:off x="6106320" y="42480"/>
              <a:ext cx="1220040" cy="46728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6840" y="948240"/>
            <a:ext cx="4655520" cy="1006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2800" strike="noStrike" u="none">
                <a:solidFill>
                  <a:srgbClr val="8f00ff"/>
                </a:solidFill>
                <a:effectLst/>
                <a:uFillTx/>
                <a:latin typeface="Raleway"/>
                <a:ea typeface="Raleway"/>
              </a:rPr>
              <a:t>ТЕКУЩИЕ РЕЗУЛЬТАТЫ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089480" cy="928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i="1" lang="ru" sz="14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Опишите ваши текущие результаты: успешные кейсы, клиенты или предварительные договоренности, привлеченные инвестиции и др.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None/>
              <a:tabLst>
                <a:tab algn="l" pos="0"/>
              </a:tabLst>
            </a:pP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sldNum" idx="20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DC422AE-7509-4118-A93E-7F98C90A866D}" type="slidenum">
              <a: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3" name="Google Shape;186;p22"/>
          <p:cNvSpPr/>
          <p:nvPr/>
        </p:nvSpPr>
        <p:spPr>
          <a:xfrm>
            <a:off x="4077000" y="4349520"/>
            <a:ext cx="48643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" sz="1400" strike="noStrike" u="none">
                <a:solidFill>
                  <a:srgbClr val="ff2f2d"/>
                </a:solidFill>
                <a:effectLst/>
                <a:uFillTx/>
                <a:latin typeface="Raleway SemiBold"/>
                <a:ea typeface="Raleway SemiBold"/>
              </a:rPr>
              <a:t>слайд на тренинге “Дизайн-спринт” не используется, не удалять(!) нужен будет в дальнейшей работе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4" name="Группа 17"/>
          <p:cNvGrpSpPr/>
          <p:nvPr/>
        </p:nvGrpSpPr>
        <p:grpSpPr>
          <a:xfrm>
            <a:off x="0" y="-6120"/>
            <a:ext cx="9143640" cy="626040"/>
            <a:chOff x="0" y="-6120"/>
            <a:chExt cx="9143640" cy="626040"/>
          </a:xfrm>
        </p:grpSpPr>
        <p:grpSp>
          <p:nvGrpSpPr>
            <p:cNvPr id="175" name="Группа 18"/>
            <p:cNvGrpSpPr/>
            <p:nvPr/>
          </p:nvGrpSpPr>
          <p:grpSpPr>
            <a:xfrm>
              <a:off x="0" y="-6120"/>
              <a:ext cx="9143640" cy="626040"/>
              <a:chOff x="0" y="-6120"/>
              <a:chExt cx="9143640" cy="626040"/>
            </a:xfrm>
          </p:grpSpPr>
          <p:grpSp>
            <p:nvGrpSpPr>
              <p:cNvPr id="176" name="Группа 20"/>
              <p:cNvGrpSpPr/>
              <p:nvPr/>
            </p:nvGrpSpPr>
            <p:grpSpPr>
              <a:xfrm>
                <a:off x="0" y="0"/>
                <a:ext cx="9143640" cy="563400"/>
                <a:chOff x="0" y="0"/>
                <a:chExt cx="9143640" cy="563400"/>
              </a:xfrm>
            </p:grpSpPr>
            <p:sp>
              <p:nvSpPr>
                <p:cNvPr id="177" name="Прямоугольник 9"/>
                <p:cNvSpPr/>
                <p:nvPr/>
              </p:nvSpPr>
              <p:spPr>
                <a:xfrm>
                  <a:off x="5807880" y="0"/>
                  <a:ext cx="1816920" cy="563040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b5d8e1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78" name="Прямоугольник 7"/>
                <p:cNvSpPr/>
                <p:nvPr/>
              </p:nvSpPr>
              <p:spPr>
                <a:xfrm>
                  <a:off x="0" y="720"/>
                  <a:ext cx="5807520" cy="562680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9f00ff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79" name="Квадрат"/>
                <p:cNvSpPr/>
                <p:nvPr/>
              </p:nvSpPr>
              <p:spPr>
                <a:xfrm>
                  <a:off x="7625160" y="0"/>
                  <a:ext cx="1518480" cy="558000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180" name="Google Shape;76;p13"/>
              <p:cNvSpPr/>
              <p:nvPr/>
            </p:nvSpPr>
            <p:spPr>
              <a:xfrm>
                <a:off x="7440120" y="312480"/>
                <a:ext cx="18432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sp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endParaRPr>
              </a:p>
            </p:txBody>
          </p:sp>
          <p:pic>
            <p:nvPicPr>
              <p:cNvPr id="181" name="Рисунок 22" descr=""/>
              <p:cNvPicPr/>
              <p:nvPr/>
            </p:nvPicPr>
            <p:blipFill>
              <a:blip r:embed="rId1"/>
              <a:stretch/>
            </p:blipFill>
            <p:spPr>
              <a:xfrm>
                <a:off x="4267080" y="70920"/>
                <a:ext cx="1242000" cy="41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82" name="Рисунок 23" descr=""/>
              <p:cNvPicPr/>
              <p:nvPr/>
            </p:nvPicPr>
            <p:blipFill>
              <a:blip r:embed="rId2"/>
              <a:stretch/>
            </p:blipFill>
            <p:spPr>
              <a:xfrm>
                <a:off x="8022600" y="-6120"/>
                <a:ext cx="723600" cy="564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183" name="Рисунок 19" descr=""/>
            <p:cNvPicPr/>
            <p:nvPr/>
          </p:nvPicPr>
          <p:blipFill>
            <a:blip r:embed="rId3"/>
            <a:stretch/>
          </p:blipFill>
          <p:spPr>
            <a:xfrm>
              <a:off x="6106320" y="42480"/>
              <a:ext cx="1220040" cy="46728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384480" y="644400"/>
            <a:ext cx="4655520" cy="615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2800" strike="noStrike" u="none">
                <a:solidFill>
                  <a:schemeClr val="dk1"/>
                </a:solidFill>
                <a:effectLst/>
                <a:uFillTx/>
                <a:latin typeface="Raleway SemiBold"/>
                <a:ea typeface="Raleway SemiBold"/>
              </a:rPr>
              <a:t>КОМАНДА СТАРТАПА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85" name="Google Shape;195;p23"/>
          <p:cNvGraphicFramePr/>
          <p:nvPr/>
        </p:nvGraphicFramePr>
        <p:xfrm>
          <a:off x="558720" y="1306440"/>
          <a:ext cx="7941600" cy="1823040"/>
        </p:xfrm>
        <a:graphic>
          <a:graphicData uri="http://schemas.openxmlformats.org/drawingml/2006/table">
            <a:tbl>
              <a:tblPr/>
              <a:tblGrid>
                <a:gridCol w="1985400"/>
                <a:gridCol w="1206360"/>
                <a:gridCol w="2764800"/>
                <a:gridCol w="1985400"/>
              </a:tblGrid>
              <a:tr h="380880">
                <a:tc>
                  <a:txBody>
                    <a:bodyPr lIns="91080" rIns="91080" tIns="91080" bIns="910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" sz="1100" strike="noStrike" u="none">
                          <a:solidFill>
                            <a:srgbClr val="132c40"/>
                          </a:solidFill>
                          <a:effectLst/>
                          <a:uFillTx/>
                          <a:latin typeface="Raleway SemiBold"/>
                          <a:ea typeface="Raleway SemiBold"/>
                        </a:rPr>
                        <a:t>ФАМИЛИЯ ИМЯ</a:t>
                      </a:r>
                      <a:endParaRPr b="0" lang="ru-RU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" sz="1100" strike="noStrike" u="none">
                          <a:solidFill>
                            <a:srgbClr val="132c40"/>
                          </a:solidFill>
                          <a:effectLst/>
                          <a:uFillTx/>
                          <a:latin typeface="Raleway SemiBold"/>
                          <a:ea typeface="Raleway SemiBold"/>
                        </a:rPr>
                        <a:t>РОЛЬ</a:t>
                      </a:r>
                      <a:endParaRPr b="0" lang="ru-RU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" sz="1100" strike="noStrike" u="none">
                          <a:solidFill>
                            <a:srgbClr val="132c40"/>
                          </a:solidFill>
                          <a:effectLst/>
                          <a:uFillTx/>
                          <a:latin typeface="Raleway SemiBold"/>
                          <a:ea typeface="Raleway SemiBold"/>
                        </a:rPr>
                        <a:t>ЧТО БУДЕШЬ ДЕЛАТЬ?</a:t>
                      </a:r>
                      <a:endParaRPr b="0" lang="ru-RU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" sz="1100" strike="noStrike" u="none">
                          <a:solidFill>
                            <a:srgbClr val="132c40"/>
                          </a:solidFill>
                          <a:effectLst/>
                          <a:uFillTx/>
                          <a:latin typeface="Raleway SemiBold"/>
                          <a:ea typeface="Raleway SemiBold"/>
                        </a:rPr>
                        <a:t>ОПЫТ и КОМПЕТЕНЦИИ</a:t>
                      </a:r>
                      <a:endParaRPr b="0" lang="ru-RU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solidFill>
                      <a:srgbClr val="b5d8e1"/>
                    </a:solidFill>
                  </a:tcPr>
                </a:tc>
              </a:tr>
              <a:tr h="439560"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  <a:tr h="439560"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  <a:tr h="439560"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  <a:tr h="439560"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  <a:tr h="439560"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  <a:tr h="439560"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1080" rIns="91080" tIns="91080" bIns="91080" anchor="ctr">
                      <a:noAutofit/>
                    </a:bodyPr>
                    <a:p>
                      <a:endParaRPr b="0" lang="ru-RU" sz="1100" strike="noStrike" u="none">
                        <a:solidFill>
                          <a:srgbClr val="132c40"/>
                        </a:solidFill>
                        <a:effectLst/>
                        <a:uFillTx/>
                        <a:latin typeface="Raleway SemiBold"/>
                        <a:ea typeface="Raleway SemiBold"/>
                      </a:endParaRPr>
                    </a:p>
                  </a:txBody>
                  <a:tcPr anchor="ctr" marL="91080" marR="91080">
                    <a:lnL w="9360">
                      <a:solidFill>
                        <a:srgbClr val="dbe6fd"/>
                      </a:solidFill>
                      <a:prstDash val="solid"/>
                    </a:lnL>
                    <a:lnR w="9360">
                      <a:solidFill>
                        <a:srgbClr val="dbe6fd"/>
                      </a:solidFill>
                      <a:prstDash val="solid"/>
                    </a:lnR>
                    <a:lnT w="9360">
                      <a:solidFill>
                        <a:srgbClr val="dbe6fd"/>
                      </a:solidFill>
                      <a:prstDash val="solid"/>
                    </a:lnT>
                    <a:lnB w="9360">
                      <a:solidFill>
                        <a:srgbClr val="dbe6fd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6" name="Google Shape;196;p23"/>
          <p:cNvSpPr/>
          <p:nvPr/>
        </p:nvSpPr>
        <p:spPr>
          <a:xfrm>
            <a:off x="540000" y="4488840"/>
            <a:ext cx="7920000" cy="551160"/>
          </a:xfrm>
          <a:prstGeom prst="rect">
            <a:avLst/>
          </a:prstGeom>
          <a:noFill/>
          <a:ln w="9525">
            <a:solidFill>
              <a:srgbClr val="8f00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t">
            <a:noAutofit/>
          </a:bodyPr>
          <a:p>
            <a:pPr>
              <a:lnSpc>
                <a:spcPct val="100000"/>
              </a:lnSpc>
              <a:spcAft>
                <a:spcPts val="1500"/>
              </a:spcAft>
              <a:tabLst>
                <a:tab algn="l" pos="0"/>
              </a:tabLst>
            </a:pPr>
            <a:r>
              <a:rPr b="0" lang="ru" sz="12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sz="1200"/>
            </a:br>
            <a:r>
              <a:rPr b="0" lang="ru" sz="12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в отношении выбранной роли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sldNum" idx="21"/>
          </p:nvPr>
        </p:nvSpPr>
        <p:spPr>
          <a:xfrm>
            <a:off x="8556840" y="4749840"/>
            <a:ext cx="548280" cy="338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EDA84A5-53D4-448E-84BA-8BCC3C1803C2}" type="slidenum">
              <a: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88" name="Группа 18"/>
          <p:cNvGrpSpPr/>
          <p:nvPr/>
        </p:nvGrpSpPr>
        <p:grpSpPr>
          <a:xfrm>
            <a:off x="0" y="-6120"/>
            <a:ext cx="9143640" cy="626040"/>
            <a:chOff x="0" y="-6120"/>
            <a:chExt cx="9143640" cy="626040"/>
          </a:xfrm>
        </p:grpSpPr>
        <p:grpSp>
          <p:nvGrpSpPr>
            <p:cNvPr id="189" name="Группа 19"/>
            <p:cNvGrpSpPr/>
            <p:nvPr/>
          </p:nvGrpSpPr>
          <p:grpSpPr>
            <a:xfrm>
              <a:off x="0" y="-6120"/>
              <a:ext cx="9143640" cy="626040"/>
              <a:chOff x="0" y="-6120"/>
              <a:chExt cx="9143640" cy="626040"/>
            </a:xfrm>
          </p:grpSpPr>
          <p:grpSp>
            <p:nvGrpSpPr>
              <p:cNvPr id="190" name="Группа 21"/>
              <p:cNvGrpSpPr/>
              <p:nvPr/>
            </p:nvGrpSpPr>
            <p:grpSpPr>
              <a:xfrm>
                <a:off x="0" y="0"/>
                <a:ext cx="9143640" cy="563400"/>
                <a:chOff x="0" y="0"/>
                <a:chExt cx="9143640" cy="563400"/>
              </a:xfrm>
            </p:grpSpPr>
            <p:sp>
              <p:nvSpPr>
                <p:cNvPr id="191" name="Прямоугольник 9"/>
                <p:cNvSpPr/>
                <p:nvPr/>
              </p:nvSpPr>
              <p:spPr>
                <a:xfrm>
                  <a:off x="5807880" y="0"/>
                  <a:ext cx="1816920" cy="563040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b5d8e1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92" name="Прямоугольник 7"/>
                <p:cNvSpPr/>
                <p:nvPr/>
              </p:nvSpPr>
              <p:spPr>
                <a:xfrm>
                  <a:off x="0" y="720"/>
                  <a:ext cx="5807520" cy="562680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9f00ff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93" name="Квадрат"/>
                <p:cNvSpPr/>
                <p:nvPr/>
              </p:nvSpPr>
              <p:spPr>
                <a:xfrm>
                  <a:off x="7625160" y="0"/>
                  <a:ext cx="1518480" cy="558000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194" name="Google Shape;76;p13"/>
              <p:cNvSpPr/>
              <p:nvPr/>
            </p:nvSpPr>
            <p:spPr>
              <a:xfrm>
                <a:off x="7440120" y="312480"/>
                <a:ext cx="18432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sp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endParaRPr>
              </a:p>
            </p:txBody>
          </p:sp>
          <p:pic>
            <p:nvPicPr>
              <p:cNvPr id="195" name="Рисунок 23" descr=""/>
              <p:cNvPicPr/>
              <p:nvPr/>
            </p:nvPicPr>
            <p:blipFill>
              <a:blip r:embed="rId1"/>
              <a:stretch/>
            </p:blipFill>
            <p:spPr>
              <a:xfrm>
                <a:off x="4267080" y="70920"/>
                <a:ext cx="1242000" cy="41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96" name="Рисунок 24" descr=""/>
              <p:cNvPicPr/>
              <p:nvPr/>
            </p:nvPicPr>
            <p:blipFill>
              <a:blip r:embed="rId2"/>
              <a:stretch/>
            </p:blipFill>
            <p:spPr>
              <a:xfrm>
                <a:off x="8022600" y="-6120"/>
                <a:ext cx="723600" cy="564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197" name="Рисунок 20" descr=""/>
            <p:cNvPicPr/>
            <p:nvPr/>
          </p:nvPicPr>
          <p:blipFill>
            <a:blip r:embed="rId3"/>
            <a:stretch/>
          </p:blipFill>
          <p:spPr>
            <a:xfrm>
              <a:off x="6106320" y="42480"/>
              <a:ext cx="1220040" cy="4672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98" name="Google Shape;197;p23"/>
          <p:cNvSpPr txBox="1"/>
          <p:nvPr/>
        </p:nvSpPr>
        <p:spPr>
          <a:xfrm>
            <a:off x="720000" y="5580000"/>
            <a:ext cx="7992720" cy="366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spAutoFit/>
          </a:bodyPr>
          <a:p>
            <a:pPr>
              <a:lnSpc>
                <a:spcPct val="100000"/>
              </a:lnSpc>
              <a:spcAft>
                <a:spcPts val="1500"/>
              </a:spcAft>
              <a:tabLst>
                <a:tab algn="l" pos="0"/>
              </a:tabLst>
            </a:pPr>
            <a:r>
              <a:rPr b="0" lang="ru" sz="1200" strike="noStrike" u="none">
                <a:solidFill>
                  <a:srgbClr val="8f00ff"/>
                </a:solidFill>
                <a:effectLst/>
                <a:uFillTx/>
                <a:latin typeface="Raleway SemiBold"/>
                <a:ea typeface="Raleway SemiBold"/>
              </a:rPr>
              <a:t>ВАЖНО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401760" y="1270080"/>
            <a:ext cx="4655520" cy="94068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2800" strike="noStrike" u="none">
                <a:solidFill>
                  <a:schemeClr val="dk1"/>
                </a:solidFill>
                <a:effectLst/>
                <a:uFillTx/>
                <a:latin typeface="Raleway SemiBold"/>
                <a:ea typeface="Raleway SemiBold"/>
              </a:rPr>
              <a:t>ПЛАНЫ РАЗВИТИЯ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Google Shape;208;p24"/>
          <p:cNvSpPr/>
          <p:nvPr/>
        </p:nvSpPr>
        <p:spPr>
          <a:xfrm>
            <a:off x="609120" y="2088720"/>
            <a:ext cx="6781680" cy="274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7760" rIns="77760" tIns="77760" bIns="77760" anchor="t">
            <a:no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i="1" lang="ru" sz="1400" strike="noStrike" u="none">
                <a:solidFill>
                  <a:srgbClr val="132c40"/>
                </a:solidFill>
                <a:effectLst/>
                <a:uFillTx/>
                <a:latin typeface="Raleway"/>
                <a:ea typeface="Raleway"/>
              </a:rPr>
              <a:t>план-график на ближайшие две-три недели.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46120" indent="-254160">
              <a:lnSpc>
                <a:spcPct val="115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sldNum" idx="22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B4515E6-7083-4120-9417-A65EF3A41FD7}" type="slidenum">
              <a: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202" name="Группа 16"/>
          <p:cNvGrpSpPr/>
          <p:nvPr/>
        </p:nvGrpSpPr>
        <p:grpSpPr>
          <a:xfrm>
            <a:off x="0" y="-6120"/>
            <a:ext cx="9143640" cy="626040"/>
            <a:chOff x="0" y="-6120"/>
            <a:chExt cx="9143640" cy="626040"/>
          </a:xfrm>
        </p:grpSpPr>
        <p:grpSp>
          <p:nvGrpSpPr>
            <p:cNvPr id="203" name="Группа 17"/>
            <p:cNvGrpSpPr/>
            <p:nvPr/>
          </p:nvGrpSpPr>
          <p:grpSpPr>
            <a:xfrm>
              <a:off x="0" y="-6120"/>
              <a:ext cx="9143640" cy="626040"/>
              <a:chOff x="0" y="-6120"/>
              <a:chExt cx="9143640" cy="626040"/>
            </a:xfrm>
          </p:grpSpPr>
          <p:grpSp>
            <p:nvGrpSpPr>
              <p:cNvPr id="204" name="Группа 19"/>
              <p:cNvGrpSpPr/>
              <p:nvPr/>
            </p:nvGrpSpPr>
            <p:grpSpPr>
              <a:xfrm>
                <a:off x="0" y="0"/>
                <a:ext cx="9143640" cy="563400"/>
                <a:chOff x="0" y="0"/>
                <a:chExt cx="9143640" cy="563400"/>
              </a:xfrm>
            </p:grpSpPr>
            <p:sp>
              <p:nvSpPr>
                <p:cNvPr id="205" name="Прямоугольник 9"/>
                <p:cNvSpPr/>
                <p:nvPr/>
              </p:nvSpPr>
              <p:spPr>
                <a:xfrm>
                  <a:off x="5807880" y="0"/>
                  <a:ext cx="1816920" cy="563040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b5d8e1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206" name="Прямоугольник 7"/>
                <p:cNvSpPr/>
                <p:nvPr/>
              </p:nvSpPr>
              <p:spPr>
                <a:xfrm>
                  <a:off x="0" y="720"/>
                  <a:ext cx="5807520" cy="562680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9f00ff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207" name="Квадрат"/>
                <p:cNvSpPr/>
                <p:nvPr/>
              </p:nvSpPr>
              <p:spPr>
                <a:xfrm>
                  <a:off x="7625160" y="0"/>
                  <a:ext cx="1518480" cy="558000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208" name="Google Shape;76;p13"/>
              <p:cNvSpPr/>
              <p:nvPr/>
            </p:nvSpPr>
            <p:spPr>
              <a:xfrm>
                <a:off x="7440120" y="312480"/>
                <a:ext cx="18432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sp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endParaRPr>
              </a:p>
            </p:txBody>
          </p:sp>
          <p:pic>
            <p:nvPicPr>
              <p:cNvPr id="209" name="Рисунок 21" descr=""/>
              <p:cNvPicPr/>
              <p:nvPr/>
            </p:nvPicPr>
            <p:blipFill>
              <a:blip r:embed="rId1"/>
              <a:stretch/>
            </p:blipFill>
            <p:spPr>
              <a:xfrm>
                <a:off x="4267080" y="70920"/>
                <a:ext cx="1242000" cy="41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10" name="Рисунок 22" descr=""/>
              <p:cNvPicPr/>
              <p:nvPr/>
            </p:nvPicPr>
            <p:blipFill>
              <a:blip r:embed="rId2"/>
              <a:stretch/>
            </p:blipFill>
            <p:spPr>
              <a:xfrm>
                <a:off x="8022600" y="-6120"/>
                <a:ext cx="723600" cy="564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211" name="Рисунок 18" descr=""/>
            <p:cNvPicPr/>
            <p:nvPr/>
          </p:nvPicPr>
          <p:blipFill>
            <a:blip r:embed="rId3"/>
            <a:stretch/>
          </p:blipFill>
          <p:spPr>
            <a:xfrm>
              <a:off x="6106320" y="42480"/>
              <a:ext cx="1220040" cy="46728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456840" y="945720"/>
            <a:ext cx="6017040" cy="1006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2800" strike="noStrike" u="none">
                <a:solidFill>
                  <a:srgbClr val="8f00ff"/>
                </a:solidFill>
                <a:effectLst/>
                <a:uFillTx/>
                <a:latin typeface="Raleway"/>
                <a:ea typeface="Raleway"/>
              </a:rPr>
              <a:t>ЗАПРОС 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456840" y="2340360"/>
            <a:ext cx="7992720" cy="1549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i="1" lang="ru" sz="14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Опишите запрос к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8f00ff"/>
              </a:buClr>
              <a:buFont typeface="Raleway"/>
              <a:buChar char="●"/>
              <a:tabLst>
                <a:tab algn="l" pos="0"/>
              </a:tabLst>
            </a:pPr>
            <a:r>
              <a:rPr b="0" i="1" lang="ru" sz="14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партнерам (нужны ресурсы, доступ к оборудованию, экспертиза и т.п.)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8f00ff"/>
              </a:buClr>
              <a:buFont typeface="Raleway"/>
              <a:buChar char="●"/>
              <a:tabLst>
                <a:tab algn="l" pos="0"/>
              </a:tabLst>
            </a:pPr>
            <a:r>
              <a:rPr b="0" i="1" lang="ru" sz="14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инвесторам, фондам  (сколько денег нужно, на что)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7520">
              <a:lnSpc>
                <a:spcPct val="115000"/>
              </a:lnSpc>
              <a:buClr>
                <a:srgbClr val="8f00ff"/>
              </a:buClr>
              <a:buFont typeface="Raleway"/>
              <a:buChar char="●"/>
              <a:tabLst>
                <a:tab algn="l" pos="0"/>
              </a:tabLst>
            </a:pPr>
            <a:r>
              <a:rPr b="0" i="1" lang="ru" sz="14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университету (экспертиза, доступ к оборудованию/лаборатории и тп)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i="1" lang="ru" sz="14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Опишите, какой результат будет получен при получении этих ресурсов.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sldNum" idx="23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731272E-8355-4A8B-A02A-CD4ECEBCE071}" type="slidenum">
              <a: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5" name="Google Shape;222;p25"/>
          <p:cNvSpPr/>
          <p:nvPr/>
        </p:nvSpPr>
        <p:spPr>
          <a:xfrm>
            <a:off x="4077000" y="4349520"/>
            <a:ext cx="48643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8320" rIns="58320" tIns="58320" bIns="5832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" sz="1400" strike="noStrike" u="none">
                <a:solidFill>
                  <a:srgbClr val="ff2f2d"/>
                </a:solidFill>
                <a:effectLst/>
                <a:uFillTx/>
                <a:latin typeface="Raleway SemiBold"/>
                <a:ea typeface="Raleway SemiBold"/>
              </a:rPr>
              <a:t>слайд на тренинге “Дизайн-спринт” не используется, не удалять(!) нужен будет в дальнейшей работе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16" name="Группа 17"/>
          <p:cNvGrpSpPr/>
          <p:nvPr/>
        </p:nvGrpSpPr>
        <p:grpSpPr>
          <a:xfrm>
            <a:off x="0" y="-6120"/>
            <a:ext cx="9143640" cy="626040"/>
            <a:chOff x="0" y="-6120"/>
            <a:chExt cx="9143640" cy="626040"/>
          </a:xfrm>
        </p:grpSpPr>
        <p:grpSp>
          <p:nvGrpSpPr>
            <p:cNvPr id="217" name="Группа 18"/>
            <p:cNvGrpSpPr/>
            <p:nvPr/>
          </p:nvGrpSpPr>
          <p:grpSpPr>
            <a:xfrm>
              <a:off x="0" y="-6120"/>
              <a:ext cx="9143640" cy="626040"/>
              <a:chOff x="0" y="-6120"/>
              <a:chExt cx="9143640" cy="626040"/>
            </a:xfrm>
          </p:grpSpPr>
          <p:grpSp>
            <p:nvGrpSpPr>
              <p:cNvPr id="218" name="Группа 20"/>
              <p:cNvGrpSpPr/>
              <p:nvPr/>
            </p:nvGrpSpPr>
            <p:grpSpPr>
              <a:xfrm>
                <a:off x="0" y="0"/>
                <a:ext cx="9143640" cy="563400"/>
                <a:chOff x="0" y="0"/>
                <a:chExt cx="9143640" cy="563400"/>
              </a:xfrm>
            </p:grpSpPr>
            <p:sp>
              <p:nvSpPr>
                <p:cNvPr id="219" name="Прямоугольник 9"/>
                <p:cNvSpPr/>
                <p:nvPr/>
              </p:nvSpPr>
              <p:spPr>
                <a:xfrm>
                  <a:off x="5807880" y="0"/>
                  <a:ext cx="1816920" cy="563040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b5d8e1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220" name="Прямоугольник 7"/>
                <p:cNvSpPr/>
                <p:nvPr/>
              </p:nvSpPr>
              <p:spPr>
                <a:xfrm>
                  <a:off x="0" y="720"/>
                  <a:ext cx="5807520" cy="562680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9f00ff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221" name="Квадрат"/>
                <p:cNvSpPr/>
                <p:nvPr/>
              </p:nvSpPr>
              <p:spPr>
                <a:xfrm>
                  <a:off x="7625160" y="0"/>
                  <a:ext cx="1518480" cy="558000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222" name="Google Shape;76;p13"/>
              <p:cNvSpPr/>
              <p:nvPr/>
            </p:nvSpPr>
            <p:spPr>
              <a:xfrm>
                <a:off x="7440120" y="312480"/>
                <a:ext cx="18432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sp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endParaRPr>
              </a:p>
            </p:txBody>
          </p:sp>
          <p:pic>
            <p:nvPicPr>
              <p:cNvPr id="223" name="Рисунок 22" descr=""/>
              <p:cNvPicPr/>
              <p:nvPr/>
            </p:nvPicPr>
            <p:blipFill>
              <a:blip r:embed="rId1"/>
              <a:stretch/>
            </p:blipFill>
            <p:spPr>
              <a:xfrm>
                <a:off x="4267080" y="70920"/>
                <a:ext cx="1242000" cy="41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24" name="Рисунок 23" descr=""/>
              <p:cNvPicPr/>
              <p:nvPr/>
            </p:nvPicPr>
            <p:blipFill>
              <a:blip r:embed="rId2"/>
              <a:stretch/>
            </p:blipFill>
            <p:spPr>
              <a:xfrm>
                <a:off x="8022600" y="-6120"/>
                <a:ext cx="723600" cy="564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225" name="Рисунок 19" descr=""/>
            <p:cNvPicPr/>
            <p:nvPr/>
          </p:nvPicPr>
          <p:blipFill>
            <a:blip r:embed="rId3"/>
            <a:stretch/>
          </p:blipFill>
          <p:spPr>
            <a:xfrm>
              <a:off x="6106320" y="42480"/>
              <a:ext cx="1220040" cy="46728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456840" y="1246680"/>
            <a:ext cx="4655520" cy="51876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" sz="2800" strike="noStrike" u="none">
                <a:solidFill>
                  <a:schemeClr val="dk1"/>
                </a:solidFill>
                <a:effectLst/>
                <a:uFillTx/>
                <a:latin typeface="Raleway SemiBold"/>
                <a:ea typeface="Raleway SemiBold"/>
              </a:rPr>
              <a:t>КОНТАКТЫ ЛИДЕРА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456840" y="2454480"/>
            <a:ext cx="3603240" cy="206208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marL="406440" indent="-20304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" sz="14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Фото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/>
          </p:nvPr>
        </p:nvSpPr>
        <p:spPr>
          <a:xfrm>
            <a:off x="4352040" y="2454480"/>
            <a:ext cx="3603240" cy="2062080"/>
          </a:xfrm>
          <a:prstGeom prst="rect">
            <a:avLst/>
          </a:prstGeom>
          <a:noFill/>
          <a:ln w="0">
            <a:noFill/>
          </a:ln>
        </p:spPr>
        <p:txBody>
          <a:bodyPr lIns="58320" rIns="58320" tIns="58320" bIns="58320" anchor="t">
            <a:noAutofit/>
          </a:bodyPr>
          <a:p>
            <a:pPr marL="270000"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" sz="14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QR-код на ТГ или карточку с контактами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 type="sldNum" idx="24"/>
          </p:nvPr>
        </p:nvSpPr>
        <p:spPr>
          <a:xfrm>
            <a:off x="8556840" y="4749840"/>
            <a:ext cx="548280" cy="3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9E91570-AD0E-41BA-BF90-1C35AB479332}" type="slidenum">
              <a:rPr b="0" lang="ru" sz="900" strike="noStrike" u="non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0" name="Google Shape;235;p26"/>
          <p:cNvSpPr/>
          <p:nvPr/>
        </p:nvSpPr>
        <p:spPr>
          <a:xfrm>
            <a:off x="561600" y="2282040"/>
            <a:ext cx="1953720" cy="166176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Raleway"/>
              <a:ea typeface="Raleway"/>
            </a:endParaRPr>
          </a:p>
        </p:txBody>
      </p:sp>
      <p:sp>
        <p:nvSpPr>
          <p:cNvPr id="231" name="Google Shape;236;p26"/>
          <p:cNvSpPr/>
          <p:nvPr/>
        </p:nvSpPr>
        <p:spPr>
          <a:xfrm>
            <a:off x="4572000" y="2282040"/>
            <a:ext cx="3131640" cy="166176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Raleway"/>
              <a:ea typeface="Raleway"/>
            </a:endParaRPr>
          </a:p>
        </p:txBody>
      </p:sp>
      <p:grpSp>
        <p:nvGrpSpPr>
          <p:cNvPr id="232" name="Группа 19"/>
          <p:cNvGrpSpPr/>
          <p:nvPr/>
        </p:nvGrpSpPr>
        <p:grpSpPr>
          <a:xfrm>
            <a:off x="0" y="-6120"/>
            <a:ext cx="9143640" cy="626040"/>
            <a:chOff x="0" y="-6120"/>
            <a:chExt cx="9143640" cy="626040"/>
          </a:xfrm>
        </p:grpSpPr>
        <p:grpSp>
          <p:nvGrpSpPr>
            <p:cNvPr id="233" name="Группа 20"/>
            <p:cNvGrpSpPr/>
            <p:nvPr/>
          </p:nvGrpSpPr>
          <p:grpSpPr>
            <a:xfrm>
              <a:off x="0" y="-6120"/>
              <a:ext cx="9143640" cy="626040"/>
              <a:chOff x="0" y="-6120"/>
              <a:chExt cx="9143640" cy="626040"/>
            </a:xfrm>
          </p:grpSpPr>
          <p:grpSp>
            <p:nvGrpSpPr>
              <p:cNvPr id="234" name="Группа 22"/>
              <p:cNvGrpSpPr/>
              <p:nvPr/>
            </p:nvGrpSpPr>
            <p:grpSpPr>
              <a:xfrm>
                <a:off x="0" y="0"/>
                <a:ext cx="9143640" cy="563400"/>
                <a:chOff x="0" y="0"/>
                <a:chExt cx="9143640" cy="563400"/>
              </a:xfrm>
            </p:grpSpPr>
            <p:sp>
              <p:nvSpPr>
                <p:cNvPr id="235" name="Прямоугольник 9"/>
                <p:cNvSpPr/>
                <p:nvPr/>
              </p:nvSpPr>
              <p:spPr>
                <a:xfrm>
                  <a:off x="5807880" y="0"/>
                  <a:ext cx="1816920" cy="563040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b5d8e1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236" name="Прямоугольник 7"/>
                <p:cNvSpPr/>
                <p:nvPr/>
              </p:nvSpPr>
              <p:spPr>
                <a:xfrm>
                  <a:off x="0" y="720"/>
                  <a:ext cx="5807520" cy="562680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 algn="ctr"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9f00ff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237" name="Квадрат"/>
                <p:cNvSpPr/>
                <p:nvPr/>
              </p:nvSpPr>
              <p:spPr>
                <a:xfrm>
                  <a:off x="7625160" y="0"/>
                  <a:ext cx="1518480" cy="558000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45720" rIns="4572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400" strike="noStrike" u="non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238" name="Google Shape;76;p13"/>
              <p:cNvSpPr/>
              <p:nvPr/>
            </p:nvSpPr>
            <p:spPr>
              <a:xfrm>
                <a:off x="7440120" y="312480"/>
                <a:ext cx="18432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sp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endParaRPr>
              </a:p>
            </p:txBody>
          </p:sp>
          <p:pic>
            <p:nvPicPr>
              <p:cNvPr id="239" name="Рисунок 24" descr=""/>
              <p:cNvPicPr/>
              <p:nvPr/>
            </p:nvPicPr>
            <p:blipFill>
              <a:blip r:embed="rId1"/>
              <a:stretch/>
            </p:blipFill>
            <p:spPr>
              <a:xfrm>
                <a:off x="4267080" y="70920"/>
                <a:ext cx="1242000" cy="41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40" name="Рисунок 25" descr=""/>
              <p:cNvPicPr/>
              <p:nvPr/>
            </p:nvPicPr>
            <p:blipFill>
              <a:blip r:embed="rId2"/>
              <a:stretch/>
            </p:blipFill>
            <p:spPr>
              <a:xfrm>
                <a:off x="8022600" y="-6120"/>
                <a:ext cx="723600" cy="564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241" name="Рисунок 21" descr=""/>
            <p:cNvPicPr/>
            <p:nvPr/>
          </p:nvPicPr>
          <p:blipFill>
            <a:blip r:embed="rId3"/>
            <a:stretch/>
          </p:blipFill>
          <p:spPr>
            <a:xfrm>
              <a:off x="6106320" y="42480"/>
              <a:ext cx="1220040" cy="46728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Application>LibreOffice/25.2.3.2$Linux_X86_64 LibreOffice_project/520$Build-2</Application>
  <AppVersion>15.0000</AppVersion>
  <Words>527</Words>
  <Paragraphs>90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ru-RU</dc:language>
  <cp:lastModifiedBy/>
  <dcterms:modified xsi:type="dcterms:W3CDTF">2025-09-26T11:22:26Z</dcterms:modified>
  <cp:revision>10</cp:revision>
  <dc:subject/>
  <dc:title>НАИМЕНОВАНИЕ ПРОЕКТА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15</vt:i4>
  </property>
  <property fmtid="{D5CDD505-2E9C-101B-9397-08002B2CF9AE}" pid="3" name="PresentationFormat">
    <vt:lpwstr>Экран (16:9)</vt:lpwstr>
  </property>
  <property fmtid="{D5CDD505-2E9C-101B-9397-08002B2CF9AE}" pid="4" name="Slides">
    <vt:i4>15</vt:i4>
  </property>
</Properties>
</file>