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96" r:id="rId5"/>
    <p:sldId id="298" r:id="rId6"/>
    <p:sldId id="299" r:id="rId7"/>
    <p:sldId id="301" r:id="rId8"/>
    <p:sldId id="304" r:id="rId9"/>
    <p:sldId id="305" r:id="rId10"/>
    <p:sldId id="307" r:id="rId11"/>
    <p:sldId id="309" r:id="rId12"/>
    <p:sldId id="261" r:id="rId13"/>
    <p:sldId id="28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8EF"/>
    <a:srgbClr val="E7EAEF"/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4" autoAdjust="0"/>
    <p:restoredTop sz="87887" autoAdjust="0"/>
  </p:normalViewPr>
  <p:slideViewPr>
    <p:cSldViewPr snapToGrid="0" showGuides="1">
      <p:cViewPr varScale="1">
        <p:scale>
          <a:sx n="131" d="100"/>
          <a:sy n="131" d="100"/>
        </p:scale>
        <p:origin x="48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560" y="-14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8B-47DB-85C9-E30478618F7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28B-47DB-85C9-E30478618F7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28B-47DB-85C9-E30478618F7D}"/>
              </c:ext>
            </c:extLst>
          </c:dPt>
          <c:cat>
            <c:strRef>
              <c:f>Лист1!$A$2:$A$4</c:f>
              <c:strCache>
                <c:ptCount val="3"/>
                <c:pt idx="0">
                  <c:v>Строительная отрасль</c:v>
                </c:pt>
                <c:pt idx="1">
                  <c:v>Автомобильная промышленность</c:v>
                </c:pt>
                <c:pt idx="2">
                  <c:v>Экологический аспект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33.299999999999997</c:v>
                </c:pt>
                <c:pt idx="1">
                  <c:v>33.299999999999997</c:v>
                </c:pt>
                <c:pt idx="2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CC-4E38-B746-7E82C8267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661686921981136"/>
          <c:y val="0.32479749873214536"/>
          <c:w val="0.28156211551020294"/>
          <c:h val="0.480824192404247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243D74-B9C1-450A-B0F3-6C6DCB0CF2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C27C33-9BB1-41D5-A236-12767E7E72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B3EA8-A58D-4C92-A3AB-D271CCC294C7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A7EADB-04A4-4093-B238-438E2C7317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D8696-706D-440E-AE04-4C644F0613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A5DE8-F2C4-4DB3-88D1-656DCD59E7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824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B4FA-E877-413E-B608-88789D806C57}" type="datetimeFigureOut">
              <a:rPr lang="en-US" noProof="0" smtClean="0"/>
              <a:t>7/6/2025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6304E-FDE3-4B4F-A3B7-EBE87F3FA5E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90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49272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08861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5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5.sv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D93970-B13A-F96D-A4B1-3A1EE74841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20237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10954512" cy="3246120"/>
          </a:xfrm>
        </p:spPr>
        <p:txBody>
          <a:bodyPr anchor="b">
            <a:noAutofit/>
          </a:bodyPr>
          <a:lstStyle>
            <a:lvl1pPr algn="ctr">
              <a:defRPr sz="6600" b="1" i="0" cap="none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758183"/>
            <a:ext cx="10954512" cy="1307592"/>
          </a:xfrm>
        </p:spPr>
        <p:txBody>
          <a:bodyPr>
            <a:noAutofit/>
          </a:bodyPr>
          <a:lstStyle>
            <a:lvl1pPr marL="0" indent="0" algn="ctr">
              <a:buNone/>
              <a:defRPr sz="32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1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850392"/>
            <a:ext cx="3913632" cy="4800600"/>
          </a:xfrm>
        </p:spPr>
        <p:txBody>
          <a:bodyPr/>
          <a:lstStyle>
            <a:lvl1pPr>
              <a:defRPr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965960"/>
            <a:ext cx="4050792" cy="2953512"/>
          </a:xfrm>
        </p:spPr>
        <p:txBody>
          <a:bodyPr anchor="ctr" anchorCtr="0"/>
          <a:lstStyle>
            <a:lvl1pPr>
              <a:defRPr cap="all" baseline="0">
                <a:solidFill>
                  <a:schemeClr val="accent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906EB944-76A9-6F98-104E-59CD34F5CF94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898C8E3F-6992-0D8A-CCA1-3DD2C147AA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4756"/>
          <a:stretch/>
        </p:blipFill>
        <p:spPr>
          <a:xfrm>
            <a:off x="8853067" y="1"/>
            <a:ext cx="1875091" cy="1605320"/>
          </a:xfrm>
          <a:prstGeom prst="rect">
            <a:avLst/>
          </a:prstGeom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4417AC45-4CB7-72E8-3723-B1A3D81FB6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3775" y="5533690"/>
            <a:ext cx="493392" cy="49552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E5941EF-B160-313A-DA99-73C86EDC4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46794"/>
          <a:stretch/>
        </p:blipFill>
        <p:spPr>
          <a:xfrm>
            <a:off x="10316909" y="2723673"/>
            <a:ext cx="1875091" cy="360098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EC16221-5852-F1A3-24D1-8EF5E90717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791"/>
          <a:stretch/>
        </p:blipFill>
        <p:spPr>
          <a:xfrm>
            <a:off x="3497179" y="6324654"/>
            <a:ext cx="910220" cy="54136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D8B34C3-E35E-0B4E-1F8E-59C449A3C8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1904"/>
          <a:stretch/>
        </p:blipFill>
        <p:spPr>
          <a:xfrm>
            <a:off x="1601212" y="0"/>
            <a:ext cx="1032928" cy="71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55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1FEFCE-5DDA-D353-F1BF-36752F5F07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917"/>
            <a:ext cx="12197191" cy="68550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824" y="1325880"/>
            <a:ext cx="10460736" cy="2286000"/>
          </a:xfrm>
        </p:spPr>
        <p:txBody>
          <a:bodyPr anchor="b">
            <a:noAutofit/>
          </a:bodyPr>
          <a:lstStyle>
            <a:lvl1pPr algn="ctr">
              <a:defRPr sz="66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824" y="3749040"/>
            <a:ext cx="10460736" cy="2286000"/>
          </a:xfrm>
        </p:spPr>
        <p:txBody>
          <a:bodyPr>
            <a:noAutofit/>
          </a:bodyPr>
          <a:lstStyle>
            <a:lvl1pPr marL="0" indent="0" algn="ctr">
              <a:buNone/>
              <a:defRPr sz="32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272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2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B6718ABD-4EA5-E3C5-0225-F6671DCA53AD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721A955-CA2D-A65D-6E60-DAAAA4ACFA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050"/>
          <a:stretch/>
        </p:blipFill>
        <p:spPr>
          <a:xfrm>
            <a:off x="0" y="2887579"/>
            <a:ext cx="2432421" cy="360466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B70155A-604C-AD00-BE69-4505C75CE0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5874" b="-1"/>
          <a:stretch/>
        </p:blipFill>
        <p:spPr>
          <a:xfrm rot="5400000">
            <a:off x="11281284" y="2493882"/>
            <a:ext cx="1032928" cy="8878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74D1084-EF5E-D016-13E0-1840BDFFD0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-880"/>
          <a:stretch/>
        </p:blipFill>
        <p:spPr>
          <a:xfrm>
            <a:off x="9897978" y="5987153"/>
            <a:ext cx="490012" cy="5050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313432"/>
            <a:ext cx="6327648" cy="3218688"/>
          </a:xfrm>
        </p:spPr>
        <p:txBody>
          <a:bodyPr anchor="ctr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32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1B9A11-4222-BB4A-66D3-D37C79AC57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21" b="21"/>
          <a:stretch/>
        </p:blipFill>
        <p:spPr>
          <a:xfrm>
            <a:off x="-2595" y="1459"/>
            <a:ext cx="12197191" cy="68550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6" y="27432"/>
            <a:ext cx="7004304" cy="3566160"/>
          </a:xfrm>
        </p:spPr>
        <p:txBody>
          <a:bodyPr anchor="b">
            <a:noAutofit/>
          </a:bodyPr>
          <a:lstStyle>
            <a:lvl1pPr algn="ctr">
              <a:defRPr sz="60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4295" y="3767328"/>
            <a:ext cx="7004303" cy="1161288"/>
          </a:xfrm>
        </p:spPr>
        <p:txBody>
          <a:bodyPr>
            <a:noAutofit/>
          </a:bodyPr>
          <a:lstStyle>
            <a:lvl1pPr marL="0" indent="0" algn="ctr">
              <a:buNone/>
              <a:defRPr sz="32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2962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1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72C86F9-080E-93F7-C7B1-F5BEAD84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5064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432304"/>
            <a:ext cx="3108960" cy="3412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6592" y="1920240"/>
            <a:ext cx="6620256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FF98F94-8801-13BE-8EB4-01921AC196C8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7BF5718-9534-FD92-79D7-ECC66603E7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2387"/>
          <a:stretch/>
        </p:blipFill>
        <p:spPr>
          <a:xfrm rot="5400000">
            <a:off x="1778676" y="5204330"/>
            <a:ext cx="907513" cy="246532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FF40650-9AD0-96F8-F702-185D1729AF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558" y="5429608"/>
            <a:ext cx="406214" cy="41506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3AC8518-2F0B-6FC0-0C0E-6CE9D00EAC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4860" b="-1"/>
          <a:stretch/>
        </p:blipFill>
        <p:spPr>
          <a:xfrm>
            <a:off x="10214191" y="365126"/>
            <a:ext cx="1032928" cy="110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6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3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7B4AF60-AC65-3E7A-4A5D-EBF1A7030D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063" b="3063"/>
          <a:stretch/>
        </p:blipFill>
        <p:spPr>
          <a:xfrm>
            <a:off x="1" y="2917"/>
            <a:ext cx="12197189" cy="6855082"/>
          </a:xfrm>
          <a:prstGeom prst="rect">
            <a:avLst/>
          </a:prstGeom>
        </p:spPr>
      </p:pic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5671103-2960-81E2-9A76-0E7FDE6B3E55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276856"/>
            <a:ext cx="6327648" cy="3090672"/>
          </a:xfrm>
        </p:spPr>
        <p:txBody>
          <a:bodyPr anchor="ctr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26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02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86060D16-E6F6-EA0E-E58E-526234AB6564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0958AA-6F1A-C4A2-FB66-1A6F7F8834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6095" b="-1"/>
          <a:stretch/>
        </p:blipFill>
        <p:spPr>
          <a:xfrm>
            <a:off x="569419" y="4426479"/>
            <a:ext cx="1472805" cy="159661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DEADFA2-398E-9388-8295-063D31FB38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6095" b="-1"/>
          <a:stretch/>
        </p:blipFill>
        <p:spPr>
          <a:xfrm rot="3765410" flipV="1">
            <a:off x="1448505" y="4094575"/>
            <a:ext cx="862484" cy="934988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D09A7588-8EFD-A0C5-4235-45B7D657EC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5453"/>
          <a:stretch/>
        </p:blipFill>
        <p:spPr>
          <a:xfrm>
            <a:off x="9469547" y="5719093"/>
            <a:ext cx="1756858" cy="113890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F04D7D6-513C-D18A-AF21-D10F0E5D3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" r="-750"/>
          <a:stretch/>
        </p:blipFill>
        <p:spPr>
          <a:xfrm>
            <a:off x="8844546" y="50582"/>
            <a:ext cx="1307037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441448"/>
            <a:ext cx="3602736" cy="3575304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1DCC4A1-0DB3-3480-3A1A-78FC85FE7EC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671816" y="2441448"/>
            <a:ext cx="3602736" cy="3575304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728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1B32A35F-9C9A-7C7D-DE93-B55FFF07D66E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98299DF-E702-8750-30F5-798D7C96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0CE72F6-1D9D-E61E-F1EE-2861FDF76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432" y="2459736"/>
            <a:ext cx="2843784" cy="3090672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FAE94C-C299-8167-1BD9-4FC98C04C63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33672" y="2523744"/>
            <a:ext cx="6693408" cy="3273552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94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98299DF-E702-8750-30F5-798D7C96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FAE94C-C299-8167-1BD9-4FC98C04C63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07008" y="2523744"/>
            <a:ext cx="9720072" cy="3255264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1B32A35F-9C9A-7C7D-DE93-B55FFF07D66E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8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A51A8B-A15C-2A94-1E48-F9615101DF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991" t="11245" r="3785" b="1531"/>
          <a:stretch/>
        </p:blipFill>
        <p:spPr>
          <a:xfrm>
            <a:off x="0" y="2917"/>
            <a:ext cx="12197192" cy="68550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1600200"/>
            <a:ext cx="10991088" cy="3657600"/>
          </a:xfrm>
        </p:spPr>
        <p:txBody>
          <a:bodyPr anchor="ctr">
            <a:noAutofit/>
          </a:bodyPr>
          <a:lstStyle>
            <a:lvl1pPr algn="ctr">
              <a:defRPr sz="66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9492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04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3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5697808D-10E0-D8A5-5D07-E176EBB8F2BB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0234D012-F86E-04CE-78C8-2C5A661302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004" r="-148"/>
          <a:stretch/>
        </p:blipFill>
        <p:spPr>
          <a:xfrm rot="5400000">
            <a:off x="6378170" y="40082"/>
            <a:ext cx="1579705" cy="1600089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0BC42061-F838-920E-632E-10EDE7E553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6239" r="25335" b="-1"/>
          <a:stretch/>
        </p:blipFill>
        <p:spPr>
          <a:xfrm rot="16200000">
            <a:off x="6298833" y="-161472"/>
            <a:ext cx="752715" cy="1075657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8BEE67F-530E-E41D-FD19-2615180DC3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5931"/>
          <a:stretch/>
        </p:blipFill>
        <p:spPr>
          <a:xfrm>
            <a:off x="10439102" y="4145165"/>
            <a:ext cx="1780703" cy="21643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2CFCA46-5F5A-867F-B19C-4F9ED5BA15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794"/>
          <a:stretch/>
        </p:blipFill>
        <p:spPr>
          <a:xfrm rot="10800000">
            <a:off x="-27806" y="2452933"/>
            <a:ext cx="1370742" cy="2632414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11E8F80C-ACB2-552E-4433-1A8A2708F1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-9728"/>
          <a:stretch/>
        </p:blipFill>
        <p:spPr>
          <a:xfrm rot="18286209">
            <a:off x="887827" y="4958926"/>
            <a:ext cx="910220" cy="10205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anchor="b"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441448"/>
            <a:ext cx="3602736" cy="3575304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1DCC4A1-0DB3-3480-3A1A-78FC85FE7EC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93608" y="2441447"/>
            <a:ext cx="3063240" cy="3575303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850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ACFCA6-7ECE-9BFB-9389-6DB74C862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1" r="21"/>
          <a:stretch/>
        </p:blipFill>
        <p:spPr>
          <a:xfrm>
            <a:off x="-5192" y="-1"/>
            <a:ext cx="12197192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856" y="56450"/>
            <a:ext cx="9912096" cy="2743200"/>
          </a:xfrm>
        </p:spPr>
        <p:txBody>
          <a:bodyPr anchor="b">
            <a:noAutofit/>
          </a:bodyPr>
          <a:lstStyle>
            <a:lvl1pPr algn="l">
              <a:defRPr sz="66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5304" y="3110546"/>
            <a:ext cx="4114800" cy="274320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083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63001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 dirty="0"/>
              <a:t>8/6/20XX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3001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75912" y="6563001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1654-96A5-4280-94F3-931C61A9F92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accent2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F7BD-FE81-4B20-8DC5-0B3EB736F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744" y="2497183"/>
            <a:ext cx="10954512" cy="1863633"/>
          </a:xfrm>
          <a:noFill/>
          <a:ln>
            <a:noFill/>
          </a:ln>
        </p:spPr>
        <p:txBody>
          <a:bodyPr anchor="b"/>
          <a:lstStyle/>
          <a:p>
            <a:r>
              <a:rPr lang="ru-RU" dirty="0"/>
              <a:t>Получение огнестойкого жёсткого пенополиуретана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7AFCFB-6ADA-484A-BA40-7F16D97D2D28}"/>
              </a:ext>
            </a:extLst>
          </p:cNvPr>
          <p:cNvSpPr txBox="1"/>
          <p:nvPr/>
        </p:nvSpPr>
        <p:spPr>
          <a:xfrm>
            <a:off x="7877098" y="5344620"/>
            <a:ext cx="43149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2">
                    <a:lumMod val="25000"/>
                  </a:schemeClr>
                </a:solidFill>
              </a:rPr>
              <a:t>Никифоров Герман</a:t>
            </a:r>
          </a:p>
          <a:p>
            <a:r>
              <a:rPr lang="ru-RU" sz="3200" b="1" dirty="0">
                <a:solidFill>
                  <a:schemeClr val="accent2">
                    <a:lumMod val="25000"/>
                  </a:schemeClr>
                </a:solidFill>
              </a:rPr>
              <a:t>Заявка №: СтС-510126</a:t>
            </a:r>
          </a:p>
        </p:txBody>
      </p:sp>
    </p:spTree>
    <p:extLst>
      <p:ext uri="{BB962C8B-B14F-4D97-AF65-F5344CB8AC3E}">
        <p14:creationId xmlns:p14="http://schemas.microsoft.com/office/powerpoint/2010/main" val="1282633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2644B-6C92-4037-B624-3629F2B1F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21" y="467130"/>
            <a:ext cx="10277856" cy="747195"/>
          </a:xfrm>
        </p:spPr>
        <p:txBody>
          <a:bodyPr/>
          <a:lstStyle/>
          <a:p>
            <a:r>
              <a:rPr lang="ru-RU" dirty="0"/>
              <a:t>Актуальность тематики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CC4C53C-D691-4F6C-95DA-D42F2D8F8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3739028"/>
              </p:ext>
            </p:extLst>
          </p:nvPr>
        </p:nvGraphicFramePr>
        <p:xfrm>
          <a:off x="5932714" y="1611769"/>
          <a:ext cx="6008914" cy="3797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3D1914-ABF7-475E-BAE5-93A301E83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1AB29E-CEAD-4CF4-923A-F1F08F2318F7}"/>
              </a:ext>
            </a:extLst>
          </p:cNvPr>
          <p:cNvSpPr txBox="1"/>
          <p:nvPr/>
        </p:nvSpPr>
        <p:spPr>
          <a:xfrm>
            <a:off x="6335486" y="1183365"/>
            <a:ext cx="4026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25000"/>
                  </a:schemeClr>
                </a:solidFill>
              </a:rPr>
              <a:t>Драйверы Российского рынка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D4A513-6093-467C-90C4-01815B7BE366}"/>
              </a:ext>
            </a:extLst>
          </p:cNvPr>
          <p:cNvSpPr txBox="1"/>
          <p:nvPr/>
        </p:nvSpPr>
        <p:spPr>
          <a:xfrm>
            <a:off x="447621" y="1351508"/>
            <a:ext cx="5779008" cy="3785652"/>
          </a:xfrm>
          <a:prstGeom prst="rect">
            <a:avLst/>
          </a:prstGeom>
          <a:solidFill>
            <a:srgbClr val="E5E8EF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25000"/>
                  </a:schemeClr>
                </a:solidFill>
              </a:rPr>
              <a:t>Крупнейшие компании в основном переключают своё внимание на внедрение новых и инновационных продуктов и наращивание производственных мощностей на рынке жёстких полиуретановых пен для достижения конкурентного преимущества, в связи с уходом иностранных компаний из-за обострившейся мировой обстановки</a:t>
            </a:r>
          </a:p>
        </p:txBody>
      </p:sp>
    </p:spTree>
    <p:extLst>
      <p:ext uri="{BB962C8B-B14F-4D97-AF65-F5344CB8AC3E}">
        <p14:creationId xmlns:p14="http://schemas.microsoft.com/office/powerpoint/2010/main" val="2728030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4EB6A-0CEC-4638-8BF0-39CDB7AD3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6603" y="791736"/>
            <a:ext cx="10460736" cy="1058251"/>
          </a:xfrm>
        </p:spPr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712584-5B02-4147-A896-E069239B5A35}"/>
              </a:ext>
            </a:extLst>
          </p:cNvPr>
          <p:cNvSpPr txBox="1"/>
          <p:nvPr/>
        </p:nvSpPr>
        <p:spPr>
          <a:xfrm>
            <a:off x="1536190" y="2305615"/>
            <a:ext cx="9701561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5000"/>
                  </a:schemeClr>
                </a:solidFill>
              </a:rPr>
              <a:t>Строительные компании желают предлагать недорогое, качественное и безопасное для жизни жильё, но не имеют такой возможности из-за отсутствия на российском рынке дешёвых и качественных аналогов импортных монтажных пен</a:t>
            </a:r>
            <a:r>
              <a:rPr lang="en-US" sz="2800" dirty="0">
                <a:solidFill>
                  <a:schemeClr val="accent2">
                    <a:lumMod val="25000"/>
                  </a:schemeClr>
                </a:solidFill>
              </a:rPr>
              <a:t>/</a:t>
            </a:r>
            <a:r>
              <a:rPr lang="ru-RU" sz="2800" dirty="0" err="1">
                <a:solidFill>
                  <a:schemeClr val="accent2">
                    <a:lumMod val="25000"/>
                  </a:schemeClr>
                </a:solidFill>
              </a:rPr>
              <a:t>герметиков</a:t>
            </a:r>
            <a:r>
              <a:rPr lang="ru-RU" sz="2800" dirty="0">
                <a:solidFill>
                  <a:schemeClr val="accent2">
                    <a:lumMod val="25000"/>
                  </a:schemeClr>
                </a:solidFill>
              </a:rPr>
              <a:t> на основе ППУ</a:t>
            </a:r>
          </a:p>
        </p:txBody>
      </p:sp>
    </p:spTree>
    <p:extLst>
      <p:ext uri="{BB962C8B-B14F-4D97-AF65-F5344CB8AC3E}">
        <p14:creationId xmlns:p14="http://schemas.microsoft.com/office/powerpoint/2010/main" val="1860301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58DB1-DED2-4123-8E29-B22AAF7DD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19" y="388830"/>
            <a:ext cx="10277856" cy="762238"/>
          </a:xfrm>
        </p:spPr>
        <p:txBody>
          <a:bodyPr/>
          <a:lstStyle/>
          <a:p>
            <a:r>
              <a:rPr lang="ru-RU" dirty="0"/>
              <a:t>Предлагаемое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A60A44-9D52-45DB-8339-CC0D1F037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137" y="1017667"/>
            <a:ext cx="10093642" cy="1251590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2400" b="1" dirty="0"/>
              <a:t>Импортозамещение путём получения двухкомпонентного герметика на основе жёсткого огнестойкого </a:t>
            </a:r>
            <a:r>
              <a:rPr lang="ru-RU" sz="2400" b="1" dirty="0" err="1"/>
              <a:t>терморасширяющегося</a:t>
            </a:r>
            <a:r>
              <a:rPr lang="ru-RU" sz="2400" b="1" dirty="0"/>
              <a:t> ППУ из отечественного сырья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0737D0-FC99-4A3B-A535-1ED69894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4</a:t>
            </a:fld>
            <a:endParaRPr lang="en-US" dirty="0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673189AF-2495-43EB-B455-D66FBF5834D0}"/>
              </a:ext>
            </a:extLst>
          </p:cNvPr>
          <p:cNvCxnSpPr>
            <a:cxnSpLocks/>
          </p:cNvCxnSpPr>
          <p:nvPr/>
        </p:nvCxnSpPr>
        <p:spPr>
          <a:xfrm>
            <a:off x="486046" y="3858794"/>
            <a:ext cx="8119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>
            <a:extLst>
              <a:ext uri="{FF2B5EF4-FFF2-40B4-BE49-F238E27FC236}">
                <a16:creationId xmlns:a16="http://schemas.microsoft.com/office/drawing/2014/main" id="{B626E14D-5CD5-40F6-A589-7A6E2ACB304F}"/>
              </a:ext>
            </a:extLst>
          </p:cNvPr>
          <p:cNvSpPr/>
          <p:nvPr/>
        </p:nvSpPr>
        <p:spPr>
          <a:xfrm>
            <a:off x="1583253" y="2925251"/>
            <a:ext cx="504000" cy="504000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5CF4C2-C7C0-4961-8868-3CCC54A758C8}"/>
              </a:ext>
            </a:extLst>
          </p:cNvPr>
          <p:cNvSpPr txBox="1"/>
          <p:nvPr/>
        </p:nvSpPr>
        <p:spPr>
          <a:xfrm>
            <a:off x="1679785" y="3000728"/>
            <a:ext cx="30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1</a:t>
            </a:r>
            <a:endParaRPr lang="ru-RU" dirty="0">
              <a:solidFill>
                <a:schemeClr val="accent2">
                  <a:lumMod val="25000"/>
                </a:schemeClr>
              </a:solidFill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F7C8A54-102A-43F0-8043-9A84670EF409}"/>
              </a:ext>
            </a:extLst>
          </p:cNvPr>
          <p:cNvCxnSpPr>
            <a:stCxn id="19" idx="4"/>
          </p:cNvCxnSpPr>
          <p:nvPr/>
        </p:nvCxnSpPr>
        <p:spPr>
          <a:xfrm>
            <a:off x="1835253" y="3429251"/>
            <a:ext cx="0" cy="417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87264F6-1A27-408D-9337-C8BA94FB0A78}"/>
              </a:ext>
            </a:extLst>
          </p:cNvPr>
          <p:cNvSpPr txBox="1"/>
          <p:nvPr/>
        </p:nvSpPr>
        <p:spPr>
          <a:xfrm>
            <a:off x="547015" y="3921464"/>
            <a:ext cx="33259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accent2">
                    <a:lumMod val="25000"/>
                  </a:schemeClr>
                </a:solidFill>
              </a:rPr>
              <a:t>Полиол</a:t>
            </a:r>
            <a:endParaRPr lang="ru-RU" dirty="0">
              <a:solidFill>
                <a:schemeClr val="accent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5000"/>
                  </a:schemeClr>
                </a:solidFill>
              </a:rPr>
              <a:t>Катализатор полимеризации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5000"/>
                  </a:schemeClr>
                </a:solidFill>
              </a:rPr>
              <a:t>Катализатор роста пены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5000"/>
                  </a:schemeClr>
                </a:solidFill>
              </a:rPr>
              <a:t>Вода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6AD538-8391-453B-853F-7908903AF3C1}"/>
              </a:ext>
            </a:extLst>
          </p:cNvPr>
          <p:cNvSpPr txBox="1"/>
          <p:nvPr/>
        </p:nvSpPr>
        <p:spPr>
          <a:xfrm>
            <a:off x="888120" y="2159754"/>
            <a:ext cx="1850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25000"/>
                  </a:schemeClr>
                </a:solidFill>
              </a:rPr>
              <a:t>Подготовка компонента А</a:t>
            </a:r>
          </a:p>
          <a:p>
            <a:endParaRPr lang="ru-RU" dirty="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89D29DB8-D3F8-4447-A455-D42C1D45E71A}"/>
              </a:ext>
            </a:extLst>
          </p:cNvPr>
          <p:cNvCxnSpPr>
            <a:cxnSpLocks/>
          </p:cNvCxnSpPr>
          <p:nvPr/>
        </p:nvCxnSpPr>
        <p:spPr>
          <a:xfrm flipH="1">
            <a:off x="486046" y="5461461"/>
            <a:ext cx="3265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BD35114-6BB1-443F-8E53-28A7E451A4B2}"/>
              </a:ext>
            </a:extLst>
          </p:cNvPr>
          <p:cNvSpPr txBox="1"/>
          <p:nvPr/>
        </p:nvSpPr>
        <p:spPr>
          <a:xfrm>
            <a:off x="539209" y="5448332"/>
            <a:ext cx="3167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Наполнитель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BAD3F050-968F-492A-9711-DDDD0224DCA5}"/>
              </a:ext>
            </a:extLst>
          </p:cNvPr>
          <p:cNvSpPr/>
          <p:nvPr/>
        </p:nvSpPr>
        <p:spPr>
          <a:xfrm>
            <a:off x="4516643" y="2918168"/>
            <a:ext cx="504000" cy="504000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8A987A-F594-4292-AE60-AD391851B3AD}"/>
              </a:ext>
            </a:extLst>
          </p:cNvPr>
          <p:cNvSpPr txBox="1"/>
          <p:nvPr/>
        </p:nvSpPr>
        <p:spPr>
          <a:xfrm>
            <a:off x="4619509" y="2998314"/>
            <a:ext cx="30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25000"/>
                  </a:schemeClr>
                </a:solidFill>
              </a:rPr>
              <a:t>2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3DB51DB2-E20C-4D44-917D-BE8C89AEC87B}"/>
              </a:ext>
            </a:extLst>
          </p:cNvPr>
          <p:cNvCxnSpPr>
            <a:stCxn id="30" idx="4"/>
          </p:cNvCxnSpPr>
          <p:nvPr/>
        </p:nvCxnSpPr>
        <p:spPr>
          <a:xfrm>
            <a:off x="4768643" y="3422168"/>
            <a:ext cx="0" cy="417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DCD78F0-1C7D-4293-A8BD-3B220B190980}"/>
              </a:ext>
            </a:extLst>
          </p:cNvPr>
          <p:cNvSpPr txBox="1"/>
          <p:nvPr/>
        </p:nvSpPr>
        <p:spPr>
          <a:xfrm>
            <a:off x="3865205" y="2197671"/>
            <a:ext cx="1850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25000"/>
                  </a:schemeClr>
                </a:solidFill>
              </a:rPr>
              <a:t>Подготовка компонента Б</a:t>
            </a:r>
          </a:p>
          <a:p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BA913C-2407-4E5C-9F78-0695B25FC7D2}"/>
              </a:ext>
            </a:extLst>
          </p:cNvPr>
          <p:cNvSpPr txBox="1"/>
          <p:nvPr/>
        </p:nvSpPr>
        <p:spPr>
          <a:xfrm>
            <a:off x="3995909" y="3916090"/>
            <a:ext cx="1360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accent2">
                    <a:lumMod val="25000"/>
                  </a:schemeClr>
                </a:solidFill>
              </a:rPr>
              <a:t>Полиол</a:t>
            </a:r>
            <a:endParaRPr lang="ru-RU" dirty="0">
              <a:solidFill>
                <a:schemeClr val="accent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5000"/>
                  </a:schemeClr>
                </a:solidFill>
              </a:rPr>
              <a:t>МДИ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0E373D71-5A45-4E1A-893F-D0A689E32BE9}"/>
              </a:ext>
            </a:extLst>
          </p:cNvPr>
          <p:cNvSpPr/>
          <p:nvPr/>
        </p:nvSpPr>
        <p:spPr>
          <a:xfrm>
            <a:off x="7350676" y="2900320"/>
            <a:ext cx="504000" cy="504000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4846D8F-FDD6-487A-84BD-EEB4656685A3}"/>
              </a:ext>
            </a:extLst>
          </p:cNvPr>
          <p:cNvSpPr txBox="1"/>
          <p:nvPr/>
        </p:nvSpPr>
        <p:spPr>
          <a:xfrm>
            <a:off x="7450033" y="2990409"/>
            <a:ext cx="265074" cy="37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25000"/>
                  </a:schemeClr>
                </a:solidFill>
              </a:rPr>
              <a:t>3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5706D28D-36C5-4B73-9C13-7C9251F27F89}"/>
              </a:ext>
            </a:extLst>
          </p:cNvPr>
          <p:cNvCxnSpPr>
            <a:stCxn id="38" idx="4"/>
          </p:cNvCxnSpPr>
          <p:nvPr/>
        </p:nvCxnSpPr>
        <p:spPr>
          <a:xfrm>
            <a:off x="7602676" y="3404320"/>
            <a:ext cx="0" cy="417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8244218-3B63-4F45-AC02-9CEEBD94A39E}"/>
              </a:ext>
            </a:extLst>
          </p:cNvPr>
          <p:cNvSpPr txBox="1"/>
          <p:nvPr/>
        </p:nvSpPr>
        <p:spPr>
          <a:xfrm>
            <a:off x="6111560" y="2155663"/>
            <a:ext cx="2841930" cy="948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25000"/>
                  </a:schemeClr>
                </a:solidFill>
              </a:rPr>
              <a:t>Заготовка для конечного продукта</a:t>
            </a:r>
          </a:p>
          <a:p>
            <a:endParaRPr lang="ru-RU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4380B71-7D41-4644-AD36-58DB0C976ED5}"/>
              </a:ext>
            </a:extLst>
          </p:cNvPr>
          <p:cNvSpPr txBox="1"/>
          <p:nvPr/>
        </p:nvSpPr>
        <p:spPr>
          <a:xfrm>
            <a:off x="5715776" y="3925903"/>
            <a:ext cx="31252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5000"/>
                  </a:schemeClr>
                </a:solidFill>
              </a:rPr>
              <a:t>Компоненты А и Б загружаются в отдельные ёмкости картриджа, смешение и заливка осуществляется с помощью специальной насадки и пистолета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47" name="Стрелка: вправо 46">
            <a:extLst>
              <a:ext uri="{FF2B5EF4-FFF2-40B4-BE49-F238E27FC236}">
                <a16:creationId xmlns:a16="http://schemas.microsoft.com/office/drawing/2014/main" id="{09BF45F7-7517-449E-91D7-8ED48D6DC8EC}"/>
              </a:ext>
            </a:extLst>
          </p:cNvPr>
          <p:cNvSpPr/>
          <p:nvPr/>
        </p:nvSpPr>
        <p:spPr>
          <a:xfrm>
            <a:off x="8758029" y="3637749"/>
            <a:ext cx="626941" cy="404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9C4D2F4-1B1B-4156-81C0-671CD6E0B232}"/>
              </a:ext>
            </a:extLst>
          </p:cNvPr>
          <p:cNvSpPr txBox="1"/>
          <p:nvPr/>
        </p:nvSpPr>
        <p:spPr>
          <a:xfrm>
            <a:off x="9880690" y="3580914"/>
            <a:ext cx="155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25000"/>
                  </a:schemeClr>
                </a:solidFill>
              </a:rPr>
              <a:t>Продукт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199274-BC32-4CAC-8F38-F4A62C619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3203" y="2214165"/>
            <a:ext cx="16383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55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58DB1-DED2-4123-8E29-B22AAF7DD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163" y="398623"/>
            <a:ext cx="10506456" cy="829713"/>
          </a:xfrm>
        </p:spPr>
        <p:txBody>
          <a:bodyPr/>
          <a:lstStyle/>
          <a:p>
            <a:r>
              <a:rPr lang="ru-RU" dirty="0"/>
              <a:t>Предлагаемое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A60A44-9D52-45DB-8339-CC0D1F0370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496" y="1371994"/>
            <a:ext cx="11113008" cy="1186949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2400" b="1" dirty="0"/>
              <a:t>Полученный по нашей технологии уникальный герметик из пенополиуретана отвечает всем наиболее важным требованиям для материала в предполагаемых сферах его применения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0737D0-FC99-4A3B-A535-1ED69894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5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D9B01F-B207-4B85-914D-DF3CF3CA1DDC}"/>
              </a:ext>
            </a:extLst>
          </p:cNvPr>
          <p:cNvSpPr txBox="1"/>
          <p:nvPr/>
        </p:nvSpPr>
        <p:spPr>
          <a:xfrm>
            <a:off x="2024200" y="2684284"/>
            <a:ext cx="55958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25000"/>
                  </a:schemeClr>
                </a:solidFill>
              </a:rPr>
              <a:t>Устойчивость к высоким температурам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C16E0E-9575-410D-9D74-B6A51EF4B211}"/>
              </a:ext>
            </a:extLst>
          </p:cNvPr>
          <p:cNvSpPr txBox="1"/>
          <p:nvPr/>
        </p:nvSpPr>
        <p:spPr>
          <a:xfrm>
            <a:off x="2024200" y="3254441"/>
            <a:ext cx="55958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25000"/>
                  </a:schemeClr>
                </a:solidFill>
              </a:rPr>
              <a:t>Пожаробезопасность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58E27A-C483-418F-82FD-ED9BFDEA5897}"/>
              </a:ext>
            </a:extLst>
          </p:cNvPr>
          <p:cNvSpPr txBox="1"/>
          <p:nvPr/>
        </p:nvSpPr>
        <p:spPr>
          <a:xfrm>
            <a:off x="2024200" y="3863965"/>
            <a:ext cx="55958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25000"/>
                  </a:schemeClr>
                </a:solidFill>
              </a:rPr>
              <a:t>Эластичность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26E0F3-2AEB-41E7-98E1-B5C4706CD212}"/>
              </a:ext>
            </a:extLst>
          </p:cNvPr>
          <p:cNvSpPr txBox="1"/>
          <p:nvPr/>
        </p:nvSpPr>
        <p:spPr>
          <a:xfrm>
            <a:off x="2024200" y="4439678"/>
            <a:ext cx="55958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25000"/>
                  </a:schemeClr>
                </a:solidFill>
              </a:rPr>
              <a:t>Длительный срок эксплуатации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DB205E-4406-4F22-9227-3FDA717AC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346" y="2730741"/>
            <a:ext cx="381208" cy="3812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24200" y="5015391"/>
            <a:ext cx="4721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25000"/>
                  </a:schemeClr>
                </a:solidFill>
              </a:rPr>
              <a:t>Использование отечественного сырья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3DB205E-4406-4F22-9227-3FDA717AC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346" y="3273343"/>
            <a:ext cx="381208" cy="38120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3DB205E-4406-4F22-9227-3FDA717AC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346" y="3873416"/>
            <a:ext cx="381208" cy="38120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3DB205E-4406-4F22-9227-3FDA717AC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96" y="4412099"/>
            <a:ext cx="381208" cy="38120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3DB205E-4406-4F22-9227-3FDA717AC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346" y="5012172"/>
            <a:ext cx="381208" cy="38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57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705" y="566057"/>
            <a:ext cx="9382179" cy="872163"/>
          </a:xfrm>
          <a:noFill/>
        </p:spPr>
        <p:txBody>
          <a:bodyPr anchor="ctr">
            <a:noAutofit/>
          </a:bodyPr>
          <a:lstStyle/>
          <a:p>
            <a:r>
              <a:rPr lang="ru-RU" dirty="0"/>
              <a:t>Конкуренты и преимущества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A7FF5-11CA-8F71-5951-B1099396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DB7034-3D5C-498A-978F-354501FA9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6117" y="4169152"/>
            <a:ext cx="2932037" cy="2255186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028" name="Picture 4" descr="https://gflex.ru/upload/iblock/9e7/8ckxticj7lh2n4v2bretoz8lea5jb7a5.png">
            <a:extLst>
              <a:ext uri="{FF2B5EF4-FFF2-40B4-BE49-F238E27FC236}">
                <a16:creationId xmlns:a16="http://schemas.microsoft.com/office/drawing/2014/main" id="{31AF167E-65C3-4717-9384-6EBE5BAD9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71" y="4169150"/>
            <a:ext cx="1069669" cy="225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E46C0-B8D9-42F9-87C1-F1056544E3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61577" y="1380327"/>
            <a:ext cx="11293918" cy="256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7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705" y="566057"/>
            <a:ext cx="9382179" cy="872163"/>
          </a:xfrm>
          <a:noFill/>
        </p:spPr>
        <p:txBody>
          <a:bodyPr anchor="ctr">
            <a:noAutofit/>
          </a:bodyPr>
          <a:lstStyle/>
          <a:p>
            <a:r>
              <a:rPr lang="ru-RU" dirty="0"/>
              <a:t>Каналы продаж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A7FF5-11CA-8F71-5951-B1099396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6EED41-4825-4935-B7B6-CA08CCAE5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46" y="1973254"/>
            <a:ext cx="11848337" cy="309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4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705" y="566057"/>
            <a:ext cx="9382179" cy="872163"/>
          </a:xfrm>
          <a:noFill/>
        </p:spPr>
        <p:txBody>
          <a:bodyPr anchor="ctr">
            <a:noAutofit/>
          </a:bodyPr>
          <a:lstStyle/>
          <a:p>
            <a:r>
              <a:rPr lang="ru-RU" dirty="0"/>
              <a:t>Риски проекта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A7FF5-11CA-8F71-5951-B1099396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DCA33F-869B-43CC-B47D-9D4CCD7EE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026" y="1323159"/>
            <a:ext cx="8884952" cy="517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50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135" y="468085"/>
            <a:ext cx="10277856" cy="964910"/>
          </a:xfrm>
          <a:noFill/>
        </p:spPr>
        <p:txBody>
          <a:bodyPr anchor="b">
            <a:noAutofit/>
          </a:bodyPr>
          <a:lstStyle/>
          <a:p>
            <a:r>
              <a:rPr lang="en-US" dirty="0"/>
              <a:t>MVP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D7B9109-9E17-1A7A-3A9A-0F1C07BF3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/>
          <a:lstStyle/>
          <a:p>
            <a:fld id="{CBD12358-51D2-46B3-9BDE-DF29528B945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51A4F27-D4AE-49C1-8C45-310A6E1DE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768" y="779074"/>
            <a:ext cx="10510583" cy="4278559"/>
          </a:xfrm>
        </p:spPr>
        <p:txBody>
          <a:bodyPr>
            <a:noAutofit/>
          </a:bodyPr>
          <a:lstStyle/>
          <a:p>
            <a:r>
              <a:rPr lang="ru-RU" sz="2800" dirty="0"/>
              <a:t>Целевой продукт будет поставляться в виде картриджа, заполненного двумя компонентами: </a:t>
            </a:r>
            <a:r>
              <a:rPr lang="ru-RU" sz="2800" dirty="0" err="1"/>
              <a:t>полиольным</a:t>
            </a:r>
            <a:r>
              <a:rPr lang="ru-RU" sz="2800" dirty="0"/>
              <a:t> А и </a:t>
            </a:r>
            <a:r>
              <a:rPr lang="ru-RU" sz="2800" dirty="0" err="1"/>
              <a:t>полиизоцианатным</a:t>
            </a:r>
            <a:r>
              <a:rPr lang="ru-RU" sz="2800" dirty="0"/>
              <a:t> Б. </a:t>
            </a:r>
          </a:p>
          <a:p>
            <a:r>
              <a:rPr lang="ru-RU" sz="2800" dirty="0"/>
              <a:t>В комплекте с продуктом поставляется смесительный носик, оснащённый спиралевидным перемешивающим элементом.</a:t>
            </a:r>
          </a:p>
          <a:p>
            <a:r>
              <a:rPr lang="ru-RU" sz="2800" dirty="0"/>
              <a:t>Для обеспечения эксплуатации такого продукта необходимо наличие специальной насадки. </a:t>
            </a:r>
          </a:p>
        </p:txBody>
      </p:sp>
      <p:pic>
        <p:nvPicPr>
          <p:cNvPr id="7" name="Picture 2" descr="https://sun9-52.userapi.com/impg/h9MHfyBU53r71N2y2yMGvofqWuLssS_pc26EBw/5kBXHQXHEXs.jpg?size=930x750&amp;quality=95&amp;sign=c75df2916420e533558853aca416bf80&amp;type=album">
            <a:extLst>
              <a:ext uri="{FF2B5EF4-FFF2-40B4-BE49-F238E27FC236}">
                <a16:creationId xmlns:a16="http://schemas.microsoft.com/office/drawing/2014/main" id="{EE7FB62A-14E7-41F7-B012-87F4D5E3B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877" y="4612272"/>
            <a:ext cx="2095502" cy="168992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12169BF-D23B-42E4-B42A-598FD684E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7357173" y="4612272"/>
            <a:ext cx="1713336" cy="168992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6027" y="839155"/>
            <a:ext cx="7004304" cy="1808335"/>
          </a:xfrm>
          <a:noFill/>
        </p:spPr>
        <p:txBody>
          <a:bodyPr>
            <a:noAutofit/>
          </a:bodyPr>
          <a:lstStyle/>
          <a:p>
            <a:r>
              <a:rPr lang="ru-RU" dirty="0"/>
              <a:t>Благодарим за внимание!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4177FFF-616C-4B60-BEE0-C757C43CAC26}"/>
              </a:ext>
            </a:extLst>
          </p:cNvPr>
          <p:cNvSpPr txBox="1">
            <a:spLocks/>
          </p:cNvSpPr>
          <p:nvPr/>
        </p:nvSpPr>
        <p:spPr>
          <a:xfrm>
            <a:off x="5124466" y="4593747"/>
            <a:ext cx="7004304" cy="195296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000" dirty="0"/>
              <a:t>Никифоров Герман Алексеевич</a:t>
            </a:r>
          </a:p>
          <a:p>
            <a:pPr algn="r"/>
            <a:r>
              <a:rPr lang="ru-RU" sz="3000" dirty="0"/>
              <a:t>телефон: +7 962 939 33 27</a:t>
            </a:r>
          </a:p>
          <a:p>
            <a:pPr algn="r"/>
            <a:r>
              <a:rPr lang="ru-RU" sz="3000" dirty="0"/>
              <a:t>почта: </a:t>
            </a:r>
            <a:r>
              <a:rPr lang="en-US" sz="3000" dirty="0"/>
              <a:t>germannikiforov0@gmail.com</a:t>
            </a:r>
            <a:endParaRPr lang="ru-RU" sz="3000" dirty="0"/>
          </a:p>
          <a:p>
            <a:pPr algn="r"/>
            <a:r>
              <a:rPr lang="ru-RU" sz="3000" dirty="0"/>
              <a:t>заявка</a:t>
            </a:r>
            <a:r>
              <a:rPr lang="en-US" sz="3000" dirty="0"/>
              <a:t> </a:t>
            </a:r>
            <a:r>
              <a:rPr lang="ru-RU" sz="3000" dirty="0"/>
              <a:t>№: СтС-5101126</a:t>
            </a:r>
            <a:r>
              <a:rPr lang="en-US" sz="3000" dirty="0"/>
              <a:t> </a:t>
            </a:r>
            <a:r>
              <a:rPr lang="ru-RU" sz="3000" dirty="0"/>
              <a:t> 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37173754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Blue spheres">
      <a:dk1>
        <a:srgbClr val="000000"/>
      </a:dk1>
      <a:lt1>
        <a:srgbClr val="FFFFFF"/>
      </a:lt1>
      <a:dk2>
        <a:srgbClr val="E3E7ED"/>
      </a:dk2>
      <a:lt2>
        <a:srgbClr val="E8E8E8"/>
      </a:lt2>
      <a:accent1>
        <a:srgbClr val="7673F7"/>
      </a:accent1>
      <a:accent2>
        <a:srgbClr val="B8C2FD"/>
      </a:accent2>
      <a:accent3>
        <a:srgbClr val="DFE3FC"/>
      </a:accent3>
      <a:accent4>
        <a:srgbClr val="55B3FD"/>
      </a:accent4>
      <a:accent5>
        <a:srgbClr val="99F7F7"/>
      </a:accent5>
      <a:accent6>
        <a:srgbClr val="FEE43F"/>
      </a:accent6>
      <a:hlink>
        <a:srgbClr val="467886"/>
      </a:hlink>
      <a:folHlink>
        <a:srgbClr val="96607D"/>
      </a:folHlink>
    </a:clrScheme>
    <a:fontScheme name="Custom 23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4076243_win32_CP_V3" id="{81AB0711-29F9-49D0-8A73-16AF25FD4C08}" vid="{D5AD44AB-53B9-4654-A4F8-1821A28F27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Props1.xml><?xml version="1.0" encoding="utf-8"?>
<ds:datastoreItem xmlns:ds="http://schemas.openxmlformats.org/officeDocument/2006/customXml" ds:itemID="{B0C07E3D-60A7-4F4E-8208-D9CCD01982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F7D870-58E6-48A2-A932-190ED7A8A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EA9B47F-3DD8-4645-81DC-B88780643C07}">
  <ds:schemaRefs>
    <ds:schemaRef ds:uri="http://purl.org/dc/terms/"/>
    <ds:schemaRef ds:uri="http://purl.org/dc/dcmitype/"/>
    <ds:schemaRef ds:uri="230e9df3-be65-4c73-a93b-d1236ebd677e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microsoft.com/sharepoint/v3"/>
    <ds:schemaRef ds:uri="16c05727-aa75-4e4a-9b5f-8a80a1165891"/>
    <ds:schemaRef ds:uri="71af3243-3dd4-4a8d-8c0d-dd76da1f02a5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23017</TotalTime>
  <Words>267</Words>
  <Application>Microsoft Office PowerPoint</Application>
  <PresentationFormat>Широкоэкранный</PresentationFormat>
  <Paragraphs>54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Custom</vt:lpstr>
      <vt:lpstr>Получение огнестойкого жёсткого пенополиуретана</vt:lpstr>
      <vt:lpstr>Актуальность тематики</vt:lpstr>
      <vt:lpstr>ПРОБЛЕМА</vt:lpstr>
      <vt:lpstr>Предлагаемое решение</vt:lpstr>
      <vt:lpstr>Предлагаемое решение</vt:lpstr>
      <vt:lpstr>Конкуренты и преимущества</vt:lpstr>
      <vt:lpstr>Каналы продаж</vt:lpstr>
      <vt:lpstr>Риски проекта</vt:lpstr>
      <vt:lpstr>MVP</vt:lpstr>
      <vt:lpstr>Благодарим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Елена</dc:creator>
  <cp:lastModifiedBy>Герман Никифоров</cp:lastModifiedBy>
  <cp:revision>56</cp:revision>
  <dcterms:created xsi:type="dcterms:W3CDTF">2023-08-29T05:38:01Z</dcterms:created>
  <dcterms:modified xsi:type="dcterms:W3CDTF">2025-07-06T20:00:08Z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