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23.xml" ContentType="application/vnd.openxmlformats-officedocument.presentationml.slide+xml"/>
  <Override PartName="/ppt/slides/slide7.xml" ContentType="application/vnd.openxmlformats-officedocument.presentationml.slide+xml"/>
  <Override PartName="/ppt/slides/slide24.xml" ContentType="application/vnd.openxmlformats-officedocument.presentationml.slide+xml"/>
  <Override PartName="/ppt/slides/slide8.xml" ContentType="application/vnd.openxmlformats-officedocument.presentationml.slide+xml"/>
  <Override PartName="/ppt/slides/slide25.xml" ContentType="application/vnd.openxmlformats-officedocument.presentationml.slide+xml"/>
  <Override PartName="/ppt/slides/slide9.xml" ContentType="application/vnd.openxmlformats-officedocument.presentationml.slide+xml"/>
  <Override PartName="/ppt/slides/slide26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_rels/slide35.xml.rels" ContentType="application/vnd.openxmlformats-package.relationships+xml"/>
  <Override PartName="/ppt/slides/_rels/slide1.xml.rels" ContentType="application/vnd.openxmlformats-package.relationships+xml"/>
  <Override PartName="/ppt/slides/_rels/slide22.xml.rels" ContentType="application/vnd.openxmlformats-package.relationships+xml"/>
  <Override PartName="/ppt/slides/_rels/slide36.xml.rels" ContentType="application/vnd.openxmlformats-package.relationships+xml"/>
  <Override PartName="/ppt/slides/_rels/slide2.xml.rels" ContentType="application/vnd.openxmlformats-package.relationships+xml"/>
  <Override PartName="/ppt/slides/_rels/slide20.xml.rels" ContentType="application/vnd.openxmlformats-package.relationships+xml"/>
  <Override PartName="/ppt/slides/_rels/slide37.xml.rels" ContentType="application/vnd.openxmlformats-package.relationships+xml"/>
  <Override PartName="/ppt/slides/_rels/slide3.xml.rels" ContentType="application/vnd.openxmlformats-package.relationships+xml"/>
  <Override PartName="/ppt/slides/_rels/slide21.xml.rels" ContentType="application/vnd.openxmlformats-package.relationships+xml"/>
  <Override PartName="/ppt/slides/_rels/slide4.xml.rels" ContentType="application/vnd.openxmlformats-package.relationships+xml"/>
  <Override PartName="/ppt/slides/_rels/slide38.xml.rels" ContentType="application/vnd.openxmlformats-package.relationships+xml"/>
  <Override PartName="/ppt/slides/_rels/slide5.xml.rels" ContentType="application/vnd.openxmlformats-package.relationships+xml"/>
  <Override PartName="/ppt/slides/_rels/slide39.xml.rels" ContentType="application/vnd.openxmlformats-package.relationships+xml"/>
  <Override PartName="/ppt/slides/_rels/slide23.xml.rels" ContentType="application/vnd.openxmlformats-package.relationships+xml"/>
  <Override PartName="/ppt/slides/_rels/slide6.xml.rels" ContentType="application/vnd.openxmlformats-package.relationships+xml"/>
  <Override PartName="/ppt/slides/_rels/slide50.xml.rels" ContentType="application/vnd.openxmlformats-package.relationships+xml"/>
  <Override PartName="/ppt/slides/_rels/slide24.xml.rels" ContentType="application/vnd.openxmlformats-package.relationships+xml"/>
  <Override PartName="/ppt/slides/_rels/slide7.xml.rels" ContentType="application/vnd.openxmlformats-package.relationships+xml"/>
  <Override PartName="/ppt/slides/_rels/slide51.xml.rels" ContentType="application/vnd.openxmlformats-package.relationships+xml"/>
  <Override PartName="/ppt/slides/_rels/slide25.xml.rels" ContentType="application/vnd.openxmlformats-package.relationships+xml"/>
  <Override PartName="/ppt/slides/_rels/slide8.xml.rels" ContentType="application/vnd.openxmlformats-package.relationships+xml"/>
  <Override PartName="/ppt/slides/_rels/slide52.xml.rels" ContentType="application/vnd.openxmlformats-package.relationships+xml"/>
  <Override PartName="/ppt/slides/_rels/slide26.xml.rels" ContentType="application/vnd.openxmlformats-package.relationships+xml"/>
  <Override PartName="/ppt/slides/_rels/slide9.xml.rels" ContentType="application/vnd.openxmlformats-package.relationships+xml"/>
  <Override PartName="/ppt/slides/_rels/slide53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31.xml.rels" ContentType="application/vnd.openxmlformats-package.relationships+xml"/>
  <Override PartName="/ppt/slides/_rels/slide32.xml.rels" ContentType="application/vnd.openxmlformats-package.relationships+xml"/>
  <Override PartName="/ppt/slides/_rels/slide33.xml.rels" ContentType="application/vnd.openxmlformats-package.relationships+xml"/>
  <Override PartName="/ppt/slides/_rels/slide34.xml.rels" ContentType="application/vnd.openxmlformats-package.relationships+xml"/>
  <Override PartName="/ppt/slides/_rels/slide40.xml.rels" ContentType="application/vnd.openxmlformats-package.relationships+xml"/>
  <Override PartName="/ppt/slides/_rels/slide41.xml.rels" ContentType="application/vnd.openxmlformats-package.relationships+xml"/>
  <Override PartName="/ppt/slides/_rels/slide42.xml.rels" ContentType="application/vnd.openxmlformats-package.relationships+xml"/>
  <Override PartName="/ppt/slides/_rels/slide43.xml.rels" ContentType="application/vnd.openxmlformats-package.relationships+xml"/>
  <Override PartName="/ppt/slides/_rels/slide44.xml.rels" ContentType="application/vnd.openxmlformats-package.relationships+xml"/>
  <Override PartName="/ppt/slides/_rels/slide45.xml.rels" ContentType="application/vnd.openxmlformats-package.relationships+xml"/>
  <Override PartName="/ppt/slides/_rels/slide46.xml.rels" ContentType="application/vnd.openxmlformats-package.relationships+xml"/>
  <Override PartName="/ppt/slides/_rels/slide47.xml.rels" ContentType="application/vnd.openxmlformats-package.relationships+xml"/>
  <Override PartName="/ppt/slides/_rels/slide48.xml.rels" ContentType="application/vnd.openxmlformats-package.relationships+xml"/>
  <Override PartName="/ppt/slides/_rels/slide49.xml.rels" ContentType="application/vnd.openxmlformats-package.relationships+xml"/>
  <Override PartName="/ppt/slides/_rels/slide54.xml.rels" ContentType="application/vnd.openxmlformats-package.relationships+xml"/>
  <Override PartName="/ppt/slides/_rels/slide55.xml.rels" ContentType="application/vnd.openxmlformats-package.relationships+xml"/>
  <Override PartName="/ppt/presProps.xml" ContentType="application/vnd.openxmlformats-officedocument.presentationml.presProps+xml"/>
  <Override PartName="/ppt/media/image57.png" ContentType="image/png"/>
  <Override PartName="/ppt/media/image1.png" ContentType="image/png"/>
  <Override PartName="/ppt/media/image58.png" ContentType="image/png"/>
  <Override PartName="/ppt/media/image2.png" ContentType="image/png"/>
  <Override PartName="/ppt/media/image59.png" ContentType="image/png"/>
  <Override PartName="/ppt/media/image3.png" ContentType="image/png"/>
  <Override PartName="/ppt/media/image4.png" ContentType="image/png"/>
  <Override PartName="/ppt/media/image70.png" ContentType="image/png"/>
  <Override PartName="/ppt/media/image71.png" ContentType="image/png"/>
  <Override PartName="/ppt/media/image5.png" ContentType="image/png"/>
  <Override PartName="/ppt/media/image72.png" ContentType="image/png"/>
  <Override PartName="/ppt/media/image6.png" ContentType="image/png"/>
  <Override PartName="/ppt/media/image73.png" ContentType="image/png"/>
  <Override PartName="/ppt/media/image7.png" ContentType="image/png"/>
  <Override PartName="/ppt/media/image74.png" ContentType="image/png"/>
  <Override PartName="/ppt/media/image8.png" ContentType="image/png"/>
  <Override PartName="/ppt/media/image75.png" ContentType="image/png"/>
  <Override PartName="/ppt/media/image9.png" ContentType="image/png"/>
  <Override PartName="/ppt/media/image10.jpeg" ContentType="image/jpeg"/>
  <Override PartName="/ppt/media/image56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  <Override PartName="/ppt/media/image15.png" ContentType="image/png"/>
  <Override PartName="/ppt/media/image16.png" ContentType="image/png"/>
  <Override PartName="/ppt/media/image17.png" ContentType="image/png"/>
  <Override PartName="/ppt/media/image18.png" ContentType="image/png"/>
  <Override PartName="/ppt/media/image19.png" ContentType="image/png"/>
  <Override PartName="/ppt/media/image20.png" ContentType="image/png"/>
  <Override PartName="/ppt/media/image21.png" ContentType="image/png"/>
  <Override PartName="/ppt/media/image22.png" ContentType="image/png"/>
  <Override PartName="/ppt/media/image23.png" ContentType="image/png"/>
  <Override PartName="/ppt/media/image24.png" ContentType="image/png"/>
  <Override PartName="/ppt/media/image25.png" ContentType="image/png"/>
  <Override PartName="/ppt/media/image26.png" ContentType="image/png"/>
  <Override PartName="/ppt/media/image27.png" ContentType="image/png"/>
  <Override PartName="/ppt/media/image28.png" ContentType="image/png"/>
  <Override PartName="/ppt/media/image29.png" ContentType="image/png"/>
  <Override PartName="/ppt/media/image30.png" ContentType="image/png"/>
  <Override PartName="/ppt/media/image31.png" ContentType="image/png"/>
  <Override PartName="/ppt/media/image32.png" ContentType="image/png"/>
  <Override PartName="/ppt/media/image33.png" ContentType="image/png"/>
  <Override PartName="/ppt/media/image34.png" ContentType="image/png"/>
  <Override PartName="/ppt/media/image35.png" ContentType="image/png"/>
  <Override PartName="/ppt/media/image36.png" ContentType="image/png"/>
  <Override PartName="/ppt/media/image37.png" ContentType="image/png"/>
  <Override PartName="/ppt/media/image38.png" ContentType="image/png"/>
  <Override PartName="/ppt/media/image39.png" ContentType="image/png"/>
  <Override PartName="/ppt/media/image40.png" ContentType="image/png"/>
  <Override PartName="/ppt/media/image41.png" ContentType="image/png"/>
  <Override PartName="/ppt/media/image42.png" ContentType="image/png"/>
  <Override PartName="/ppt/media/image43.png" ContentType="image/png"/>
  <Override PartName="/ppt/media/image44.png" ContentType="image/png"/>
  <Override PartName="/ppt/media/image45.png" ContentType="image/png"/>
  <Override PartName="/ppt/media/image46.png" ContentType="image/png"/>
  <Override PartName="/ppt/media/image47.png" ContentType="image/png"/>
  <Override PartName="/ppt/media/image48.png" ContentType="image/png"/>
  <Override PartName="/ppt/media/image49.png" ContentType="image/png"/>
  <Override PartName="/ppt/media/image50.png" ContentType="image/png"/>
  <Override PartName="/ppt/media/image51.png" ContentType="image/png"/>
  <Override PartName="/ppt/media/image52.png" ContentType="image/png"/>
  <Override PartName="/ppt/media/image53.png" ContentType="image/png"/>
  <Override PartName="/ppt/media/image54.png" ContentType="image/png"/>
  <Override PartName="/ppt/media/image55.png" ContentType="image/png"/>
  <Override PartName="/ppt/media/image60.png" ContentType="image/png"/>
  <Override PartName="/ppt/media/image61.png" ContentType="image/png"/>
  <Override PartName="/ppt/media/image62.png" ContentType="image/png"/>
  <Override PartName="/ppt/media/image63.png" ContentType="image/png"/>
  <Override PartName="/ppt/media/image64.png" ContentType="image/png"/>
  <Override PartName="/ppt/media/image65.png" ContentType="image/png"/>
  <Override PartName="/ppt/media/image66.png" ContentType="image/png"/>
  <Override PartName="/ppt/media/image67.png" ContentType="image/png"/>
  <Override PartName="/ppt/media/image68.png" ContentType="image/png"/>
  <Override PartName="/ppt/media/image69.png" ContentType="image/png"/>
  <Override PartName="/ppt/media/image76.png" ContentType="image/png"/>
  <Override PartName="/ppt/media/image77.png" ContentType="image/png"/>
  <Override PartName="/ppt/media/image78.png" ContentType="image/png"/>
  <Override PartName="/ppt/media/image79.png" ContentType="image/png"/>
  <Override PartName="/ppt/media/image80.png" ContentType="image/png"/>
  <Override PartName="/ppt/media/image81.png" ContentType="image/png"/>
  <Override PartName="/ppt/media/image82.png" ContentType="image/png"/>
  <Override PartName="/ppt/media/image83.png" ContentType="image/png"/>
  <Override PartName="/ppt/media/image84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6" r:id="rId54"/>
    <p:sldId id="307" r:id="rId55"/>
    <p:sldId id="308" r:id="rId56"/>
    <p:sldId id="309" r:id="rId57"/>
    <p:sldId id="310" r:id="rId58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slide" Target="slides/slide36.xml"/><Relationship Id="rId40" Type="http://schemas.openxmlformats.org/officeDocument/2006/relationships/slide" Target="slides/slide37.xml"/><Relationship Id="rId41" Type="http://schemas.openxmlformats.org/officeDocument/2006/relationships/slide" Target="slides/slide38.xml"/><Relationship Id="rId42" Type="http://schemas.openxmlformats.org/officeDocument/2006/relationships/slide" Target="slides/slide39.xml"/><Relationship Id="rId43" Type="http://schemas.openxmlformats.org/officeDocument/2006/relationships/slide" Target="slides/slide40.xml"/><Relationship Id="rId44" Type="http://schemas.openxmlformats.org/officeDocument/2006/relationships/slide" Target="slides/slide41.xml"/><Relationship Id="rId45" Type="http://schemas.openxmlformats.org/officeDocument/2006/relationships/slide" Target="slides/slide42.xml"/><Relationship Id="rId46" Type="http://schemas.openxmlformats.org/officeDocument/2006/relationships/slide" Target="slides/slide43.xml"/><Relationship Id="rId47" Type="http://schemas.openxmlformats.org/officeDocument/2006/relationships/slide" Target="slides/slide44.xml"/><Relationship Id="rId48" Type="http://schemas.openxmlformats.org/officeDocument/2006/relationships/slide" Target="slides/slide45.xml"/><Relationship Id="rId49" Type="http://schemas.openxmlformats.org/officeDocument/2006/relationships/slide" Target="slides/slide46.xml"/><Relationship Id="rId50" Type="http://schemas.openxmlformats.org/officeDocument/2006/relationships/slide" Target="slides/slide47.xml"/><Relationship Id="rId51" Type="http://schemas.openxmlformats.org/officeDocument/2006/relationships/slide" Target="slides/slide48.xml"/><Relationship Id="rId52" Type="http://schemas.openxmlformats.org/officeDocument/2006/relationships/slide" Target="slides/slide49.xml"/><Relationship Id="rId53" Type="http://schemas.openxmlformats.org/officeDocument/2006/relationships/slide" Target="slides/slide50.xml"/><Relationship Id="rId54" Type="http://schemas.openxmlformats.org/officeDocument/2006/relationships/slide" Target="slides/slide51.xml"/><Relationship Id="rId55" Type="http://schemas.openxmlformats.org/officeDocument/2006/relationships/slide" Target="slides/slide52.xml"/><Relationship Id="rId56" Type="http://schemas.openxmlformats.org/officeDocument/2006/relationships/slide" Target="slides/slide53.xml"/><Relationship Id="rId57" Type="http://schemas.openxmlformats.org/officeDocument/2006/relationships/slide" Target="slides/slide54.xml"/><Relationship Id="rId58" Type="http://schemas.openxmlformats.org/officeDocument/2006/relationships/slide" Target="slides/slide55.xml"/><Relationship Id="rId59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F0DB831-E42D-42E8-9E3E-B5D65CC96B4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7D1F4F0-FC4C-4EBA-8171-516AE083251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6558EC4-E025-40D8-A060-6F97740CDF0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B3581B0-B2C0-4501-B6E2-B3024C41C5E7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9DDDB7E-47C1-4572-BBD8-CE768561FD9C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5801A78-53AD-4C91-BE80-705EBEE1E4DB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846461E-0A42-4D6B-9AF0-2D81367B937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4B7F2C4-BC47-45E0-AF68-6853133DA41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673652A-30AC-4E72-BC34-0FB97B0D740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45C9FCE-96B8-428C-8EAD-9A971488BCE0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CFCB1AB-A6AF-412A-B474-6FA29B26173C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1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1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1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1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1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1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74C2BD7-4841-45B7-AB4E-28E71B0C5B34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67C3D0DE-7EEA-4040-A0AD-C553DCBCF52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D93666A3-E035-42F0-9395-D6A6CF9BEDE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379F7A42-766B-41B3-875F-25DF9DD184C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08E43BC9-12FF-4E37-B2A0-4CD03BCA6C8A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676B5559-48FE-4992-8D5A-1F87B79B59B3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B0646C52-D945-47A6-8474-DF0390A7F9CD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1F02132E-386C-4188-8500-A3FD9AF8800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EAC9E4EB-7BF7-418B-941B-5C9ADE942B0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A1770F0D-C965-4206-9271-66AB034922F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C4723FE7-6A72-438A-B670-72748B13266C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8F16FE81-C759-49E6-BC82-5E89876F867E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1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1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1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1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1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1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E986D330-18A1-4883-971C-4B46BB745194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ftr" idx="1"/>
          </p:nvPr>
        </p:nvSpPr>
        <p:spPr>
          <a:xfrm>
            <a:off x="4038480" y="6356520"/>
            <a:ext cx="4113000" cy="3632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algn="ctr">
              <a:lnSpc>
                <a:spcPct val="100000"/>
              </a:lnSpc>
              <a:buNone/>
              <a:defRPr b="0" lang="ru-RU" sz="1400" spc="-1" strike="noStrike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b="0" lang="ru-RU" sz="1400" spc="-1" strike="noStrike">
                <a:latin typeface="Times New Roman"/>
              </a:rPr>
              <a:t>&lt;нижний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sldNum" idx="2"/>
          </p:nvPr>
        </p:nvSpPr>
        <p:spPr>
          <a:xfrm>
            <a:off x="86104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>
              <a:lnSpc>
                <a:spcPct val="100000"/>
              </a:lnSpc>
              <a:buNone/>
              <a:defRPr b="0" lang="ru-RU" sz="2400" spc="-1" strike="noStrike">
                <a:latin typeface="Times New Roman"/>
              </a:defRPr>
            </a:lvl1pPr>
          </a:lstStyle>
          <a:p>
            <a:pPr>
              <a:lnSpc>
                <a:spcPct val="100000"/>
              </a:lnSpc>
              <a:buNone/>
            </a:pPr>
            <a:fld id="{00884195-BFF4-4B8E-A91D-1827D5FE7F8C}" type="slidenum">
              <a:rPr b="0" lang="ru-RU" sz="2400" spc="-1" strike="noStrike">
                <a:latin typeface="Times New Roman"/>
              </a:rPr>
              <a:t>&lt;номер&gt;</a:t>
            </a:fld>
            <a:endParaRPr b="0" lang="ru-RU" sz="24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8380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>
              <a:defRPr b="0" lang="ru-RU" sz="1400" spc="-1" strike="noStrike">
                <a:latin typeface="Times New Roman"/>
              </a:defRPr>
            </a:lvl1pPr>
          </a:lstStyle>
          <a:p>
            <a:r>
              <a:rPr b="0" lang="ru-RU" sz="1400" spc="-1" strike="noStrike">
                <a:latin typeface="Times New Roman"/>
              </a:rPr>
              <a:t>&lt;дата/время&gt;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ftr" idx="4"/>
          </p:nvPr>
        </p:nvSpPr>
        <p:spPr>
          <a:xfrm>
            <a:off x="4038480" y="6356520"/>
            <a:ext cx="4113000" cy="3632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algn="ctr">
              <a:lnSpc>
                <a:spcPct val="100000"/>
              </a:lnSpc>
              <a:buNone/>
              <a:defRPr b="0" lang="ru-RU" sz="1400" spc="-1" strike="noStrike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b="0" lang="ru-RU" sz="1400" spc="-1" strike="noStrike">
                <a:latin typeface="Times New Roman"/>
              </a:rPr>
              <a:t>&lt;нижний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sldNum" idx="5"/>
          </p:nvPr>
        </p:nvSpPr>
        <p:spPr>
          <a:xfrm>
            <a:off x="86104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>
              <a:lnSpc>
                <a:spcPct val="100000"/>
              </a:lnSpc>
              <a:buNone/>
              <a:defRPr b="0" lang="ru-RU" sz="2400" spc="-1" strike="noStrike">
                <a:latin typeface="Times New Roman"/>
              </a:defRPr>
            </a:lvl1pPr>
          </a:lstStyle>
          <a:p>
            <a:pPr>
              <a:lnSpc>
                <a:spcPct val="100000"/>
              </a:lnSpc>
              <a:buNone/>
            </a:pPr>
            <a:fld id="{E7ECF559-AC17-4E8C-B2AB-CFA48E234E56}" type="slidenum">
              <a:rPr b="0" lang="ru-RU" sz="2400" spc="-1" strike="noStrike">
                <a:latin typeface="Times New Roman"/>
              </a:rPr>
              <a:t>&lt;номер&gt;</a:t>
            </a:fld>
            <a:endParaRPr b="0" lang="ru-RU" sz="2400" spc="-1" strike="noStrike"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 idx="6"/>
          </p:nvPr>
        </p:nvSpPr>
        <p:spPr>
          <a:xfrm>
            <a:off x="8380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>
              <a:defRPr b="0" lang="ru-RU" sz="1400" spc="-1" strike="noStrike">
                <a:latin typeface="Times New Roman"/>
              </a:defRPr>
            </a:lvl1pPr>
          </a:lstStyle>
          <a:p>
            <a:r>
              <a:rPr b="0" lang="ru-RU" sz="1400" spc="-1" strike="noStrike">
                <a:latin typeface="Times New Roman"/>
              </a:rPr>
              <a:t>&lt;дата/время&gt;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8.png"/><Relationship Id="rId3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0.jpeg"/><Relationship Id="rId3" Type="http://schemas.openxmlformats.org/officeDocument/2006/relationships/image" Target="../media/image11.png"/><Relationship Id="rId4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Layout" Target="../slideLayouts/slideLayout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image" Target="../media/image28.png"/><Relationship Id="rId3" Type="http://schemas.openxmlformats.org/officeDocument/2006/relationships/image" Target="../media/image29.png"/><Relationship Id="rId4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hyperlink" Target="https://pmutmn.ru/2023#!/tab/644929188-3" TargetMode="External"/><Relationship Id="rId2" Type="http://schemas.openxmlformats.org/officeDocument/2006/relationships/image" Target="../media/image30.png"/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33.png"/><Relationship Id="rId2" Type="http://schemas.openxmlformats.org/officeDocument/2006/relationships/slideLayout" Target="../slideLayouts/slideLayout1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5.png"/><Relationship Id="rId3" Type="http://schemas.openxmlformats.org/officeDocument/2006/relationships/image" Target="../media/image36.png"/><Relationship Id="rId4" Type="http://schemas.openxmlformats.org/officeDocument/2006/relationships/slideLayout" Target="../slideLayouts/slideLayout1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37.png"/><Relationship Id="rId2" Type="http://schemas.openxmlformats.org/officeDocument/2006/relationships/slideLayout" Target="../slideLayouts/slideLayout1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38.png"/><Relationship Id="rId2" Type="http://schemas.openxmlformats.org/officeDocument/2006/relationships/slideLayout" Target="../slideLayouts/slideLayout1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hyperlink" Target="https://wiki.miem.hse.ru/edu/courses/producation/project_kpi/TRL" TargetMode="External"/><Relationship Id="rId2" Type="http://schemas.openxmlformats.org/officeDocument/2006/relationships/hyperlink" Target="https://wiki.miem.hse.ru/edu/courses/producation/project_kpi/TRL" TargetMode="External"/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openxmlformats.org/officeDocument/2006/relationships/slideLayout" Target="../slideLayouts/slideLayout13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41.png"/><Relationship Id="rId2" Type="http://schemas.openxmlformats.org/officeDocument/2006/relationships/image" Target="../media/image42.png"/><Relationship Id="rId3" Type="http://schemas.openxmlformats.org/officeDocument/2006/relationships/image" Target="../media/image43.png"/><Relationship Id="rId4" Type="http://schemas.openxmlformats.org/officeDocument/2006/relationships/image" Target="../media/image44.png"/><Relationship Id="rId5" Type="http://schemas.openxmlformats.org/officeDocument/2006/relationships/image" Target="../media/image45.png"/><Relationship Id="rId6" Type="http://schemas.openxmlformats.org/officeDocument/2006/relationships/slideLayout" Target="../slideLayouts/slideLayout13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hyperlink" Target="http://visittyumen.ru/" TargetMode="External"/><Relationship Id="rId2" Type="http://schemas.openxmlformats.org/officeDocument/2006/relationships/hyperlink" Target="http://visittyumen.ru/" TargetMode="External"/><Relationship Id="rId3" Type="http://schemas.openxmlformats.org/officeDocument/2006/relationships/slideLayout" Target="../slideLayouts/slideLayout13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46.png"/><Relationship Id="rId2" Type="http://schemas.openxmlformats.org/officeDocument/2006/relationships/image" Target="../media/image47.png"/><Relationship Id="rId3" Type="http://schemas.openxmlformats.org/officeDocument/2006/relationships/image" Target="../media/image48.png"/><Relationship Id="rId4" Type="http://schemas.openxmlformats.org/officeDocument/2006/relationships/image" Target="../media/image49.png"/><Relationship Id="rId5" Type="http://schemas.openxmlformats.org/officeDocument/2006/relationships/image" Target="../media/image50.png"/><Relationship Id="rId6" Type="http://schemas.openxmlformats.org/officeDocument/2006/relationships/slideLayout" Target="../slideLayouts/slideLayout13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image" Target="../media/image51.png"/><Relationship Id="rId2" Type="http://schemas.openxmlformats.org/officeDocument/2006/relationships/image" Target="../media/image52.png"/><Relationship Id="rId3" Type="http://schemas.openxmlformats.org/officeDocument/2006/relationships/image" Target="../media/image53.png"/><Relationship Id="rId4" Type="http://schemas.openxmlformats.org/officeDocument/2006/relationships/slideLayout" Target="../slideLayouts/slideLayout13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image" Target="../media/image54.png"/><Relationship Id="rId2" Type="http://schemas.openxmlformats.org/officeDocument/2006/relationships/image" Target="../media/image55.png"/><Relationship Id="rId3" Type="http://schemas.openxmlformats.org/officeDocument/2006/relationships/image" Target="../media/image56.png"/><Relationship Id="rId4" Type="http://schemas.openxmlformats.org/officeDocument/2006/relationships/slideLayout" Target="../slideLayouts/slideLayout13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image" Target="../media/image57.png"/><Relationship Id="rId2" Type="http://schemas.openxmlformats.org/officeDocument/2006/relationships/slideLayout" Target="../slideLayouts/slideLayout1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hyperlink" Target="https://wordstat.yandex.ru" TargetMode="External"/><Relationship Id="rId2" Type="http://schemas.openxmlformats.org/officeDocument/2006/relationships/hyperlink" Target="https://yandex.ru/company/researches" TargetMode="External"/><Relationship Id="rId3" Type="http://schemas.openxmlformats.org/officeDocument/2006/relationships/hyperlink" Target="https://sberindex.ru/ru" TargetMode="External"/><Relationship Id="rId4" Type="http://schemas.openxmlformats.org/officeDocument/2006/relationships/image" Target="../media/image58.png"/><Relationship Id="rId5" Type="http://schemas.openxmlformats.org/officeDocument/2006/relationships/image" Target="../media/image59.png"/><Relationship Id="rId6" Type="http://schemas.openxmlformats.org/officeDocument/2006/relationships/image" Target="../media/image60.png"/><Relationship Id="rId7" Type="http://schemas.openxmlformats.org/officeDocument/2006/relationships/slideLayout" Target="../slideLayouts/slideLayout13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hyperlink" Target="https://admitad.pro/ru/blog/monetizatsiya-startapa" TargetMode="External"/><Relationship Id="rId2" Type="http://schemas.openxmlformats.org/officeDocument/2006/relationships/image" Target="../media/image61.png"/><Relationship Id="rId3" Type="http://schemas.openxmlformats.org/officeDocument/2006/relationships/image" Target="../media/image62.png"/><Relationship Id="rId4" Type="http://schemas.openxmlformats.org/officeDocument/2006/relationships/image" Target="../media/image63.png"/><Relationship Id="rId5" Type="http://schemas.openxmlformats.org/officeDocument/2006/relationships/image" Target="../media/image64.png"/><Relationship Id="rId6" Type="http://schemas.openxmlformats.org/officeDocument/2006/relationships/slideLayout" Target="../slideLayouts/slideLayout13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1.xml.rels><?xml version="1.0" encoding="UTF-8"?>
<Relationships xmlns="http://schemas.openxmlformats.org/package/2006/relationships"><Relationship Id="rId1" Type="http://schemas.openxmlformats.org/officeDocument/2006/relationships/image" Target="../media/image65.png"/><Relationship Id="rId2" Type="http://schemas.openxmlformats.org/officeDocument/2006/relationships/image" Target="../media/image66.png"/><Relationship Id="rId3" Type="http://schemas.openxmlformats.org/officeDocument/2006/relationships/slideLayout" Target="../slideLayouts/slideLayout13.xml"/>
</Relationships>
</file>

<file path=ppt/slides/_rels/slide42.xml.rels><?xml version="1.0" encoding="UTF-8"?>
<Relationships xmlns="http://schemas.openxmlformats.org/package/2006/relationships"><Relationship Id="rId1" Type="http://schemas.openxmlformats.org/officeDocument/2006/relationships/image" Target="../media/image67.png"/><Relationship Id="rId2" Type="http://schemas.openxmlformats.org/officeDocument/2006/relationships/image" Target="../media/image68.png"/><Relationship Id="rId3" Type="http://schemas.openxmlformats.org/officeDocument/2006/relationships/image" Target="../media/image69.png"/><Relationship Id="rId4" Type="http://schemas.openxmlformats.org/officeDocument/2006/relationships/image" Target="../media/image70.png"/><Relationship Id="rId5" Type="http://schemas.openxmlformats.org/officeDocument/2006/relationships/image" Target="../media/image71.png"/><Relationship Id="rId6" Type="http://schemas.openxmlformats.org/officeDocument/2006/relationships/slideLayout" Target="../slideLayouts/slideLayout13.xml"/>
</Relationships>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7.xml.rels><?xml version="1.0" encoding="UTF-8"?>
<Relationships xmlns="http://schemas.openxmlformats.org/package/2006/relationships"><Relationship Id="rId1" Type="http://schemas.openxmlformats.org/officeDocument/2006/relationships/image" Target="../media/image72.png"/><Relationship Id="rId2" Type="http://schemas.openxmlformats.org/officeDocument/2006/relationships/image" Target="../media/image73.png"/><Relationship Id="rId3" Type="http://schemas.openxmlformats.org/officeDocument/2006/relationships/slideLayout" Target="../slideLayouts/slideLayout13.xml"/>
</Relationships>
</file>

<file path=ppt/slides/_rels/slide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0.xml.rels><?xml version="1.0" encoding="UTF-8"?>
<Relationships xmlns="http://schemas.openxmlformats.org/package/2006/relationships"><Relationship Id="rId1" Type="http://schemas.openxmlformats.org/officeDocument/2006/relationships/image" Target="../media/image74.png"/><Relationship Id="rId2" Type="http://schemas.openxmlformats.org/officeDocument/2006/relationships/image" Target="../media/image75.png"/><Relationship Id="rId3" Type="http://schemas.openxmlformats.org/officeDocument/2006/relationships/image" Target="../media/image76.png"/><Relationship Id="rId4" Type="http://schemas.openxmlformats.org/officeDocument/2006/relationships/slideLayout" Target="../slideLayouts/slideLayout13.xml"/>
</Relationships>
</file>

<file path=ppt/slides/_rels/slide5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2.xml.rels><?xml version="1.0" encoding="UTF-8"?>
<Relationships xmlns="http://schemas.openxmlformats.org/package/2006/relationships"><Relationship Id="rId1" Type="http://schemas.openxmlformats.org/officeDocument/2006/relationships/image" Target="../media/image77.png"/><Relationship Id="rId2" Type="http://schemas.openxmlformats.org/officeDocument/2006/relationships/image" Target="../media/image78.png"/><Relationship Id="rId3" Type="http://schemas.openxmlformats.org/officeDocument/2006/relationships/image" Target="../media/image79.png"/><Relationship Id="rId4" Type="http://schemas.openxmlformats.org/officeDocument/2006/relationships/slideLayout" Target="../slideLayouts/slideLayout13.xml"/>
</Relationships>
</file>

<file path=ppt/slides/_rels/slide53.xml.rels><?xml version="1.0" encoding="UTF-8"?>
<Relationships xmlns="http://schemas.openxmlformats.org/package/2006/relationships"><Relationship Id="rId1" Type="http://schemas.openxmlformats.org/officeDocument/2006/relationships/hyperlink" Target="https://slidesgo.com/" TargetMode="External"/><Relationship Id="rId2" Type="http://schemas.openxmlformats.org/officeDocument/2006/relationships/hyperlink" Target="https://slidesgo.com/" TargetMode="External"/><Relationship Id="rId3" Type="http://schemas.openxmlformats.org/officeDocument/2006/relationships/hyperlink" Target="https://www.flaticon.com/" TargetMode="External"/><Relationship Id="rId4" Type="http://schemas.openxmlformats.org/officeDocument/2006/relationships/hyperlink" Target="https://www.flaticon.com/" TargetMode="External"/><Relationship Id="rId5" Type="http://schemas.openxmlformats.org/officeDocument/2006/relationships/hyperlink" Target="https://unsplash.com/" TargetMode="External"/><Relationship Id="rId6" Type="http://schemas.openxmlformats.org/officeDocument/2006/relationships/hyperlink" Target="https://unsplash.com/" TargetMode="External"/><Relationship Id="rId7" Type="http://schemas.openxmlformats.org/officeDocument/2006/relationships/hyperlink" Target="https://unsplash.com/" TargetMode="External"/><Relationship Id="rId8" Type="http://schemas.openxmlformats.org/officeDocument/2006/relationships/image" Target="../media/image80.png"/><Relationship Id="rId9" Type="http://schemas.openxmlformats.org/officeDocument/2006/relationships/image" Target="../media/image81.png"/><Relationship Id="rId10" Type="http://schemas.openxmlformats.org/officeDocument/2006/relationships/image" Target="../media/image82.png"/><Relationship Id="rId11" Type="http://schemas.openxmlformats.org/officeDocument/2006/relationships/image" Target="../media/image83.png"/><Relationship Id="rId12" Type="http://schemas.openxmlformats.org/officeDocument/2006/relationships/slideLayout" Target="../slideLayouts/slideLayout13.xml"/>
</Relationships>
</file>

<file path=ppt/slides/_rels/slide54.xml.rels><?xml version="1.0" encoding="UTF-8"?>
<Relationships xmlns="http://schemas.openxmlformats.org/package/2006/relationships"><Relationship Id="rId1" Type="http://schemas.openxmlformats.org/officeDocument/2006/relationships/image" Target="../media/image84.png"/><Relationship Id="rId2" Type="http://schemas.openxmlformats.org/officeDocument/2006/relationships/slideLayout" Target="../slideLayouts/slideLayout1.xml"/>
</Relationships>
</file>

<file path=ppt/slides/_rels/slide5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Прямоугольник 1"/>
          <p:cNvSpPr/>
          <p:nvPr/>
        </p:nvSpPr>
        <p:spPr>
          <a:xfrm>
            <a:off x="0" y="0"/>
            <a:ext cx="12190320" cy="586656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3" name="TextBox 2"/>
          <p:cNvSpPr/>
          <p:nvPr/>
        </p:nvSpPr>
        <p:spPr>
          <a:xfrm>
            <a:off x="743400" y="2482920"/>
            <a:ext cx="2511360" cy="759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4400" spc="-1" strike="noStrike">
                <a:solidFill>
                  <a:srgbClr val="ffffff"/>
                </a:solidFill>
                <a:latin typeface="Arial Black"/>
                <a:ea typeface="Arial"/>
              </a:rPr>
              <a:t>ДЕНЬ 1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84" name="TextBox 3"/>
          <p:cNvSpPr/>
          <p:nvPr/>
        </p:nvSpPr>
        <p:spPr>
          <a:xfrm>
            <a:off x="751680" y="3223440"/>
            <a:ext cx="466308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ffffff"/>
                </a:solidFill>
                <a:latin typeface="Arial"/>
                <a:ea typeface="Arial"/>
              </a:rPr>
              <a:t>Проблема. Целевая аудитория. Идея.</a:t>
            </a:r>
            <a:endParaRPr b="0" lang="ru-RU" sz="2000" spc="-1" strike="noStrike">
              <a:latin typeface="Arial"/>
            </a:endParaRPr>
          </a:p>
        </p:txBody>
      </p:sp>
      <p:pic>
        <p:nvPicPr>
          <p:cNvPr id="85" name="Picture 2" descr=""/>
          <p:cNvPicPr/>
          <p:nvPr/>
        </p:nvPicPr>
        <p:blipFill>
          <a:blip r:embed="rId1"/>
          <a:stretch/>
        </p:blipFill>
        <p:spPr>
          <a:xfrm>
            <a:off x="11019240" y="6091920"/>
            <a:ext cx="993600" cy="5979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Прямоугольник 1"/>
          <p:cNvSpPr/>
          <p:nvPr/>
        </p:nvSpPr>
        <p:spPr>
          <a:xfrm>
            <a:off x="0" y="0"/>
            <a:ext cx="12190320" cy="58665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7" name="Овал 1"/>
          <p:cNvSpPr/>
          <p:nvPr/>
        </p:nvSpPr>
        <p:spPr>
          <a:xfrm>
            <a:off x="6551280" y="-3433680"/>
            <a:ext cx="8346960" cy="8346960"/>
          </a:xfrm>
          <a:prstGeom prst="ellipse">
            <a:avLst/>
          </a:prstGeom>
          <a:gradFill rotWithShape="0">
            <a:gsLst>
              <a:gs pos="0">
                <a:srgbClr val="000000">
                  <a:alpha val="0"/>
                </a:srgbClr>
              </a:gs>
              <a:gs pos="100000">
                <a:srgbClr val="e63035"/>
              </a:gs>
            </a:gsLst>
            <a:lin ang="135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88" name="Picture 2" descr=""/>
          <p:cNvPicPr/>
          <p:nvPr/>
        </p:nvPicPr>
        <p:blipFill>
          <a:blip r:embed="rId1"/>
          <a:stretch/>
        </p:blipFill>
        <p:spPr>
          <a:xfrm>
            <a:off x="11019240" y="6091920"/>
            <a:ext cx="993600" cy="597960"/>
          </a:xfrm>
          <a:prstGeom prst="rect">
            <a:avLst/>
          </a:prstGeom>
          <a:ln w="0">
            <a:noFill/>
          </a:ln>
        </p:spPr>
      </p:pic>
      <p:sp>
        <p:nvSpPr>
          <p:cNvPr id="89" name="Овал 2"/>
          <p:cNvSpPr/>
          <p:nvPr/>
        </p:nvSpPr>
        <p:spPr>
          <a:xfrm>
            <a:off x="-2141280" y="1952280"/>
            <a:ext cx="4920480" cy="4920480"/>
          </a:xfrm>
          <a:prstGeom prst="ellipse">
            <a:avLst/>
          </a:prstGeom>
          <a:gradFill rotWithShape="0">
            <a:gsLst>
              <a:gs pos="0">
                <a:srgbClr val="000000">
                  <a:alpha val="0"/>
                </a:srgbClr>
              </a:gs>
              <a:gs pos="100000">
                <a:srgbClr val="08c8d6"/>
              </a:gs>
            </a:gsLst>
            <a:lin ang="135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0" name="TextBox 2"/>
          <p:cNvSpPr/>
          <p:nvPr/>
        </p:nvSpPr>
        <p:spPr>
          <a:xfrm>
            <a:off x="720000" y="1800000"/>
            <a:ext cx="6946200" cy="143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4400" spc="-1" strike="noStrike">
                <a:solidFill>
                  <a:srgbClr val="ffffff"/>
                </a:solidFill>
                <a:latin typeface="Arial Black"/>
                <a:ea typeface="Arial"/>
              </a:rPr>
              <a:t>Самовыражение </a:t>
            </a:r>
            <a:endParaRPr b="0" lang="ru-RU" sz="4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4400" spc="-1" strike="noStrike">
                <a:solidFill>
                  <a:srgbClr val="ffffff"/>
                </a:solidFill>
                <a:latin typeface="Arial Black"/>
                <a:ea typeface="Arial"/>
              </a:rPr>
              <a:t>через кастомизацию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91" name="TextBox 3"/>
          <p:cNvSpPr/>
          <p:nvPr/>
        </p:nvSpPr>
        <p:spPr>
          <a:xfrm>
            <a:off x="885600" y="3260520"/>
            <a:ext cx="5050440" cy="69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ffffff"/>
                </a:solidFill>
                <a:latin typeface="Arial"/>
                <a:ea typeface="Arial"/>
              </a:rPr>
              <a:t>Открытый доступ к эскизам</a:t>
            </a: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ffffff"/>
                </a:solidFill>
                <a:latin typeface="Arial"/>
                <a:ea typeface="Arial"/>
              </a:rPr>
              <a:t>и моделям кастомизации своего девайса</a:t>
            </a:r>
            <a:endParaRPr b="0" lang="ru-RU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bg>
      <p:bgPr>
        <a:solidFill>
          <a:srgbClr val="80808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Прямоугольник 1"/>
          <p:cNvSpPr/>
          <p:nvPr/>
        </p:nvSpPr>
        <p:spPr>
          <a:xfrm>
            <a:off x="327960" y="882360"/>
            <a:ext cx="11534400" cy="5694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3" name="TextBox 19"/>
          <p:cNvSpPr/>
          <p:nvPr/>
        </p:nvSpPr>
        <p:spPr>
          <a:xfrm>
            <a:off x="1102320" y="1184760"/>
            <a:ext cx="6212160" cy="2649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Aft>
                <a:spcPts val="2001"/>
              </a:spcAft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Соберите команду </a:t>
            </a:r>
            <a:r>
              <a:rPr b="1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от 3 до 6 человек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spcAft>
                <a:spcPts val="2001"/>
              </a:spcAft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Заполните </a:t>
            </a:r>
            <a:r>
              <a:rPr b="1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слайд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 «Профиль команды»: </a:t>
            </a:r>
            <a:br>
              <a:rPr sz="1800"/>
            </a:b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впишите </a:t>
            </a:r>
            <a:r>
              <a:rPr b="1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ФИО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 под карточки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spcAft>
                <a:spcPts val="2001"/>
              </a:spcAft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Информацию о роли в проекте и компетенциях участников можно заполнить позже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spcAft>
                <a:spcPts val="2001"/>
              </a:spcAft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P.S. </a:t>
            </a: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компетенции должны обосновывать, почему участник занимает именно эту роль</a:t>
            </a:r>
            <a:endParaRPr b="0" lang="ru-RU" sz="1400" spc="-1" strike="noStrike">
              <a:latin typeface="Arial"/>
            </a:endParaRPr>
          </a:p>
        </p:txBody>
      </p:sp>
      <p:pic>
        <p:nvPicPr>
          <p:cNvPr id="94" name="Рисунок 22" descr="флажок установлен контур"/>
          <p:cNvPicPr/>
          <p:nvPr/>
        </p:nvPicPr>
        <p:blipFill>
          <a:blip r:embed="rId1"/>
          <a:stretch/>
        </p:blipFill>
        <p:spPr>
          <a:xfrm>
            <a:off x="487800" y="1144080"/>
            <a:ext cx="455400" cy="455400"/>
          </a:xfrm>
          <a:prstGeom prst="rect">
            <a:avLst/>
          </a:prstGeom>
          <a:ln w="0">
            <a:noFill/>
          </a:ln>
        </p:spPr>
      </p:pic>
      <p:pic>
        <p:nvPicPr>
          <p:cNvPr id="95" name="Рисунок 23" descr="флажок установлен контур"/>
          <p:cNvPicPr/>
          <p:nvPr/>
        </p:nvPicPr>
        <p:blipFill>
          <a:blip r:embed="rId2"/>
          <a:stretch/>
        </p:blipFill>
        <p:spPr>
          <a:xfrm>
            <a:off x="487800" y="1798560"/>
            <a:ext cx="455400" cy="455400"/>
          </a:xfrm>
          <a:prstGeom prst="rect">
            <a:avLst/>
          </a:prstGeom>
          <a:ln w="0">
            <a:noFill/>
          </a:ln>
        </p:spPr>
      </p:pic>
      <p:pic>
        <p:nvPicPr>
          <p:cNvPr id="96" name="Рисунок 24" descr="флажок установлен контур"/>
          <p:cNvPicPr/>
          <p:nvPr/>
        </p:nvPicPr>
        <p:blipFill>
          <a:blip r:embed="rId3"/>
          <a:stretch/>
        </p:blipFill>
        <p:spPr>
          <a:xfrm>
            <a:off x="487800" y="2580840"/>
            <a:ext cx="455400" cy="455400"/>
          </a:xfrm>
          <a:prstGeom prst="rect">
            <a:avLst/>
          </a:prstGeom>
          <a:ln w="0">
            <a:noFill/>
          </a:ln>
        </p:spPr>
      </p:pic>
      <p:pic>
        <p:nvPicPr>
          <p:cNvPr id="97" name="Рисунок 3" descr="Часы контур"/>
          <p:cNvPicPr/>
          <p:nvPr/>
        </p:nvPicPr>
        <p:blipFill>
          <a:blip r:embed="rId4"/>
          <a:stretch/>
        </p:blipFill>
        <p:spPr>
          <a:xfrm>
            <a:off x="487800" y="5844240"/>
            <a:ext cx="553680" cy="553680"/>
          </a:xfrm>
          <a:prstGeom prst="rect">
            <a:avLst/>
          </a:prstGeom>
          <a:ln w="0">
            <a:noFill/>
          </a:ln>
        </p:spPr>
      </p:pic>
      <p:sp>
        <p:nvSpPr>
          <p:cNvPr id="98" name="TextBox 4"/>
          <p:cNvSpPr/>
          <p:nvPr/>
        </p:nvSpPr>
        <p:spPr>
          <a:xfrm>
            <a:off x="1108440" y="5937120"/>
            <a:ext cx="112752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15 минут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99" name="TextBox 5"/>
          <p:cNvSpPr/>
          <p:nvPr/>
        </p:nvSpPr>
        <p:spPr>
          <a:xfrm>
            <a:off x="280440" y="295200"/>
            <a:ext cx="7421760" cy="57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3200" spc="-1" strike="noStrike">
                <a:solidFill>
                  <a:srgbClr val="ffffff"/>
                </a:solidFill>
                <a:latin typeface="Arial Black"/>
                <a:ea typeface="Arial"/>
              </a:rPr>
              <a:t>ПРОФИЛЬ КОМАНДЫ </a:t>
            </a:r>
            <a:r>
              <a:rPr b="0" lang="en-US" sz="3200" spc="-1" strike="noStrike">
                <a:solidFill>
                  <a:srgbClr val="ffffff"/>
                </a:solidFill>
                <a:latin typeface="Arial Black"/>
                <a:ea typeface="Arial"/>
              </a:rPr>
              <a:t>| </a:t>
            </a:r>
            <a:r>
              <a:rPr b="0" lang="ru-RU" sz="3200" spc="-1" strike="noStrike">
                <a:solidFill>
                  <a:srgbClr val="ffffff"/>
                </a:solidFill>
                <a:latin typeface="Arial Black"/>
                <a:ea typeface="Arial"/>
              </a:rPr>
              <a:t>задание</a:t>
            </a:r>
            <a:endParaRPr b="0" lang="ru-RU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bg>
      <p:bgPr>
        <a:solidFill>
          <a:srgbClr val="80808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Прямоугольник 1"/>
          <p:cNvSpPr/>
          <p:nvPr/>
        </p:nvSpPr>
        <p:spPr>
          <a:xfrm>
            <a:off x="327960" y="882360"/>
            <a:ext cx="11534400" cy="5694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01" name="Рисунок 14" descr=""/>
          <p:cNvPicPr/>
          <p:nvPr/>
        </p:nvPicPr>
        <p:blipFill>
          <a:blip r:embed="rId1"/>
          <a:srcRect l="0" t="3951" r="0" b="3405"/>
          <a:stretch/>
        </p:blipFill>
        <p:spPr>
          <a:xfrm>
            <a:off x="1623600" y="1829880"/>
            <a:ext cx="2893680" cy="2893680"/>
          </a:xfrm>
          <a:prstGeom prst="rect">
            <a:avLst/>
          </a:prstGeom>
          <a:ln w="0">
            <a:noFill/>
          </a:ln>
        </p:spPr>
      </p:pic>
      <p:sp>
        <p:nvSpPr>
          <p:cNvPr id="102" name="TextBox 18"/>
          <p:cNvSpPr/>
          <p:nvPr/>
        </p:nvSpPr>
        <p:spPr>
          <a:xfrm>
            <a:off x="280080" y="295200"/>
            <a:ext cx="7572600" cy="57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3200" spc="-1" strike="noStrike">
                <a:solidFill>
                  <a:srgbClr val="ffffff"/>
                </a:solidFill>
                <a:latin typeface="Arial Black"/>
                <a:ea typeface="Arial"/>
              </a:rPr>
              <a:t>ПРОФИЛЬ КОМАНДЫ </a:t>
            </a:r>
            <a:r>
              <a:rPr b="0" lang="en-US" sz="3200" spc="-1" strike="noStrike">
                <a:solidFill>
                  <a:srgbClr val="ffffff"/>
                </a:solidFill>
                <a:latin typeface="Arial Black"/>
                <a:ea typeface="Arial"/>
              </a:rPr>
              <a:t>| </a:t>
            </a:r>
            <a:r>
              <a:rPr b="0" lang="ru-RU" sz="3200" spc="-1" strike="noStrike">
                <a:solidFill>
                  <a:srgbClr val="ffffff"/>
                </a:solidFill>
                <a:latin typeface="Arial Black"/>
                <a:ea typeface="Arial"/>
              </a:rPr>
              <a:t>примеры</a:t>
            </a:r>
            <a:endParaRPr b="0" lang="ru-RU" sz="3200" spc="-1" strike="noStrike">
              <a:latin typeface="Arial"/>
            </a:endParaRPr>
          </a:p>
        </p:txBody>
      </p:sp>
      <p:sp>
        <p:nvSpPr>
          <p:cNvPr id="103" name="TextBox 5"/>
          <p:cNvSpPr/>
          <p:nvPr/>
        </p:nvSpPr>
        <p:spPr>
          <a:xfrm>
            <a:off x="1031760" y="4808520"/>
            <a:ext cx="4077000" cy="1154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1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Иван Петров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  <a:ea typeface="Arial"/>
              </a:rPr>
              <a:t>Веб-дизайнер</a:t>
            </a: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rgbClr val="000000"/>
                </a:solidFill>
                <a:latin typeface="Arial"/>
                <a:ea typeface="Arial"/>
              </a:rPr>
              <a:t>более 3-х лет делает сайты (</a:t>
            </a:r>
            <a:r>
              <a:rPr b="0" lang="en-US" sz="1200" spc="-1" strike="noStrike">
                <a:solidFill>
                  <a:srgbClr val="000000"/>
                </a:solidFill>
                <a:latin typeface="Arial"/>
                <a:ea typeface="Arial"/>
              </a:rPr>
              <a:t>Tilda)</a:t>
            </a:r>
            <a:r>
              <a:rPr b="0" lang="ru-RU" sz="1200" spc="-1" strike="noStrike">
                <a:solidFill>
                  <a:srgbClr val="000000"/>
                </a:solidFill>
                <a:latin typeface="Arial"/>
                <a:ea typeface="Arial"/>
              </a:rPr>
              <a:t>, </a:t>
            </a:r>
            <a:br>
              <a:rPr sz="1200"/>
            </a:br>
            <a:r>
              <a:rPr b="0" lang="ru-RU" sz="1200" spc="-1" strike="noStrike">
                <a:solidFill>
                  <a:srgbClr val="000000"/>
                </a:solidFill>
                <a:latin typeface="Arial"/>
                <a:ea typeface="Arial"/>
              </a:rPr>
              <a:t>знает языки программирования </a:t>
            </a:r>
            <a:br>
              <a:rPr sz="1200"/>
            </a:br>
            <a:r>
              <a:rPr b="0" lang="ru-RU" sz="1200" spc="-1" strike="noStrike">
                <a:solidFill>
                  <a:srgbClr val="000000"/>
                </a:solidFill>
                <a:latin typeface="Arial"/>
                <a:ea typeface="Arial"/>
              </a:rPr>
              <a:t>HTML, CSS, JavaScript</a:t>
            </a:r>
            <a:endParaRPr b="0" lang="ru-RU" sz="1200" spc="-1" strike="noStrike">
              <a:latin typeface="Arial"/>
            </a:endParaRPr>
          </a:p>
        </p:txBody>
      </p:sp>
      <p:sp>
        <p:nvSpPr>
          <p:cNvPr id="104" name="TextBox 7"/>
          <p:cNvSpPr/>
          <p:nvPr/>
        </p:nvSpPr>
        <p:spPr>
          <a:xfrm>
            <a:off x="7081200" y="4808520"/>
            <a:ext cx="4077000" cy="789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1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Иван Петров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  <a:ea typeface="Arial"/>
              </a:rPr>
              <a:t>Руководитель</a:t>
            </a: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rgbClr val="000000"/>
                </a:solidFill>
                <a:latin typeface="Arial"/>
                <a:ea typeface="Arial"/>
              </a:rPr>
              <a:t> </a:t>
            </a:r>
            <a:endParaRPr b="0" lang="ru-RU" sz="1200" spc="-1" strike="noStrike">
              <a:latin typeface="Arial"/>
            </a:endParaRPr>
          </a:p>
        </p:txBody>
      </p:sp>
      <p:pic>
        <p:nvPicPr>
          <p:cNvPr id="105" name="Рисунок 16" descr="Мужской профиль контур"/>
          <p:cNvPicPr/>
          <p:nvPr/>
        </p:nvPicPr>
        <p:blipFill>
          <a:blip r:embed="rId2"/>
          <a:stretch/>
        </p:blipFill>
        <p:spPr>
          <a:xfrm>
            <a:off x="7943040" y="2332440"/>
            <a:ext cx="2353680" cy="2353680"/>
          </a:xfrm>
          <a:prstGeom prst="rect">
            <a:avLst/>
          </a:prstGeom>
          <a:ln w="0">
            <a:noFill/>
          </a:ln>
        </p:spPr>
      </p:pic>
      <p:sp>
        <p:nvSpPr>
          <p:cNvPr id="106" name="Овал 17"/>
          <p:cNvSpPr/>
          <p:nvPr/>
        </p:nvSpPr>
        <p:spPr>
          <a:xfrm>
            <a:off x="7830000" y="2013840"/>
            <a:ext cx="2579400" cy="2579400"/>
          </a:xfrm>
          <a:prstGeom prst="ellipse">
            <a:avLst/>
          </a:prstGeom>
          <a:noFill/>
          <a:ln w="3810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7" name="Прямоугольник 21"/>
          <p:cNvSpPr/>
          <p:nvPr/>
        </p:nvSpPr>
        <p:spPr>
          <a:xfrm>
            <a:off x="5902560" y="800640"/>
            <a:ext cx="385200" cy="580824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8" name="TextBox 25"/>
          <p:cNvSpPr/>
          <p:nvPr/>
        </p:nvSpPr>
        <p:spPr>
          <a:xfrm>
            <a:off x="111960" y="1055880"/>
            <a:ext cx="2360520" cy="394560"/>
          </a:xfrm>
          <a:prstGeom prst="rect">
            <a:avLst/>
          </a:prstGeom>
          <a:solidFill>
            <a:srgbClr val="08c8d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2000" spc="-1" strike="noStrike">
                <a:solidFill>
                  <a:srgbClr val="ffffff"/>
                </a:solidFill>
                <a:latin typeface="Arial"/>
                <a:ea typeface="Arial"/>
              </a:rPr>
              <a:t>Хороший пример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109" name="TextBox 26"/>
          <p:cNvSpPr/>
          <p:nvPr/>
        </p:nvSpPr>
        <p:spPr>
          <a:xfrm>
            <a:off x="6104160" y="1055880"/>
            <a:ext cx="2140920" cy="394560"/>
          </a:xfrm>
          <a:prstGeom prst="rect">
            <a:avLst/>
          </a:prstGeom>
          <a:solidFill>
            <a:srgbClr val="e6303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2000" spc="-1" strike="noStrike">
                <a:solidFill>
                  <a:srgbClr val="ffffff"/>
                </a:solidFill>
                <a:latin typeface="Arial"/>
                <a:ea typeface="Arial"/>
              </a:rPr>
              <a:t>Плохой пример</a:t>
            </a:r>
            <a:endParaRPr b="0" lang="ru-RU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Группа 19"/>
          <p:cNvGrpSpPr/>
          <p:nvPr/>
        </p:nvGrpSpPr>
        <p:grpSpPr>
          <a:xfrm>
            <a:off x="0" y="0"/>
            <a:ext cx="12190320" cy="795600"/>
            <a:chOff x="0" y="0"/>
            <a:chExt cx="12190320" cy="795600"/>
          </a:xfrm>
        </p:grpSpPr>
        <p:sp>
          <p:nvSpPr>
            <p:cNvPr id="111" name="Прямоугольник 6"/>
            <p:cNvSpPr/>
            <p:nvPr/>
          </p:nvSpPr>
          <p:spPr>
            <a:xfrm>
              <a:off x="0" y="0"/>
              <a:ext cx="12190320" cy="588600"/>
            </a:xfrm>
            <a:prstGeom prst="rect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12" name="Прямоугольник 7"/>
            <p:cNvSpPr/>
            <p:nvPr/>
          </p:nvSpPr>
          <p:spPr>
            <a:xfrm>
              <a:off x="419400" y="330120"/>
              <a:ext cx="2975400" cy="46548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13" name="TextBox 3"/>
            <p:cNvSpPr/>
            <p:nvPr/>
          </p:nvSpPr>
          <p:spPr>
            <a:xfrm>
              <a:off x="434160" y="402480"/>
              <a:ext cx="2945880" cy="3639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>
                <a:lnSpc>
                  <a:spcPct val="100000"/>
                </a:lnSpc>
                <a:buNone/>
              </a:pPr>
              <a:r>
                <a:rPr b="0" lang="ru-RU" sz="1800" spc="-1" strike="noStrike">
                  <a:solidFill>
                    <a:srgbClr val="000000"/>
                  </a:solidFill>
                  <a:latin typeface="Arial Black"/>
                  <a:ea typeface="Arial"/>
                </a:rPr>
                <a:t>ПРОФИЛЬ КОМАНДЫ</a:t>
              </a:r>
              <a:endParaRPr b="0" lang="ru-RU" sz="1800" spc="-1" strike="noStrike">
                <a:latin typeface="Arial"/>
              </a:endParaRPr>
            </a:p>
          </p:txBody>
        </p:sp>
      </p:grpSp>
      <p:sp>
        <p:nvSpPr>
          <p:cNvPr id="114" name="TextBox 9"/>
          <p:cNvSpPr/>
          <p:nvPr/>
        </p:nvSpPr>
        <p:spPr>
          <a:xfrm>
            <a:off x="625320" y="4687920"/>
            <a:ext cx="2215080" cy="145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1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Ильдар Фатхулин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  <a:ea typeface="Arial"/>
              </a:rPr>
              <a:t>лидер команды</a:t>
            </a: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Более 10-ти лет </a:t>
            </a:r>
            <a:endParaRPr b="0" lang="ru-RU" sz="14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игрового опыта, </a:t>
            </a:r>
            <a:endParaRPr b="0" lang="ru-RU" sz="14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программирование, </a:t>
            </a:r>
            <a:endParaRPr b="0" lang="ru-RU" sz="14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Фотошоп, видеомонтаж</a:t>
            </a:r>
            <a:endParaRPr b="0" lang="ru-RU" sz="1400" spc="-1" strike="noStrike">
              <a:latin typeface="Arial"/>
            </a:endParaRPr>
          </a:p>
        </p:txBody>
      </p:sp>
      <p:sp>
        <p:nvSpPr>
          <p:cNvPr id="115" name="TextBox 11"/>
          <p:cNvSpPr/>
          <p:nvPr/>
        </p:nvSpPr>
        <p:spPr>
          <a:xfrm>
            <a:off x="5225040" y="4860000"/>
            <a:ext cx="1818000" cy="145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1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Иван Дьячков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  <a:ea typeface="Arial"/>
              </a:rPr>
              <a:t>Подстрекатель</a:t>
            </a: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Более 10-ти лет </a:t>
            </a:r>
            <a:endParaRPr b="0" lang="ru-RU" sz="14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игрового опыта,</a:t>
            </a:r>
            <a:endParaRPr b="0" lang="ru-RU" sz="14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программирование,</a:t>
            </a:r>
            <a:endParaRPr b="0" lang="ru-RU" sz="14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работа с сайтами</a:t>
            </a:r>
            <a:endParaRPr b="0" lang="ru-RU" sz="1400" spc="-1" strike="noStrike">
              <a:latin typeface="Arial"/>
            </a:endParaRPr>
          </a:p>
        </p:txBody>
      </p:sp>
      <p:sp>
        <p:nvSpPr>
          <p:cNvPr id="116" name="TextBox 15"/>
          <p:cNvSpPr/>
          <p:nvPr/>
        </p:nvSpPr>
        <p:spPr>
          <a:xfrm>
            <a:off x="8655480" y="4939200"/>
            <a:ext cx="2328480" cy="145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1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Манучехр Муратов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  <a:ea typeface="Arial"/>
              </a:rPr>
              <a:t>Поиск информации</a:t>
            </a: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Более 5-ти лет </a:t>
            </a:r>
            <a:endParaRPr b="0" lang="ru-RU" sz="14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игрового опыта,</a:t>
            </a:r>
            <a:endParaRPr b="0" lang="ru-RU" sz="14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опыт в создании дизайна,</a:t>
            </a:r>
            <a:endParaRPr b="0" lang="ru-RU" sz="14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анализ рынка периферии</a:t>
            </a:r>
            <a:endParaRPr b="0" lang="ru-RU" sz="1400" spc="-1" strike="noStrike">
              <a:latin typeface="Arial"/>
            </a:endParaRPr>
          </a:p>
        </p:txBody>
      </p:sp>
      <p:pic>
        <p:nvPicPr>
          <p:cNvPr id="117" name="" descr=""/>
          <p:cNvPicPr/>
          <p:nvPr/>
        </p:nvPicPr>
        <p:blipFill>
          <a:blip r:embed="rId1"/>
          <a:srcRect l="21482" t="0" r="22380" b="0"/>
          <a:stretch/>
        </p:blipFill>
        <p:spPr>
          <a:xfrm>
            <a:off x="4500360" y="1293480"/>
            <a:ext cx="2878560" cy="3205440"/>
          </a:xfrm>
          <a:prstGeom prst="rect">
            <a:avLst/>
          </a:prstGeom>
          <a:ln w="0">
            <a:noFill/>
          </a:ln>
        </p:spPr>
      </p:pic>
      <p:pic>
        <p:nvPicPr>
          <p:cNvPr id="118" name="" descr=""/>
          <p:cNvPicPr/>
          <p:nvPr/>
        </p:nvPicPr>
        <p:blipFill>
          <a:blip r:embed="rId2"/>
          <a:srcRect l="0" t="0" r="0" b="21736"/>
          <a:stretch/>
        </p:blipFill>
        <p:spPr>
          <a:xfrm>
            <a:off x="360000" y="1260000"/>
            <a:ext cx="2901600" cy="3238920"/>
          </a:xfrm>
          <a:prstGeom prst="rect">
            <a:avLst/>
          </a:prstGeom>
          <a:ln w="0">
            <a:noFill/>
          </a:ln>
        </p:spPr>
      </p:pic>
      <p:pic>
        <p:nvPicPr>
          <p:cNvPr id="119" name="" descr=""/>
          <p:cNvPicPr/>
          <p:nvPr/>
        </p:nvPicPr>
        <p:blipFill>
          <a:blip r:embed="rId3"/>
          <a:srcRect l="17889" t="0" r="15784" b="0"/>
          <a:stretch/>
        </p:blipFill>
        <p:spPr>
          <a:xfrm>
            <a:off x="7920000" y="1293480"/>
            <a:ext cx="3779280" cy="32058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bg>
      <p:bgPr>
        <a:solidFill>
          <a:srgbClr val="80808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Прямоугольник 1"/>
          <p:cNvSpPr/>
          <p:nvPr/>
        </p:nvSpPr>
        <p:spPr>
          <a:xfrm>
            <a:off x="327960" y="882360"/>
            <a:ext cx="11534400" cy="5694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1" name="TextBox 19"/>
          <p:cNvSpPr/>
          <p:nvPr/>
        </p:nvSpPr>
        <p:spPr>
          <a:xfrm>
            <a:off x="1102320" y="1184760"/>
            <a:ext cx="7904520" cy="3472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Сформулируйте </a:t>
            </a:r>
            <a:r>
              <a:rPr b="1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проблему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, которую будете решать в проекте </a:t>
            </a:r>
            <a:br>
              <a:rPr sz="1400"/>
            </a:br>
            <a:r>
              <a:rPr b="0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P.S. </a:t>
            </a: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Можете использовать </a:t>
            </a:r>
            <a:r>
              <a:rPr b="1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инструмент «5 бесит» </a:t>
            </a: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(сл. слайд) 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Проверьте, что она соответствует следующим </a:t>
            </a:r>
            <a:r>
              <a:rPr b="1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условиям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:</a:t>
            </a:r>
            <a:endParaRPr b="0" lang="ru-RU" sz="1800" spc="-1" strike="noStrike">
              <a:latin typeface="Arial"/>
            </a:endParaRPr>
          </a:p>
          <a:p>
            <a:pPr lvl="1" marL="285840" indent="-28584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Может быть решена максимум </a:t>
            </a:r>
            <a:r>
              <a:rPr b="1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за 3 года</a:t>
            </a:r>
            <a:endParaRPr b="0" lang="ru-RU" sz="1800" spc="-1" strike="noStrike">
              <a:latin typeface="Arial"/>
            </a:endParaRPr>
          </a:p>
          <a:p>
            <a:pPr lvl="1" marL="285840" indent="-28584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Решается усилиями вашей команды с привлечением экспертов</a:t>
            </a:r>
            <a:endParaRPr b="0" lang="ru-RU" sz="1800" spc="-1" strike="noStrike">
              <a:latin typeface="Arial"/>
            </a:endParaRPr>
          </a:p>
          <a:p>
            <a:pPr lvl="1" marL="285840" indent="-28584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  <a:tabLst>
                <a:tab algn="l" pos="0"/>
              </a:tabLst>
            </a:pPr>
            <a:r>
              <a:rPr b="1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Конкретна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, а не глобальна</a:t>
            </a:r>
            <a:endParaRPr b="0" lang="ru-RU" sz="1800" spc="-1" strike="noStrike">
              <a:latin typeface="Arial"/>
            </a:endParaRPr>
          </a:p>
          <a:p>
            <a:pPr lvl="1" marL="285840" indent="-28584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Стоимость решения – </a:t>
            </a:r>
            <a:r>
              <a:rPr b="1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до 1 млн рублей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Найдите данные, которые </a:t>
            </a:r>
            <a:r>
              <a:rPr b="1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подтверждают существование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 проблемы или тренда (статистика из открытых источников / опросы /…) 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122" name="Рисунок 22" descr="флажок установлен контур"/>
          <p:cNvPicPr/>
          <p:nvPr/>
        </p:nvPicPr>
        <p:blipFill>
          <a:blip r:embed="rId1"/>
          <a:stretch/>
        </p:blipFill>
        <p:spPr>
          <a:xfrm>
            <a:off x="487800" y="1144080"/>
            <a:ext cx="455400" cy="455400"/>
          </a:xfrm>
          <a:prstGeom prst="rect">
            <a:avLst/>
          </a:prstGeom>
          <a:ln w="0">
            <a:noFill/>
          </a:ln>
        </p:spPr>
      </p:pic>
      <p:pic>
        <p:nvPicPr>
          <p:cNvPr id="123" name="Рисунок 23" descr="флажок установлен контур"/>
          <p:cNvPicPr/>
          <p:nvPr/>
        </p:nvPicPr>
        <p:blipFill>
          <a:blip r:embed="rId2"/>
          <a:stretch/>
        </p:blipFill>
        <p:spPr>
          <a:xfrm>
            <a:off x="487800" y="4003560"/>
            <a:ext cx="455400" cy="455400"/>
          </a:xfrm>
          <a:prstGeom prst="rect">
            <a:avLst/>
          </a:prstGeom>
          <a:ln w="0">
            <a:noFill/>
          </a:ln>
        </p:spPr>
      </p:pic>
      <p:pic>
        <p:nvPicPr>
          <p:cNvPr id="124" name="Рисунок 24" descr="флажок установлен контур"/>
          <p:cNvPicPr/>
          <p:nvPr/>
        </p:nvPicPr>
        <p:blipFill>
          <a:blip r:embed="rId3"/>
          <a:stretch/>
        </p:blipFill>
        <p:spPr>
          <a:xfrm>
            <a:off x="487800" y="2319480"/>
            <a:ext cx="455400" cy="455400"/>
          </a:xfrm>
          <a:prstGeom prst="rect">
            <a:avLst/>
          </a:prstGeom>
          <a:ln w="0">
            <a:noFill/>
          </a:ln>
        </p:spPr>
      </p:pic>
      <p:pic>
        <p:nvPicPr>
          <p:cNvPr id="125" name="Рисунок 3" descr="Часы контур"/>
          <p:cNvPicPr/>
          <p:nvPr/>
        </p:nvPicPr>
        <p:blipFill>
          <a:blip r:embed="rId4"/>
          <a:stretch/>
        </p:blipFill>
        <p:spPr>
          <a:xfrm>
            <a:off x="487800" y="5844240"/>
            <a:ext cx="553680" cy="553680"/>
          </a:xfrm>
          <a:prstGeom prst="rect">
            <a:avLst/>
          </a:prstGeom>
          <a:ln w="0">
            <a:noFill/>
          </a:ln>
        </p:spPr>
      </p:pic>
      <p:sp>
        <p:nvSpPr>
          <p:cNvPr id="126" name="TextBox 4"/>
          <p:cNvSpPr/>
          <p:nvPr/>
        </p:nvSpPr>
        <p:spPr>
          <a:xfrm>
            <a:off x="1103400" y="5937120"/>
            <a:ext cx="112752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20 минут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27" name="TextBox 5"/>
          <p:cNvSpPr/>
          <p:nvPr/>
        </p:nvSpPr>
        <p:spPr>
          <a:xfrm>
            <a:off x="270000" y="295200"/>
            <a:ext cx="5111280" cy="57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3200" spc="-1" strike="noStrike">
                <a:solidFill>
                  <a:srgbClr val="ffffff"/>
                </a:solidFill>
                <a:latin typeface="Arial Black"/>
                <a:ea typeface="Arial"/>
              </a:rPr>
              <a:t>ПРОБЛЕМА </a:t>
            </a:r>
            <a:r>
              <a:rPr b="0" lang="en-US" sz="3200" spc="-1" strike="noStrike">
                <a:solidFill>
                  <a:srgbClr val="ffffff"/>
                </a:solidFill>
                <a:latin typeface="Arial Black"/>
                <a:ea typeface="Arial"/>
              </a:rPr>
              <a:t>| </a:t>
            </a:r>
            <a:r>
              <a:rPr b="0" lang="ru-RU" sz="3200" spc="-1" strike="noStrike">
                <a:solidFill>
                  <a:srgbClr val="ffffff"/>
                </a:solidFill>
                <a:latin typeface="Arial Black"/>
                <a:ea typeface="Arial"/>
              </a:rPr>
              <a:t>задание</a:t>
            </a:r>
            <a:endParaRPr b="0" lang="ru-RU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bg>
      <p:bgPr>
        <a:solidFill>
          <a:srgbClr val="80808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Прямоугольник 1"/>
          <p:cNvSpPr/>
          <p:nvPr/>
        </p:nvSpPr>
        <p:spPr>
          <a:xfrm>
            <a:off x="327960" y="882360"/>
            <a:ext cx="11534400" cy="5694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9" name="TextBox 5"/>
          <p:cNvSpPr/>
          <p:nvPr/>
        </p:nvSpPr>
        <p:spPr>
          <a:xfrm>
            <a:off x="-64800" y="295200"/>
            <a:ext cx="5141520" cy="57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3200" spc="-1" strike="noStrike">
                <a:solidFill>
                  <a:srgbClr val="ffffff"/>
                </a:solidFill>
                <a:latin typeface="Arial Black"/>
                <a:ea typeface="Arial"/>
              </a:rPr>
              <a:t>ПРОБЛЕМА </a:t>
            </a:r>
            <a:r>
              <a:rPr b="0" lang="en-US" sz="3200" spc="-1" strike="noStrike">
                <a:solidFill>
                  <a:srgbClr val="ffffff"/>
                </a:solidFill>
                <a:latin typeface="Arial Black"/>
                <a:ea typeface="Arial"/>
              </a:rPr>
              <a:t>| </a:t>
            </a:r>
            <a:r>
              <a:rPr b="0" lang="ru-RU" sz="3200" spc="-1" strike="noStrike">
                <a:solidFill>
                  <a:srgbClr val="ffffff"/>
                </a:solidFill>
                <a:latin typeface="Arial Black"/>
                <a:ea typeface="Arial"/>
              </a:rPr>
              <a:t>5 БЕСИТ</a:t>
            </a:r>
            <a:endParaRPr b="0" lang="ru-RU" sz="3200" spc="-1" strike="noStrike">
              <a:latin typeface="Arial"/>
            </a:endParaRPr>
          </a:p>
        </p:txBody>
      </p:sp>
      <p:sp>
        <p:nvSpPr>
          <p:cNvPr id="130" name="Прямоугольник 2"/>
          <p:cNvSpPr/>
          <p:nvPr/>
        </p:nvSpPr>
        <p:spPr>
          <a:xfrm>
            <a:off x="731520" y="1237680"/>
            <a:ext cx="5252040" cy="31647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1" name="TextBox 6"/>
          <p:cNvSpPr/>
          <p:nvPr/>
        </p:nvSpPr>
        <p:spPr>
          <a:xfrm>
            <a:off x="343080" y="849240"/>
            <a:ext cx="687240" cy="100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ru-RU" sz="6000" spc="-1" strike="noStrike">
                <a:solidFill>
                  <a:srgbClr val="e63035"/>
                </a:solidFill>
                <a:latin typeface="Arial Black"/>
                <a:ea typeface="Arial"/>
              </a:rPr>
              <a:t>1</a:t>
            </a:r>
            <a:endParaRPr b="0" lang="ru-RU" sz="6000" spc="-1" strike="noStrike">
              <a:latin typeface="Arial"/>
            </a:endParaRPr>
          </a:p>
        </p:txBody>
      </p:sp>
      <p:sp>
        <p:nvSpPr>
          <p:cNvPr id="132" name="TextBox 8"/>
          <p:cNvSpPr/>
          <p:nvPr/>
        </p:nvSpPr>
        <p:spPr>
          <a:xfrm>
            <a:off x="974880" y="1280160"/>
            <a:ext cx="5020200" cy="2952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Индивидуально сформулируйте 5 вещей / процессов (или больше), которые не устраивают вас в повседневной жизни.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spcAft>
                <a:spcPts val="601"/>
              </a:spcAft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Выполняя задание, постарайтесь ответить на следующие вопросы:</a:t>
            </a:r>
            <a:endParaRPr b="0" lang="ru-RU" sz="1400" spc="-1" strike="noStrike">
              <a:latin typeface="Arial"/>
            </a:endParaRPr>
          </a:p>
          <a:p>
            <a:pPr lvl="1" marL="285840" indent="-285840">
              <a:lnSpc>
                <a:spcPct val="100000"/>
              </a:lnSpc>
              <a:spcAft>
                <a:spcPts val="601"/>
              </a:spcAft>
              <a:buClr>
                <a:srgbClr val="000000"/>
              </a:buClr>
              <a:buFont typeface="Wingdings" charset="2"/>
              <a:buChar char=""/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Какие процессы кажутся монотонными?</a:t>
            </a:r>
            <a:endParaRPr b="0" lang="ru-RU" sz="1400" spc="-1" strike="noStrike">
              <a:latin typeface="Arial"/>
            </a:endParaRPr>
          </a:p>
          <a:p>
            <a:pPr lvl="1" marL="285840" indent="-285840">
              <a:lnSpc>
                <a:spcPct val="100000"/>
              </a:lnSpc>
              <a:spcAft>
                <a:spcPts val="601"/>
              </a:spcAft>
              <a:buClr>
                <a:srgbClr val="000000"/>
              </a:buClr>
              <a:buFont typeface="Wingdings" charset="2"/>
              <a:buChar char=""/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Что вас раздражает?</a:t>
            </a:r>
            <a:endParaRPr b="0" lang="ru-RU" sz="1400" spc="-1" strike="noStrike">
              <a:latin typeface="Arial"/>
            </a:endParaRPr>
          </a:p>
          <a:p>
            <a:pPr lvl="1" marL="285840" indent="-285840">
              <a:lnSpc>
                <a:spcPct val="100000"/>
              </a:lnSpc>
              <a:spcAft>
                <a:spcPts val="601"/>
              </a:spcAft>
              <a:buClr>
                <a:srgbClr val="000000"/>
              </a:buClr>
              <a:buFont typeface="Wingdings" charset="2"/>
              <a:buChar char=""/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Какие предметы / сервисы / услуги кажутся вам неудобными?</a:t>
            </a:r>
            <a:endParaRPr b="0" lang="ru-RU" sz="1400" spc="-1" strike="noStrike">
              <a:latin typeface="Arial"/>
            </a:endParaRPr>
          </a:p>
          <a:p>
            <a:pPr lvl="1" marL="285840" indent="-285840">
              <a:lnSpc>
                <a:spcPct val="100000"/>
              </a:lnSpc>
              <a:spcAft>
                <a:spcPts val="601"/>
              </a:spcAft>
              <a:buClr>
                <a:srgbClr val="000000"/>
              </a:buClr>
              <a:buFont typeface="Wingdings" charset="2"/>
              <a:buChar char=""/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С какими проблемами вы сталкивались и не могли быстро найти решение?</a:t>
            </a:r>
            <a:endParaRPr b="0" lang="ru-RU" sz="1400" spc="-1" strike="noStrike">
              <a:latin typeface="Arial"/>
            </a:endParaRPr>
          </a:p>
        </p:txBody>
      </p:sp>
      <p:grpSp>
        <p:nvGrpSpPr>
          <p:cNvPr id="133" name="Группа 34"/>
          <p:cNvGrpSpPr/>
          <p:nvPr/>
        </p:nvGrpSpPr>
        <p:grpSpPr>
          <a:xfrm>
            <a:off x="6209640" y="1814760"/>
            <a:ext cx="5281920" cy="1220040"/>
            <a:chOff x="6209640" y="1814760"/>
            <a:chExt cx="5281920" cy="1220040"/>
          </a:xfrm>
        </p:grpSpPr>
        <p:sp>
          <p:nvSpPr>
            <p:cNvPr id="134" name="Прямоугольник 14"/>
            <p:cNvSpPr/>
            <p:nvPr/>
          </p:nvSpPr>
          <p:spPr>
            <a:xfrm>
              <a:off x="6711480" y="2156760"/>
              <a:ext cx="4780080" cy="878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35" name="TextBox 15"/>
            <p:cNvSpPr/>
            <p:nvPr/>
          </p:nvSpPr>
          <p:spPr>
            <a:xfrm>
              <a:off x="6865200" y="2227320"/>
              <a:ext cx="4515840" cy="7290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>
                <a:lnSpc>
                  <a:spcPct val="100000"/>
                </a:lnSpc>
                <a:buNone/>
              </a:pPr>
              <a:r>
                <a:rPr b="0" lang="ru-RU" sz="1400" spc="-1" strike="noStrike">
                  <a:solidFill>
                    <a:srgbClr val="000000"/>
                  </a:solidFill>
                  <a:latin typeface="Arial"/>
                  <a:ea typeface="Arial"/>
                </a:rPr>
                <a:t>Индивидуально проанализируйте список проблем и оставьте ТОП-3 наиболее интересных и актуальных для вас</a:t>
              </a:r>
              <a:endParaRPr b="0" lang="ru-RU" sz="1400" spc="-1" strike="noStrike">
                <a:latin typeface="Arial"/>
              </a:endParaRPr>
            </a:p>
          </p:txBody>
        </p:sp>
        <p:sp>
          <p:nvSpPr>
            <p:cNvPr id="136" name="TextBox 16"/>
            <p:cNvSpPr/>
            <p:nvPr/>
          </p:nvSpPr>
          <p:spPr>
            <a:xfrm>
              <a:off x="6209640" y="1814760"/>
              <a:ext cx="687240" cy="10040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>
                <a:lnSpc>
                  <a:spcPct val="100000"/>
                </a:lnSpc>
                <a:buNone/>
              </a:pPr>
              <a:r>
                <a:rPr b="0" lang="ru-RU" sz="6000" spc="-1" strike="noStrike">
                  <a:solidFill>
                    <a:srgbClr val="e63035"/>
                  </a:solidFill>
                  <a:latin typeface="Arial Black"/>
                  <a:ea typeface="Arial"/>
                </a:rPr>
                <a:t>2</a:t>
              </a:r>
              <a:endParaRPr b="0" lang="ru-RU" sz="6000" spc="-1" strike="noStrike">
                <a:latin typeface="Arial"/>
              </a:endParaRPr>
            </a:p>
          </p:txBody>
        </p:sp>
      </p:grpSp>
      <p:grpSp>
        <p:nvGrpSpPr>
          <p:cNvPr id="137" name="Группа 33"/>
          <p:cNvGrpSpPr/>
          <p:nvPr/>
        </p:nvGrpSpPr>
        <p:grpSpPr>
          <a:xfrm>
            <a:off x="6201360" y="3345840"/>
            <a:ext cx="5281920" cy="1220400"/>
            <a:chOff x="6201360" y="3345840"/>
            <a:chExt cx="5281920" cy="1220400"/>
          </a:xfrm>
        </p:grpSpPr>
        <p:sp>
          <p:nvSpPr>
            <p:cNvPr id="138" name="Прямоугольник 18"/>
            <p:cNvSpPr/>
            <p:nvPr/>
          </p:nvSpPr>
          <p:spPr>
            <a:xfrm>
              <a:off x="6703200" y="3688200"/>
              <a:ext cx="4780080" cy="878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39" name="TextBox 20"/>
            <p:cNvSpPr/>
            <p:nvPr/>
          </p:nvSpPr>
          <p:spPr>
            <a:xfrm>
              <a:off x="6843600" y="3768840"/>
              <a:ext cx="4636440" cy="7290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>
                <a:lnSpc>
                  <a:spcPct val="100000"/>
                </a:lnSpc>
                <a:buNone/>
              </a:pPr>
              <a:r>
                <a:rPr b="0" lang="ru-RU" sz="1400" spc="-1" strike="noStrike">
                  <a:solidFill>
                    <a:srgbClr val="000000"/>
                  </a:solidFill>
                  <a:latin typeface="Arial"/>
                  <a:ea typeface="Arial"/>
                </a:rPr>
                <a:t>В группе составьте общий список проблем команды. Проанализируйте каждую на предмет актуальности и реализуемости</a:t>
              </a:r>
              <a:endParaRPr b="0" lang="ru-RU" sz="1400" spc="-1" strike="noStrike">
                <a:latin typeface="Arial"/>
              </a:endParaRPr>
            </a:p>
          </p:txBody>
        </p:sp>
        <p:sp>
          <p:nvSpPr>
            <p:cNvPr id="140" name="TextBox 21"/>
            <p:cNvSpPr/>
            <p:nvPr/>
          </p:nvSpPr>
          <p:spPr>
            <a:xfrm>
              <a:off x="6201360" y="3345840"/>
              <a:ext cx="687240" cy="10040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>
                <a:lnSpc>
                  <a:spcPct val="100000"/>
                </a:lnSpc>
                <a:buNone/>
              </a:pPr>
              <a:r>
                <a:rPr b="0" lang="ru-RU" sz="6000" spc="-1" strike="noStrike">
                  <a:solidFill>
                    <a:srgbClr val="e63035"/>
                  </a:solidFill>
                  <a:latin typeface="Arial Black"/>
                  <a:ea typeface="Arial"/>
                </a:rPr>
                <a:t>3</a:t>
              </a:r>
              <a:endParaRPr b="0" lang="ru-RU" sz="6000" spc="-1" strike="noStrike">
                <a:latin typeface="Arial"/>
              </a:endParaRPr>
            </a:p>
          </p:txBody>
        </p:sp>
      </p:grpSp>
      <p:grpSp>
        <p:nvGrpSpPr>
          <p:cNvPr id="141" name="Группа 32"/>
          <p:cNvGrpSpPr/>
          <p:nvPr/>
        </p:nvGrpSpPr>
        <p:grpSpPr>
          <a:xfrm>
            <a:off x="6211080" y="4876920"/>
            <a:ext cx="5362920" cy="1026360"/>
            <a:chOff x="6211080" y="4876920"/>
            <a:chExt cx="5362920" cy="1026360"/>
          </a:xfrm>
        </p:grpSpPr>
        <p:sp>
          <p:nvSpPr>
            <p:cNvPr id="142" name="Прямоугольник 26"/>
            <p:cNvSpPr/>
            <p:nvPr/>
          </p:nvSpPr>
          <p:spPr>
            <a:xfrm>
              <a:off x="6712920" y="5219280"/>
              <a:ext cx="4780080" cy="684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43" name="TextBox 27"/>
            <p:cNvSpPr/>
            <p:nvPr/>
          </p:nvSpPr>
          <p:spPr>
            <a:xfrm>
              <a:off x="6853320" y="5284800"/>
              <a:ext cx="4720680" cy="5158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>
                <a:lnSpc>
                  <a:spcPct val="100000"/>
                </a:lnSpc>
                <a:buNone/>
              </a:pPr>
              <a:r>
                <a:rPr b="0" lang="ru-RU" sz="1400" spc="-1" strike="noStrike">
                  <a:solidFill>
                    <a:srgbClr val="000000"/>
                  </a:solidFill>
                  <a:latin typeface="Arial"/>
                  <a:ea typeface="Arial"/>
                </a:rPr>
                <a:t>Выберите 1 проблему, которую будете прорабатывать с командой</a:t>
              </a:r>
              <a:endParaRPr b="0" lang="ru-RU" sz="1400" spc="-1" strike="noStrike">
                <a:latin typeface="Arial"/>
              </a:endParaRPr>
            </a:p>
          </p:txBody>
        </p:sp>
        <p:sp>
          <p:nvSpPr>
            <p:cNvPr id="144" name="TextBox 28"/>
            <p:cNvSpPr/>
            <p:nvPr/>
          </p:nvSpPr>
          <p:spPr>
            <a:xfrm>
              <a:off x="6211080" y="4876920"/>
              <a:ext cx="687240" cy="10040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>
                <a:lnSpc>
                  <a:spcPct val="100000"/>
                </a:lnSpc>
                <a:buNone/>
              </a:pPr>
              <a:r>
                <a:rPr b="0" lang="ru-RU" sz="6000" spc="-1" strike="noStrike">
                  <a:solidFill>
                    <a:srgbClr val="e63035"/>
                  </a:solidFill>
                  <a:latin typeface="Arial Black"/>
                  <a:ea typeface="Arial"/>
                </a:rPr>
                <a:t>4</a:t>
              </a:r>
              <a:endParaRPr b="0" lang="ru-RU" sz="6000" spc="-1" strike="noStrike"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bg>
      <p:bgPr>
        <a:solidFill>
          <a:srgbClr val="80808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Прямоугольник 1"/>
          <p:cNvSpPr/>
          <p:nvPr/>
        </p:nvSpPr>
        <p:spPr>
          <a:xfrm>
            <a:off x="327960" y="882360"/>
            <a:ext cx="11534400" cy="5694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6" name="TextBox 18"/>
          <p:cNvSpPr/>
          <p:nvPr/>
        </p:nvSpPr>
        <p:spPr>
          <a:xfrm>
            <a:off x="270000" y="295200"/>
            <a:ext cx="5262120" cy="57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3200" spc="-1" strike="noStrike">
                <a:solidFill>
                  <a:srgbClr val="ffffff"/>
                </a:solidFill>
                <a:latin typeface="Arial Black"/>
                <a:ea typeface="Arial"/>
              </a:rPr>
              <a:t>ПРОБЛЕМА </a:t>
            </a:r>
            <a:r>
              <a:rPr b="0" lang="en-US" sz="3200" spc="-1" strike="noStrike">
                <a:solidFill>
                  <a:srgbClr val="ffffff"/>
                </a:solidFill>
                <a:latin typeface="Arial Black"/>
                <a:ea typeface="Arial"/>
              </a:rPr>
              <a:t>| </a:t>
            </a:r>
            <a:r>
              <a:rPr b="0" lang="ru-RU" sz="3200" spc="-1" strike="noStrike">
                <a:solidFill>
                  <a:srgbClr val="ffffff"/>
                </a:solidFill>
                <a:latin typeface="Arial Black"/>
                <a:ea typeface="Arial"/>
              </a:rPr>
              <a:t>примеры</a:t>
            </a:r>
            <a:endParaRPr b="0" lang="ru-RU" sz="3200" spc="-1" strike="noStrike">
              <a:latin typeface="Arial"/>
            </a:endParaRPr>
          </a:p>
        </p:txBody>
      </p:sp>
      <p:sp>
        <p:nvSpPr>
          <p:cNvPr id="147" name="TextBox 6"/>
          <p:cNvSpPr/>
          <p:nvPr/>
        </p:nvSpPr>
        <p:spPr>
          <a:xfrm>
            <a:off x="111960" y="1055880"/>
            <a:ext cx="2360520" cy="394560"/>
          </a:xfrm>
          <a:prstGeom prst="rect">
            <a:avLst/>
          </a:prstGeom>
          <a:solidFill>
            <a:srgbClr val="08c8d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2000" spc="-1" strike="noStrike">
                <a:solidFill>
                  <a:srgbClr val="ffffff"/>
                </a:solidFill>
                <a:latin typeface="Arial"/>
                <a:ea typeface="Arial"/>
              </a:rPr>
              <a:t>Хороший пример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148" name="TextBox 3"/>
          <p:cNvSpPr/>
          <p:nvPr/>
        </p:nvSpPr>
        <p:spPr>
          <a:xfrm>
            <a:off x="6634440" y="1848240"/>
            <a:ext cx="4995720" cy="252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lvl="1" marL="261720" indent="-261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  <a:ea typeface="Arial"/>
              </a:rPr>
              <a:t>В корпусе Института Государства и Права отсутствует копировальный центр для студентов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600" spc="-1" strike="noStrike">
              <a:latin typeface="Arial"/>
            </a:endParaRPr>
          </a:p>
          <a:p>
            <a:pPr lvl="1" marL="261720" indent="-261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  <a:ea typeface="Arial"/>
              </a:rPr>
              <a:t>Большая трата времени на надоедливую рекламу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600" spc="-1" strike="noStrike">
              <a:latin typeface="Arial"/>
            </a:endParaRPr>
          </a:p>
          <a:p>
            <a:pPr lvl="1" marL="261720" indent="-261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  <a:ea typeface="Arial"/>
              </a:rPr>
              <a:t>Культурный досуг иностранных студентов ТюмГУ в г. Тюмень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600" spc="-1" strike="noStrike">
              <a:latin typeface="Arial"/>
            </a:endParaRPr>
          </a:p>
        </p:txBody>
      </p:sp>
      <p:sp>
        <p:nvSpPr>
          <p:cNvPr id="149" name="TextBox 8"/>
          <p:cNvSpPr/>
          <p:nvPr/>
        </p:nvSpPr>
        <p:spPr>
          <a:xfrm>
            <a:off x="560520" y="1848240"/>
            <a:ext cx="5226120" cy="39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lvl="1" marL="261720" indent="-261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  <a:ea typeface="Arial"/>
              </a:rPr>
              <a:t>Около 60% студентов тратят в среднем 5-10 минут на ожидание очереди в столовой (а после могут просто не найти свободного места). Это заставляет некоторых идти в ближайшие кафе, тратить больше времени и денег, опаздывать на занятия или оставаться голодными.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600" spc="-1" strike="noStrike">
              <a:latin typeface="Arial"/>
            </a:endParaRPr>
          </a:p>
          <a:p>
            <a:pPr lvl="1" marL="261720" indent="-261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  <a:ea typeface="Arial"/>
              </a:rPr>
              <a:t>Из-за ухода компаний из РФ малый бизнес не может себе позволить хорошее сетевое оборудование, соответствующее всем требованиям, стоимостью ниже 30 000 рублей. Они вынуждены либо переплачивать, либо обходиться нестабильными продуктами.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600" spc="-1" strike="noStrike">
              <a:latin typeface="Arial"/>
            </a:endParaRPr>
          </a:p>
        </p:txBody>
      </p:sp>
      <p:sp>
        <p:nvSpPr>
          <p:cNvPr id="150" name="Прямоугольник 10"/>
          <p:cNvSpPr/>
          <p:nvPr/>
        </p:nvSpPr>
        <p:spPr>
          <a:xfrm>
            <a:off x="5902560" y="704880"/>
            <a:ext cx="385200" cy="598356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1" name="TextBox 11"/>
          <p:cNvSpPr/>
          <p:nvPr/>
        </p:nvSpPr>
        <p:spPr>
          <a:xfrm>
            <a:off x="6104160" y="1055880"/>
            <a:ext cx="2140920" cy="394560"/>
          </a:xfrm>
          <a:prstGeom prst="rect">
            <a:avLst/>
          </a:prstGeom>
          <a:solidFill>
            <a:srgbClr val="e6303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2000" spc="-1" strike="noStrike">
                <a:solidFill>
                  <a:srgbClr val="ffffff"/>
                </a:solidFill>
                <a:latin typeface="Arial"/>
                <a:ea typeface="Arial"/>
              </a:rPr>
              <a:t>Плохой пример</a:t>
            </a:r>
            <a:endParaRPr b="0" lang="ru-RU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TextBox 5"/>
          <p:cNvSpPr/>
          <p:nvPr/>
        </p:nvSpPr>
        <p:spPr>
          <a:xfrm>
            <a:off x="327960" y="1319400"/>
            <a:ext cx="5767200" cy="475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Проблема: самостоятельного кастомизирования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в Тюмени: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В настоящее время эту проблему решают следующими способами: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Заказывают у не подготовленного художника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Самостоятельно кастомизируют девайс, попутно ломая свичи или выводя её из строя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Они неэффективны, потому что: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Самостоятельно покупают не подходящие по размеру keycaps.  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Кастамизируют девайс под себя, но далее жалеют о выборе тематики.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Неправильный выбор начинки(свичей)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Дороговизна в сборке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</p:txBody>
      </p:sp>
      <p:grpSp>
        <p:nvGrpSpPr>
          <p:cNvPr id="153" name="Группа 6"/>
          <p:cNvGrpSpPr/>
          <p:nvPr/>
        </p:nvGrpSpPr>
        <p:grpSpPr>
          <a:xfrm>
            <a:off x="0" y="0"/>
            <a:ext cx="12190320" cy="795600"/>
            <a:chOff x="0" y="0"/>
            <a:chExt cx="12190320" cy="795600"/>
          </a:xfrm>
        </p:grpSpPr>
        <p:sp>
          <p:nvSpPr>
            <p:cNvPr id="154" name="Прямоугольник 7"/>
            <p:cNvSpPr/>
            <p:nvPr/>
          </p:nvSpPr>
          <p:spPr>
            <a:xfrm>
              <a:off x="0" y="0"/>
              <a:ext cx="12190320" cy="588600"/>
            </a:xfrm>
            <a:prstGeom prst="rect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55" name="Прямоугольник 8"/>
            <p:cNvSpPr/>
            <p:nvPr/>
          </p:nvSpPr>
          <p:spPr>
            <a:xfrm>
              <a:off x="419400" y="330120"/>
              <a:ext cx="2802240" cy="46548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56" name="TextBox 9"/>
            <p:cNvSpPr/>
            <p:nvPr/>
          </p:nvSpPr>
          <p:spPr>
            <a:xfrm>
              <a:off x="996840" y="405720"/>
              <a:ext cx="1647360" cy="3639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>
                <a:lnSpc>
                  <a:spcPct val="100000"/>
                </a:lnSpc>
                <a:buNone/>
              </a:pPr>
              <a:r>
                <a:rPr b="0" lang="ru-RU" sz="1800" spc="-1" strike="noStrike">
                  <a:solidFill>
                    <a:srgbClr val="000000"/>
                  </a:solidFill>
                  <a:latin typeface="Arial Black"/>
                  <a:ea typeface="Arial"/>
                </a:rPr>
                <a:t>ПРОБЛЕМА</a:t>
              </a:r>
              <a:endParaRPr b="0" lang="ru-RU" sz="1800" spc="-1" strike="noStrike">
                <a:latin typeface="Arial"/>
              </a:endParaRPr>
            </a:p>
          </p:txBody>
        </p:sp>
      </p:grpSp>
      <p:sp>
        <p:nvSpPr>
          <p:cNvPr id="157" name="TextBox 16"/>
          <p:cNvSpPr/>
          <p:nvPr/>
        </p:nvSpPr>
        <p:spPr>
          <a:xfrm>
            <a:off x="7296120" y="4808520"/>
            <a:ext cx="3233520" cy="149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Статистика «опросника»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Источник:</a:t>
            </a: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https://docs.google.com/spreadsheets/d/1Vyec2Sqb7zyu27IuSNUXJ-OK0y3O0PnDRs4TI23Pv20/edit?resourcekey#gid=686132500</a:t>
            </a:r>
            <a:endParaRPr b="0" lang="ru-RU" sz="1400" spc="-1" strike="noStrike">
              <a:latin typeface="Arial"/>
            </a:endParaRPr>
          </a:p>
        </p:txBody>
      </p:sp>
      <p:pic>
        <p:nvPicPr>
          <p:cNvPr id="158" name="Рисунок 18" descr="Круговая диаграмма контур"/>
          <p:cNvPicPr/>
          <p:nvPr/>
        </p:nvPicPr>
        <p:blipFill>
          <a:blip r:embed="rId1"/>
          <a:stretch/>
        </p:blipFill>
        <p:spPr>
          <a:xfrm>
            <a:off x="6796440" y="1967040"/>
            <a:ext cx="1788480" cy="1788480"/>
          </a:xfrm>
          <a:prstGeom prst="rect">
            <a:avLst/>
          </a:prstGeom>
          <a:ln w="0">
            <a:noFill/>
          </a:ln>
        </p:spPr>
      </p:pic>
      <p:pic>
        <p:nvPicPr>
          <p:cNvPr id="159" name="Рисунок 20" descr="Диаграмма с подъемом контур"/>
          <p:cNvPicPr/>
          <p:nvPr/>
        </p:nvPicPr>
        <p:blipFill>
          <a:blip r:embed="rId2"/>
          <a:stretch/>
        </p:blipFill>
        <p:spPr>
          <a:xfrm>
            <a:off x="9434880" y="1967040"/>
            <a:ext cx="1788480" cy="1788480"/>
          </a:xfrm>
          <a:prstGeom prst="rect">
            <a:avLst/>
          </a:prstGeom>
          <a:ln w="0">
            <a:noFill/>
          </a:ln>
        </p:spPr>
      </p:pic>
      <p:pic>
        <p:nvPicPr>
          <p:cNvPr id="160" name="" descr=""/>
          <p:cNvPicPr/>
          <p:nvPr/>
        </p:nvPicPr>
        <p:blipFill>
          <a:blip r:embed="rId3"/>
          <a:stretch/>
        </p:blipFill>
        <p:spPr>
          <a:xfrm>
            <a:off x="5978160" y="1980000"/>
            <a:ext cx="6212880" cy="25189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bg>
      <p:bgPr>
        <a:solidFill>
          <a:srgbClr val="80808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Прямоугольник 1"/>
          <p:cNvSpPr/>
          <p:nvPr/>
        </p:nvSpPr>
        <p:spPr>
          <a:xfrm>
            <a:off x="327960" y="882360"/>
            <a:ext cx="11534400" cy="5694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2" name="TextBox 19"/>
          <p:cNvSpPr/>
          <p:nvPr/>
        </p:nvSpPr>
        <p:spPr>
          <a:xfrm>
            <a:off x="1102320" y="1184760"/>
            <a:ext cx="6211080" cy="146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Составьте детальный портрет представителя целевой аудитории 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Опишите, как ваши пользователи сейчас решают проблему и что им не нравится в текущих решениях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163" name="Рисунок 22" descr="флажок установлен контур"/>
          <p:cNvPicPr/>
          <p:nvPr/>
        </p:nvPicPr>
        <p:blipFill>
          <a:blip r:embed="rId1"/>
          <a:stretch/>
        </p:blipFill>
        <p:spPr>
          <a:xfrm>
            <a:off x="487800" y="1190520"/>
            <a:ext cx="455400" cy="455400"/>
          </a:xfrm>
          <a:prstGeom prst="rect">
            <a:avLst/>
          </a:prstGeom>
          <a:ln w="0">
            <a:noFill/>
          </a:ln>
        </p:spPr>
      </p:pic>
      <p:pic>
        <p:nvPicPr>
          <p:cNvPr id="164" name="Рисунок 23" descr="флажок установлен контур"/>
          <p:cNvPicPr/>
          <p:nvPr/>
        </p:nvPicPr>
        <p:blipFill>
          <a:blip r:embed="rId2"/>
          <a:stretch/>
        </p:blipFill>
        <p:spPr>
          <a:xfrm>
            <a:off x="487800" y="2018520"/>
            <a:ext cx="455400" cy="455400"/>
          </a:xfrm>
          <a:prstGeom prst="rect">
            <a:avLst/>
          </a:prstGeom>
          <a:ln w="0">
            <a:noFill/>
          </a:ln>
        </p:spPr>
      </p:pic>
      <p:pic>
        <p:nvPicPr>
          <p:cNvPr id="165" name="Рисунок 3" descr="Часы контур"/>
          <p:cNvPicPr/>
          <p:nvPr/>
        </p:nvPicPr>
        <p:blipFill>
          <a:blip r:embed="rId3"/>
          <a:stretch/>
        </p:blipFill>
        <p:spPr>
          <a:xfrm>
            <a:off x="487800" y="5844240"/>
            <a:ext cx="553680" cy="553680"/>
          </a:xfrm>
          <a:prstGeom prst="rect">
            <a:avLst/>
          </a:prstGeom>
          <a:ln w="0">
            <a:noFill/>
          </a:ln>
        </p:spPr>
      </p:pic>
      <p:sp>
        <p:nvSpPr>
          <p:cNvPr id="166" name="TextBox 4"/>
          <p:cNvSpPr/>
          <p:nvPr/>
        </p:nvSpPr>
        <p:spPr>
          <a:xfrm>
            <a:off x="1103400" y="5937120"/>
            <a:ext cx="112752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15 минут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67" name="TextBox 5"/>
          <p:cNvSpPr/>
          <p:nvPr/>
        </p:nvSpPr>
        <p:spPr>
          <a:xfrm>
            <a:off x="281160" y="295200"/>
            <a:ext cx="7705440" cy="57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3200" spc="-1" strike="noStrike">
                <a:solidFill>
                  <a:srgbClr val="ffffff"/>
                </a:solidFill>
                <a:latin typeface="Arial Black"/>
                <a:ea typeface="Arial"/>
              </a:rPr>
              <a:t>ЦЕЛЕВАЯ АУДИТОРИЯ </a:t>
            </a:r>
            <a:r>
              <a:rPr b="0" lang="en-US" sz="3200" spc="-1" strike="noStrike">
                <a:solidFill>
                  <a:srgbClr val="ffffff"/>
                </a:solidFill>
                <a:latin typeface="Arial Black"/>
                <a:ea typeface="Arial"/>
              </a:rPr>
              <a:t>| </a:t>
            </a:r>
            <a:r>
              <a:rPr b="0" lang="ru-RU" sz="3200" spc="-1" strike="noStrike">
                <a:solidFill>
                  <a:srgbClr val="ffffff"/>
                </a:solidFill>
                <a:latin typeface="Arial Black"/>
                <a:ea typeface="Arial"/>
              </a:rPr>
              <a:t>задание</a:t>
            </a:r>
            <a:endParaRPr b="0" lang="ru-RU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bg>
      <p:bgPr>
        <a:solidFill>
          <a:srgbClr val="80808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Прямоугольник 1"/>
          <p:cNvSpPr/>
          <p:nvPr/>
        </p:nvSpPr>
        <p:spPr>
          <a:xfrm>
            <a:off x="327960" y="882360"/>
            <a:ext cx="11534400" cy="5694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9" name="TextBox 18"/>
          <p:cNvSpPr/>
          <p:nvPr/>
        </p:nvSpPr>
        <p:spPr>
          <a:xfrm>
            <a:off x="281160" y="295200"/>
            <a:ext cx="7856280" cy="57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3200" spc="-1" strike="noStrike">
                <a:solidFill>
                  <a:srgbClr val="ffffff"/>
                </a:solidFill>
                <a:latin typeface="Arial Black"/>
                <a:ea typeface="Arial"/>
              </a:rPr>
              <a:t>ЦЕЛЕВАЯ АУДИТОРИЯ </a:t>
            </a:r>
            <a:r>
              <a:rPr b="0" lang="en-US" sz="3200" spc="-1" strike="noStrike">
                <a:solidFill>
                  <a:srgbClr val="ffffff"/>
                </a:solidFill>
                <a:latin typeface="Arial Black"/>
                <a:ea typeface="Arial"/>
              </a:rPr>
              <a:t>| </a:t>
            </a:r>
            <a:r>
              <a:rPr b="0" lang="ru-RU" sz="3200" spc="-1" strike="noStrike">
                <a:solidFill>
                  <a:srgbClr val="ffffff"/>
                </a:solidFill>
                <a:latin typeface="Arial Black"/>
                <a:ea typeface="Arial"/>
              </a:rPr>
              <a:t>примеры</a:t>
            </a:r>
            <a:endParaRPr b="0" lang="ru-RU" sz="3200" spc="-1" strike="noStrike">
              <a:latin typeface="Arial"/>
            </a:endParaRPr>
          </a:p>
        </p:txBody>
      </p:sp>
      <p:sp>
        <p:nvSpPr>
          <p:cNvPr id="170" name="TextBox 6"/>
          <p:cNvSpPr/>
          <p:nvPr/>
        </p:nvSpPr>
        <p:spPr>
          <a:xfrm>
            <a:off x="111960" y="1055880"/>
            <a:ext cx="2360520" cy="394560"/>
          </a:xfrm>
          <a:prstGeom prst="rect">
            <a:avLst/>
          </a:prstGeom>
          <a:solidFill>
            <a:srgbClr val="08c8d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2000" spc="-1" strike="noStrike">
                <a:solidFill>
                  <a:srgbClr val="ffffff"/>
                </a:solidFill>
                <a:latin typeface="Arial"/>
                <a:ea typeface="Arial"/>
              </a:rPr>
              <a:t>Хороший пример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171" name="TextBox 3"/>
          <p:cNvSpPr/>
          <p:nvPr/>
        </p:nvSpPr>
        <p:spPr>
          <a:xfrm>
            <a:off x="6634440" y="1848240"/>
            <a:ext cx="4995720" cy="2036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lvl="1" marL="261720" indent="-261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  <a:ea typeface="Arial"/>
              </a:rPr>
              <a:t>С данной проблемой чаще всего сталкиваются студенты и преподаватели вуза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600" spc="-1" strike="noStrike">
              <a:latin typeface="Arial"/>
            </a:endParaRPr>
          </a:p>
          <a:p>
            <a:pPr lvl="1" marL="261720" indent="-261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  <a:ea typeface="Arial"/>
              </a:rPr>
              <a:t>Наша целевая аудитория – все жители города Тюмень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600" spc="-1" strike="noStrike">
              <a:latin typeface="Arial"/>
            </a:endParaRPr>
          </a:p>
          <a:p>
            <a:pPr lvl="1" marL="261720" indent="-261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  <a:ea typeface="Arial"/>
              </a:rPr>
              <a:t>Люди от 16 до 40 лет, которые хотят жить с низким уровнем стресса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172" name="TextBox 8"/>
          <p:cNvSpPr/>
          <p:nvPr/>
        </p:nvSpPr>
        <p:spPr>
          <a:xfrm>
            <a:off x="560520" y="1848240"/>
            <a:ext cx="5225040" cy="227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  <a:ea typeface="Arial"/>
              </a:rPr>
              <a:t>Мужчина или женщина пенсионного возраста — 65+, которым сложно пользоваться современными сенсорными телефонами. Им нужен аппарат с крупными кнопками, чтобы звонить и отправлять сообщения. Они ценят удобство и надёжность продукта. Попасть в целевую аудиторию могут и более молодые потребители, которые подбирают телефон в подарок старшим родственникам.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600" spc="-1" strike="noStrike">
              <a:latin typeface="Arial"/>
            </a:endParaRPr>
          </a:p>
        </p:txBody>
      </p:sp>
      <p:sp>
        <p:nvSpPr>
          <p:cNvPr id="173" name="Прямоугольник 10"/>
          <p:cNvSpPr/>
          <p:nvPr/>
        </p:nvSpPr>
        <p:spPr>
          <a:xfrm>
            <a:off x="5902560" y="879840"/>
            <a:ext cx="385200" cy="580824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4" name="TextBox 11"/>
          <p:cNvSpPr/>
          <p:nvPr/>
        </p:nvSpPr>
        <p:spPr>
          <a:xfrm>
            <a:off x="6104160" y="1055880"/>
            <a:ext cx="2140920" cy="394560"/>
          </a:xfrm>
          <a:prstGeom prst="rect">
            <a:avLst/>
          </a:prstGeom>
          <a:solidFill>
            <a:srgbClr val="e6303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2000" spc="-1" strike="noStrike">
                <a:solidFill>
                  <a:srgbClr val="ffffff"/>
                </a:solidFill>
                <a:latin typeface="Arial"/>
                <a:ea typeface="Arial"/>
              </a:rPr>
              <a:t>Плохой пример</a:t>
            </a:r>
            <a:endParaRPr b="0" lang="ru-RU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5" name="Группа 6"/>
          <p:cNvGrpSpPr/>
          <p:nvPr/>
        </p:nvGrpSpPr>
        <p:grpSpPr>
          <a:xfrm>
            <a:off x="0" y="0"/>
            <a:ext cx="12190320" cy="795600"/>
            <a:chOff x="0" y="0"/>
            <a:chExt cx="12190320" cy="795600"/>
          </a:xfrm>
        </p:grpSpPr>
        <p:sp>
          <p:nvSpPr>
            <p:cNvPr id="176" name="Прямоугольник 7"/>
            <p:cNvSpPr/>
            <p:nvPr/>
          </p:nvSpPr>
          <p:spPr>
            <a:xfrm>
              <a:off x="0" y="0"/>
              <a:ext cx="12190320" cy="588600"/>
            </a:xfrm>
            <a:prstGeom prst="rect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77" name="Прямоугольник 8"/>
            <p:cNvSpPr/>
            <p:nvPr/>
          </p:nvSpPr>
          <p:spPr>
            <a:xfrm>
              <a:off x="419400" y="330120"/>
              <a:ext cx="3168720" cy="46548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78" name="TextBox 9"/>
            <p:cNvSpPr/>
            <p:nvPr/>
          </p:nvSpPr>
          <p:spPr>
            <a:xfrm>
              <a:off x="468000" y="390960"/>
              <a:ext cx="3104280" cy="3639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>
                <a:lnSpc>
                  <a:spcPct val="100000"/>
                </a:lnSpc>
                <a:buNone/>
              </a:pPr>
              <a:r>
                <a:rPr b="0" lang="ru-RU" sz="1800" spc="-1" strike="noStrike">
                  <a:solidFill>
                    <a:srgbClr val="000000"/>
                  </a:solidFill>
                  <a:latin typeface="Arial Black"/>
                  <a:ea typeface="Arial"/>
                </a:rPr>
                <a:t>ЦЕЛЕВАЯ АУДИТОРИЯ</a:t>
              </a:r>
              <a:endParaRPr b="0" lang="ru-RU" sz="1800" spc="-1" strike="noStrike">
                <a:latin typeface="Arial"/>
              </a:endParaRPr>
            </a:p>
          </p:txBody>
        </p:sp>
      </p:grpSp>
      <p:sp>
        <p:nvSpPr>
          <p:cNvPr id="179" name="Прямоугольник 12"/>
          <p:cNvSpPr/>
          <p:nvPr/>
        </p:nvSpPr>
        <p:spPr>
          <a:xfrm>
            <a:off x="419400" y="1458360"/>
            <a:ext cx="3097440" cy="3875760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</a:ln>
          <a:effectLst>
            <a:outerShdw algn="ctr" blurRad="203040" dir="2578718" dist="151556" rotWithShape="0" sx="79000" sy="7900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0" name="TextBox 1"/>
          <p:cNvSpPr/>
          <p:nvPr/>
        </p:nvSpPr>
        <p:spPr>
          <a:xfrm>
            <a:off x="419400" y="2981520"/>
            <a:ext cx="3097440" cy="81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0" i="1" lang="ru-RU" sz="1600" spc="-1" strike="noStrike">
                <a:solidFill>
                  <a:srgbClr val="808080"/>
                </a:solidFill>
                <a:latin typeface="Arial"/>
                <a:ea typeface="Arial"/>
              </a:rPr>
              <a:t>Поместите изображение вашего типичного пользователя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181" name="TextBox 2"/>
          <p:cNvSpPr/>
          <p:nvPr/>
        </p:nvSpPr>
        <p:spPr>
          <a:xfrm>
            <a:off x="4031640" y="895320"/>
            <a:ext cx="5433840" cy="538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lvl="1" marL="284040" indent="-28404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b="0" lang="ru-RU" sz="1500" spc="-1" strike="noStrike">
                <a:solidFill>
                  <a:srgbClr val="262626"/>
                </a:solidFill>
                <a:latin typeface="Arial"/>
                <a:ea typeface="Arial"/>
              </a:rPr>
              <a:t>Общие характеристики </a:t>
            </a:r>
            <a:br>
              <a:rPr sz="1500"/>
            </a:br>
            <a:r>
              <a:rPr b="0" lang="ru-RU" sz="1500" spc="-1" strike="noStrike">
                <a:solidFill>
                  <a:srgbClr val="262626"/>
                </a:solidFill>
                <a:latin typeface="Arial"/>
                <a:ea typeface="Arial"/>
              </a:rPr>
              <a:t>(пол, возраст, род и сфера деятельности, образ жизни ...): Геймеры всех полов и возрастов Тюменской области(от 14лет), любых сфер деятельности и образа жизни.</a:t>
            </a:r>
            <a:endParaRPr b="0" lang="ru-RU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500" spc="-1" strike="noStrike">
              <a:latin typeface="Arial"/>
            </a:endParaRPr>
          </a:p>
          <a:p>
            <a:pPr lvl="1" marL="284040" indent="-28404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b="0" lang="ru-RU" sz="1500" spc="-1" strike="noStrike">
                <a:solidFill>
                  <a:srgbClr val="262626"/>
                </a:solidFill>
                <a:latin typeface="Arial"/>
                <a:ea typeface="Arial"/>
              </a:rPr>
              <a:t>Проблемы: самостоятельная кастомизация Потребности: выбор дизайна, создание своего  дизайна и подбор начинки.</a:t>
            </a:r>
            <a:endParaRPr b="0" lang="ru-RU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500" spc="-1" strike="noStrike">
              <a:latin typeface="Arial"/>
            </a:endParaRPr>
          </a:p>
          <a:p>
            <a:pPr lvl="1" marL="284040" indent="-28404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b="0" lang="ru-RU" sz="1500" spc="-1" strike="noStrike">
                <a:solidFill>
                  <a:srgbClr val="262626"/>
                </a:solidFill>
                <a:latin typeface="Arial"/>
                <a:ea typeface="Arial"/>
              </a:rPr>
              <a:t>Продукты, которые сейчас использует для решения проблемы: сменные keycaps, самостоятельная разборка для последующей замены свичей или корпуса</a:t>
            </a:r>
            <a:endParaRPr b="0" lang="ru-RU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500" spc="-1" strike="noStrike">
              <a:latin typeface="Arial"/>
            </a:endParaRPr>
          </a:p>
          <a:p>
            <a:pPr lvl="1" marL="284040" indent="-28404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b="0" lang="ru-RU" sz="1500" spc="-1" strike="noStrike">
                <a:solidFill>
                  <a:srgbClr val="262626"/>
                </a:solidFill>
                <a:latin typeface="Arial"/>
                <a:ea typeface="Arial"/>
              </a:rPr>
              <a:t>Причины, по которым текущие решения «не работают»: обнуление гарантии, большая вероятность повреждения девайса, не правильный выбор эскиза</a:t>
            </a:r>
            <a:endParaRPr b="0" lang="ru-RU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500" spc="-1" strike="noStrike">
              <a:latin typeface="Arial"/>
            </a:endParaRPr>
          </a:p>
          <a:p>
            <a:pPr lvl="1" marL="284040" indent="-28404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b="0" lang="ru-RU" sz="1500" spc="-1" strike="noStrike">
                <a:solidFill>
                  <a:srgbClr val="262626"/>
                </a:solidFill>
                <a:latin typeface="Arial"/>
                <a:ea typeface="Arial"/>
              </a:rPr>
              <a:t>Что ценит, на что обращает внимание</a:t>
            </a:r>
            <a:r>
              <a:rPr b="0" lang="ru-RU" sz="1500" spc="-1" strike="noStrike">
                <a:solidFill>
                  <a:srgbClr val="000000"/>
                </a:solidFill>
                <a:latin typeface="Arial"/>
                <a:ea typeface="Arial"/>
              </a:rPr>
              <a:t>: цена, общая картина проекта, качество, начинка.</a:t>
            </a:r>
            <a:endParaRPr b="0" lang="ru-RU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</p:txBody>
      </p:sp>
      <p:pic>
        <p:nvPicPr>
          <p:cNvPr id="182" name="" descr=""/>
          <p:cNvPicPr/>
          <p:nvPr/>
        </p:nvPicPr>
        <p:blipFill>
          <a:blip r:embed="rId1"/>
          <a:srcRect l="18161" t="0" r="27302" b="0"/>
          <a:stretch/>
        </p:blipFill>
        <p:spPr>
          <a:xfrm>
            <a:off x="360000" y="1440000"/>
            <a:ext cx="3238200" cy="39585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bg>
      <p:bgPr>
        <a:solidFill>
          <a:srgbClr val="80808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Прямоугольник 1"/>
          <p:cNvSpPr/>
          <p:nvPr/>
        </p:nvSpPr>
        <p:spPr>
          <a:xfrm>
            <a:off x="327960" y="882360"/>
            <a:ext cx="11534400" cy="5694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4" name="TextBox 19"/>
          <p:cNvSpPr/>
          <p:nvPr/>
        </p:nvSpPr>
        <p:spPr>
          <a:xfrm>
            <a:off x="1102320" y="1184760"/>
            <a:ext cx="7011360" cy="30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Определите </a:t>
            </a:r>
            <a:r>
              <a:rPr b="1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минимум 3 варианта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 решения проблемы пользователя с помощь</a:t>
            </a:r>
            <a:r>
              <a:rPr b="0" lang="ru-RU" sz="1800" spc="-1" strike="noStrike">
                <a:solidFill>
                  <a:srgbClr val="262626"/>
                </a:solidFill>
                <a:latin typeface="Arial"/>
                <a:ea typeface="Arial"/>
              </a:rPr>
              <a:t>ю </a:t>
            </a:r>
            <a:r>
              <a:rPr b="1" lang="ru-RU" sz="1800" spc="-1" strike="noStrike">
                <a:solidFill>
                  <a:srgbClr val="262626"/>
                </a:solidFill>
                <a:latin typeface="Arial"/>
                <a:ea typeface="Arial"/>
              </a:rPr>
              <a:t>технологического продукта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262626"/>
                </a:solidFill>
                <a:latin typeface="Arial"/>
                <a:ea typeface="Arial"/>
              </a:rPr>
              <a:t>Выберите 1 идею, которая станет основой вашего проекта, опишите её </a:t>
            </a:r>
            <a:r>
              <a:rPr b="1" lang="ru-RU" sz="1800" spc="-1" strike="noStrike">
                <a:solidFill>
                  <a:srgbClr val="262626"/>
                </a:solidFill>
                <a:latin typeface="Arial"/>
                <a:ea typeface="Arial"/>
              </a:rPr>
              <a:t>в 1 предложении 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262626"/>
                </a:solidFill>
                <a:latin typeface="Arial"/>
                <a:ea typeface="Arial"/>
              </a:rPr>
              <a:t>При выборе помните </a:t>
            </a:r>
            <a:r>
              <a:rPr b="1" lang="ru-RU" sz="1800" spc="-1" strike="noStrike">
                <a:solidFill>
                  <a:srgbClr val="262626"/>
                </a:solidFill>
                <a:latin typeface="Arial"/>
                <a:ea typeface="Arial"/>
              </a:rPr>
              <a:t>критерии решения</a:t>
            </a:r>
            <a:r>
              <a:rPr b="0" lang="ru-RU" sz="1800" spc="-1" strike="noStrike">
                <a:solidFill>
                  <a:srgbClr val="262626"/>
                </a:solidFill>
                <a:latin typeface="Arial"/>
                <a:ea typeface="Arial"/>
              </a:rPr>
              <a:t>:</a:t>
            </a:r>
            <a:endParaRPr b="0" lang="ru-RU" sz="1800" spc="-1" strike="noStrike">
              <a:latin typeface="Arial"/>
            </a:endParaRPr>
          </a:p>
          <a:p>
            <a:pPr lvl="1" marL="285840" indent="-285840">
              <a:lnSpc>
                <a:spcPct val="100000"/>
              </a:lnSpc>
              <a:buClr>
                <a:srgbClr val="262626"/>
              </a:buClr>
              <a:buFont typeface="Wingdings" charset="2"/>
              <a:buChar char=""/>
              <a:tabLst>
                <a:tab algn="l" pos="0"/>
              </a:tabLst>
            </a:pPr>
            <a:r>
              <a:rPr b="0" lang="ru-RU" sz="1800" spc="-1" strike="noStrike">
                <a:solidFill>
                  <a:srgbClr val="262626"/>
                </a:solidFill>
                <a:latin typeface="Arial"/>
                <a:ea typeface="Arial"/>
              </a:rPr>
              <a:t>может быть создано за срок до 3-х лет</a:t>
            </a:r>
            <a:endParaRPr b="0" lang="ru-RU" sz="1800" spc="-1" strike="noStrike">
              <a:latin typeface="Arial"/>
            </a:endParaRPr>
          </a:p>
          <a:p>
            <a:pPr lvl="1" marL="285840" indent="-285840">
              <a:lnSpc>
                <a:spcPct val="100000"/>
              </a:lnSpc>
              <a:buClr>
                <a:srgbClr val="262626"/>
              </a:buClr>
              <a:buFont typeface="Wingdings" charset="2"/>
              <a:buChar char=""/>
              <a:tabLst>
                <a:tab algn="l" pos="0"/>
              </a:tabLst>
            </a:pPr>
            <a:r>
              <a:rPr b="0" lang="ru-RU" sz="1800" spc="-1" strike="noStrike">
                <a:solidFill>
                  <a:srgbClr val="262626"/>
                </a:solidFill>
                <a:latin typeface="Arial"/>
                <a:ea typeface="Arial"/>
              </a:rPr>
              <a:t>для создания нужно менее 1 млн рублей</a:t>
            </a:r>
            <a:endParaRPr b="0" lang="ru-RU" sz="1800" spc="-1" strike="noStrike">
              <a:latin typeface="Arial"/>
            </a:endParaRPr>
          </a:p>
          <a:p>
            <a:pPr lvl="1" marL="285840" indent="-285840">
              <a:lnSpc>
                <a:spcPct val="100000"/>
              </a:lnSpc>
              <a:buClr>
                <a:srgbClr val="262626"/>
              </a:buClr>
              <a:buFont typeface="Wingdings" charset="2"/>
              <a:buChar char=""/>
              <a:tabLst>
                <a:tab algn="l" pos="0"/>
              </a:tabLst>
            </a:pPr>
            <a:r>
              <a:rPr b="0" lang="ru-RU" sz="1800" spc="-1" strike="noStrike">
                <a:solidFill>
                  <a:srgbClr val="262626"/>
                </a:solidFill>
                <a:latin typeface="Arial"/>
                <a:ea typeface="Arial"/>
              </a:rPr>
              <a:t>может быть создано силами ваш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ей команды </a:t>
            </a:r>
            <a:br>
              <a:rPr sz="1800"/>
            </a:b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и привлеченных экспертов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185" name="Рисунок 22" descr="флажок установлен контур"/>
          <p:cNvPicPr/>
          <p:nvPr/>
        </p:nvPicPr>
        <p:blipFill>
          <a:blip r:embed="rId1"/>
          <a:stretch/>
        </p:blipFill>
        <p:spPr>
          <a:xfrm>
            <a:off x="487800" y="1190520"/>
            <a:ext cx="455400" cy="455400"/>
          </a:xfrm>
          <a:prstGeom prst="rect">
            <a:avLst/>
          </a:prstGeom>
          <a:ln w="0">
            <a:noFill/>
          </a:ln>
        </p:spPr>
      </p:pic>
      <p:pic>
        <p:nvPicPr>
          <p:cNvPr id="186" name="Рисунок 23" descr="флажок установлен контур"/>
          <p:cNvPicPr/>
          <p:nvPr/>
        </p:nvPicPr>
        <p:blipFill>
          <a:blip r:embed="rId2"/>
          <a:stretch/>
        </p:blipFill>
        <p:spPr>
          <a:xfrm>
            <a:off x="487800" y="1973880"/>
            <a:ext cx="455400" cy="455400"/>
          </a:xfrm>
          <a:prstGeom prst="rect">
            <a:avLst/>
          </a:prstGeom>
          <a:ln w="0">
            <a:noFill/>
          </a:ln>
        </p:spPr>
      </p:pic>
      <p:pic>
        <p:nvPicPr>
          <p:cNvPr id="187" name="Рисунок 3" descr="Часы контур"/>
          <p:cNvPicPr/>
          <p:nvPr/>
        </p:nvPicPr>
        <p:blipFill>
          <a:blip r:embed="rId3"/>
          <a:stretch/>
        </p:blipFill>
        <p:spPr>
          <a:xfrm>
            <a:off x="487800" y="5844240"/>
            <a:ext cx="553680" cy="553680"/>
          </a:xfrm>
          <a:prstGeom prst="rect">
            <a:avLst/>
          </a:prstGeom>
          <a:ln w="0">
            <a:noFill/>
          </a:ln>
        </p:spPr>
      </p:pic>
      <p:sp>
        <p:nvSpPr>
          <p:cNvPr id="188" name="TextBox 4"/>
          <p:cNvSpPr/>
          <p:nvPr/>
        </p:nvSpPr>
        <p:spPr>
          <a:xfrm>
            <a:off x="1108440" y="5937120"/>
            <a:ext cx="112752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15 минут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89" name="TextBox 5"/>
          <p:cNvSpPr/>
          <p:nvPr/>
        </p:nvSpPr>
        <p:spPr>
          <a:xfrm>
            <a:off x="277560" y="295200"/>
            <a:ext cx="6763320" cy="57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3200" spc="-1" strike="noStrike">
                <a:solidFill>
                  <a:srgbClr val="ffffff"/>
                </a:solidFill>
                <a:latin typeface="Arial Black"/>
                <a:ea typeface="Arial"/>
              </a:rPr>
              <a:t>ГЕНЕРАЦИЯ ИДЕИ </a:t>
            </a:r>
            <a:r>
              <a:rPr b="0" lang="en-US" sz="3200" spc="-1" strike="noStrike">
                <a:solidFill>
                  <a:srgbClr val="ffffff"/>
                </a:solidFill>
                <a:latin typeface="Arial Black"/>
                <a:ea typeface="Arial"/>
              </a:rPr>
              <a:t>| </a:t>
            </a:r>
            <a:r>
              <a:rPr b="0" lang="ru-RU" sz="3200" spc="-1" strike="noStrike">
                <a:solidFill>
                  <a:srgbClr val="ffffff"/>
                </a:solidFill>
                <a:latin typeface="Arial Black"/>
                <a:ea typeface="Arial"/>
              </a:rPr>
              <a:t>задание</a:t>
            </a:r>
            <a:endParaRPr b="0" lang="ru-RU" sz="3200" spc="-1" strike="noStrike">
              <a:latin typeface="Arial"/>
            </a:endParaRPr>
          </a:p>
        </p:txBody>
      </p:sp>
      <p:pic>
        <p:nvPicPr>
          <p:cNvPr id="190" name="Рисунок 2" descr="флажок установлен контур"/>
          <p:cNvPicPr/>
          <p:nvPr/>
        </p:nvPicPr>
        <p:blipFill>
          <a:blip r:embed="rId4"/>
          <a:stretch/>
        </p:blipFill>
        <p:spPr>
          <a:xfrm>
            <a:off x="487800" y="2772000"/>
            <a:ext cx="455400" cy="455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bg>
      <p:bgPr>
        <a:solidFill>
          <a:srgbClr val="80808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Прямоугольник 1"/>
          <p:cNvSpPr/>
          <p:nvPr/>
        </p:nvSpPr>
        <p:spPr>
          <a:xfrm>
            <a:off x="327960" y="882360"/>
            <a:ext cx="11534400" cy="5694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2" name="TextBox 18"/>
          <p:cNvSpPr/>
          <p:nvPr/>
        </p:nvSpPr>
        <p:spPr>
          <a:xfrm>
            <a:off x="277560" y="295200"/>
            <a:ext cx="6914160" cy="57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3200" spc="-1" strike="noStrike">
                <a:solidFill>
                  <a:srgbClr val="ffffff"/>
                </a:solidFill>
                <a:latin typeface="Arial Black"/>
                <a:ea typeface="Arial"/>
              </a:rPr>
              <a:t>ГЕНЕРАЦИЯ ИДЕЙ </a:t>
            </a:r>
            <a:r>
              <a:rPr b="0" lang="en-US" sz="3200" spc="-1" strike="noStrike">
                <a:solidFill>
                  <a:srgbClr val="ffffff"/>
                </a:solidFill>
                <a:latin typeface="Arial Black"/>
                <a:ea typeface="Arial"/>
              </a:rPr>
              <a:t>| </a:t>
            </a:r>
            <a:r>
              <a:rPr b="0" lang="ru-RU" sz="3200" spc="-1" strike="noStrike">
                <a:solidFill>
                  <a:srgbClr val="ffffff"/>
                </a:solidFill>
                <a:latin typeface="Arial Black"/>
                <a:ea typeface="Arial"/>
              </a:rPr>
              <a:t>примеры</a:t>
            </a:r>
            <a:endParaRPr b="0" lang="ru-RU" sz="3200" spc="-1" strike="noStrike">
              <a:latin typeface="Arial"/>
            </a:endParaRPr>
          </a:p>
        </p:txBody>
      </p:sp>
      <p:sp>
        <p:nvSpPr>
          <p:cNvPr id="193" name="TextBox 6"/>
          <p:cNvSpPr/>
          <p:nvPr/>
        </p:nvSpPr>
        <p:spPr>
          <a:xfrm>
            <a:off x="111960" y="1055880"/>
            <a:ext cx="2360520" cy="394560"/>
          </a:xfrm>
          <a:prstGeom prst="rect">
            <a:avLst/>
          </a:prstGeom>
          <a:solidFill>
            <a:srgbClr val="08c8d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2000" spc="-1" strike="noStrike">
                <a:solidFill>
                  <a:srgbClr val="ffffff"/>
                </a:solidFill>
                <a:latin typeface="Arial"/>
                <a:ea typeface="Arial"/>
              </a:rPr>
              <a:t>Хороший пример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194" name="TextBox 3"/>
          <p:cNvSpPr/>
          <p:nvPr/>
        </p:nvSpPr>
        <p:spPr>
          <a:xfrm>
            <a:off x="6634440" y="1848240"/>
            <a:ext cx="4995720" cy="3009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lvl="1" marL="261720" indent="-261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  <a:ea typeface="Arial"/>
              </a:rPr>
              <a:t>Наша команда предлагает благоустроить район города Тюмени и улучшить экологическую обстановку.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600" spc="-1" strike="noStrike">
              <a:latin typeface="Arial"/>
            </a:endParaRPr>
          </a:p>
          <a:p>
            <a:pPr lvl="1" marL="261720" indent="-261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  <a:ea typeface="Arial"/>
              </a:rPr>
              <a:t>Мы предлагаем провести серию мероприятий по профориентации.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600" spc="-1" strike="noStrike">
              <a:latin typeface="Arial"/>
            </a:endParaRPr>
          </a:p>
          <a:p>
            <a:pPr lvl="1" marL="261720" indent="-261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  <a:ea typeface="Arial"/>
              </a:rPr>
              <a:t>Наше решение – строительство коворкинга в центре города.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600" spc="-1" strike="noStrike">
              <a:latin typeface="Arial"/>
            </a:endParaRPr>
          </a:p>
        </p:txBody>
      </p:sp>
      <p:sp>
        <p:nvSpPr>
          <p:cNvPr id="195" name="TextBox 8"/>
          <p:cNvSpPr/>
          <p:nvPr/>
        </p:nvSpPr>
        <p:spPr>
          <a:xfrm>
            <a:off x="560520" y="1848240"/>
            <a:ext cx="5225400" cy="276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lvl="1" marL="261720" indent="-261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  <a:ea typeface="Arial"/>
              </a:rPr>
              <a:t>Создание анонимного Телеграм-бота для приема заявок от граждан о противоправном поведении несовершеннолетних в городе и их последующей передачи правоохранительным органам.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600" spc="-1" strike="noStrike">
              <a:latin typeface="Arial"/>
            </a:endParaRPr>
          </a:p>
          <a:p>
            <a:pPr lvl="1" marL="261720" indent="-261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  <a:ea typeface="Arial"/>
              </a:rPr>
              <a:t>Мы предлагаем создать многофункциональное устройство, которое будет сочетать в себе автокормушку для котов, динамик для голосовой связи с питомцем и камеру наблюдения за питомцем.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600" spc="-1" strike="noStrike">
              <a:latin typeface="Arial"/>
            </a:endParaRPr>
          </a:p>
        </p:txBody>
      </p:sp>
      <p:sp>
        <p:nvSpPr>
          <p:cNvPr id="196" name="Прямоугольник 10"/>
          <p:cNvSpPr/>
          <p:nvPr/>
        </p:nvSpPr>
        <p:spPr>
          <a:xfrm>
            <a:off x="5902560" y="879840"/>
            <a:ext cx="385200" cy="580824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7" name="TextBox 11"/>
          <p:cNvSpPr/>
          <p:nvPr/>
        </p:nvSpPr>
        <p:spPr>
          <a:xfrm>
            <a:off x="6104160" y="1055880"/>
            <a:ext cx="2140920" cy="394560"/>
          </a:xfrm>
          <a:prstGeom prst="rect">
            <a:avLst/>
          </a:prstGeom>
          <a:solidFill>
            <a:srgbClr val="e6303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2000" spc="-1" strike="noStrike">
                <a:solidFill>
                  <a:srgbClr val="ffffff"/>
                </a:solidFill>
                <a:latin typeface="Arial"/>
                <a:ea typeface="Arial"/>
              </a:rPr>
              <a:t>Плохой пример</a:t>
            </a:r>
            <a:endParaRPr b="0" lang="ru-RU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8" name="Группа 6"/>
          <p:cNvGrpSpPr/>
          <p:nvPr/>
        </p:nvGrpSpPr>
        <p:grpSpPr>
          <a:xfrm>
            <a:off x="0" y="0"/>
            <a:ext cx="12190320" cy="795600"/>
            <a:chOff x="0" y="0"/>
            <a:chExt cx="12190320" cy="795600"/>
          </a:xfrm>
        </p:grpSpPr>
        <p:sp>
          <p:nvSpPr>
            <p:cNvPr id="199" name="Прямоугольник 7"/>
            <p:cNvSpPr/>
            <p:nvPr/>
          </p:nvSpPr>
          <p:spPr>
            <a:xfrm>
              <a:off x="0" y="0"/>
              <a:ext cx="12190320" cy="588600"/>
            </a:xfrm>
            <a:prstGeom prst="rect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00" name="Прямоугольник 8"/>
            <p:cNvSpPr/>
            <p:nvPr/>
          </p:nvSpPr>
          <p:spPr>
            <a:xfrm>
              <a:off x="419400" y="330120"/>
              <a:ext cx="3097440" cy="46548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01" name="TextBox 9"/>
            <p:cNvSpPr/>
            <p:nvPr/>
          </p:nvSpPr>
          <p:spPr>
            <a:xfrm>
              <a:off x="806760" y="390960"/>
              <a:ext cx="2200320" cy="3639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>
                <a:lnSpc>
                  <a:spcPct val="100000"/>
                </a:lnSpc>
                <a:buNone/>
              </a:pPr>
              <a:r>
                <a:rPr b="0" lang="ru-RU" sz="1800" spc="-1" strike="noStrike">
                  <a:solidFill>
                    <a:srgbClr val="000000"/>
                  </a:solidFill>
                  <a:latin typeface="Arial Black"/>
                  <a:ea typeface="Arial"/>
                </a:rPr>
                <a:t>ИДЕЯ ПРОЕКТА</a:t>
              </a:r>
              <a:endParaRPr b="0" lang="ru-RU" sz="1800" spc="-1" strike="noStrike">
                <a:latin typeface="Arial"/>
              </a:endParaRPr>
            </a:p>
          </p:txBody>
        </p:sp>
      </p:grpSp>
      <p:sp>
        <p:nvSpPr>
          <p:cNvPr id="202" name="TextBox 4"/>
          <p:cNvSpPr/>
          <p:nvPr/>
        </p:nvSpPr>
        <p:spPr>
          <a:xfrm>
            <a:off x="310320" y="1319400"/>
            <a:ext cx="5988240" cy="2284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Предлагаемая идея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: создать сайт для самостоятельного выбора дизайна кастомизации своего девайса, для конкретных подгрупп геймеров с учетом их интересов. 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1" lang="ru-RU" sz="1800" spc="-1" strike="noStrike">
                <a:solidFill>
                  <a:srgbClr val="262626"/>
                </a:solidFill>
                <a:latin typeface="Arial"/>
                <a:ea typeface="Arial"/>
              </a:rPr>
              <a:t>Мы сможем </a:t>
            </a:r>
            <a:r>
              <a:rPr b="0" lang="ru-RU" sz="1800" spc="-1" strike="noStrike">
                <a:solidFill>
                  <a:srgbClr val="262626"/>
                </a:solidFill>
                <a:latin typeface="Arial"/>
                <a:ea typeface="Arial"/>
              </a:rPr>
              <a:t>реализовать проект в период до 1.5-ра года, за сумму до 2 млн р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ублей, силами нашей команды.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bg>
      <p:bgPr>
        <a:solidFill>
          <a:srgbClr val="80808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Прямоугольник 1"/>
          <p:cNvSpPr/>
          <p:nvPr/>
        </p:nvSpPr>
        <p:spPr>
          <a:xfrm>
            <a:off x="327960" y="882360"/>
            <a:ext cx="11534400" cy="5694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04" name="TextBox 19"/>
          <p:cNvSpPr/>
          <p:nvPr/>
        </p:nvSpPr>
        <p:spPr>
          <a:xfrm>
            <a:off x="1102320" y="1184760"/>
            <a:ext cx="7009560" cy="173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Подготовить небольшой питч в формате «Проблема - Целевая аудитория - Решение»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Выбрать 1 спикера от команды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Подготовить выступление длительностью не более 1 минуты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205" name="Рисунок 22" descr="флажок установлен контур"/>
          <p:cNvPicPr/>
          <p:nvPr/>
        </p:nvPicPr>
        <p:blipFill>
          <a:blip r:embed="rId1"/>
          <a:stretch/>
        </p:blipFill>
        <p:spPr>
          <a:xfrm>
            <a:off x="487800" y="1190520"/>
            <a:ext cx="455400" cy="455400"/>
          </a:xfrm>
          <a:prstGeom prst="rect">
            <a:avLst/>
          </a:prstGeom>
          <a:ln w="0">
            <a:noFill/>
          </a:ln>
        </p:spPr>
      </p:pic>
      <p:pic>
        <p:nvPicPr>
          <p:cNvPr id="206" name="Рисунок 23" descr="флажок установлен контур"/>
          <p:cNvPicPr/>
          <p:nvPr/>
        </p:nvPicPr>
        <p:blipFill>
          <a:blip r:embed="rId2"/>
          <a:stretch/>
        </p:blipFill>
        <p:spPr>
          <a:xfrm>
            <a:off x="487800" y="1955520"/>
            <a:ext cx="455400" cy="455400"/>
          </a:xfrm>
          <a:prstGeom prst="rect">
            <a:avLst/>
          </a:prstGeom>
          <a:ln w="0">
            <a:noFill/>
          </a:ln>
        </p:spPr>
      </p:pic>
      <p:sp>
        <p:nvSpPr>
          <p:cNvPr id="207" name="TextBox 5"/>
          <p:cNvSpPr/>
          <p:nvPr/>
        </p:nvSpPr>
        <p:spPr>
          <a:xfrm>
            <a:off x="255960" y="295200"/>
            <a:ext cx="2089080" cy="57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3200" spc="-1" strike="noStrike">
                <a:solidFill>
                  <a:srgbClr val="ffffff"/>
                </a:solidFill>
                <a:latin typeface="Arial Black"/>
                <a:ea typeface="Arial"/>
              </a:rPr>
              <a:t>ПЛЕНАР</a:t>
            </a:r>
            <a:endParaRPr b="0" lang="ru-RU" sz="3200" spc="-1" strike="noStrike">
              <a:latin typeface="Arial"/>
            </a:endParaRPr>
          </a:p>
        </p:txBody>
      </p:sp>
      <p:pic>
        <p:nvPicPr>
          <p:cNvPr id="208" name="Рисунок 2" descr="флажок установлен контур"/>
          <p:cNvPicPr/>
          <p:nvPr/>
        </p:nvPicPr>
        <p:blipFill>
          <a:blip r:embed="rId3"/>
          <a:stretch/>
        </p:blipFill>
        <p:spPr>
          <a:xfrm>
            <a:off x="487800" y="2526120"/>
            <a:ext cx="455400" cy="455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bg>
      <p:bgPr>
        <a:solidFill>
          <a:srgbClr val="80808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Прямоугольник 1"/>
          <p:cNvSpPr/>
          <p:nvPr/>
        </p:nvSpPr>
        <p:spPr>
          <a:xfrm>
            <a:off x="327960" y="882360"/>
            <a:ext cx="11534400" cy="5694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0" name="TextBox 19"/>
          <p:cNvSpPr/>
          <p:nvPr/>
        </p:nvSpPr>
        <p:spPr>
          <a:xfrm>
            <a:off x="1102320" y="1184760"/>
            <a:ext cx="7029000" cy="173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Завершить заполнение всех блоков презентации.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Заполнить </a:t>
            </a:r>
            <a:r>
              <a:rPr b="0" lang="ru-RU" sz="1800" spc="-1" strike="noStrike" u="sng">
                <a:solidFill>
                  <a:srgbClr val="0563c1"/>
                </a:solidFill>
                <a:uFillTx/>
                <a:latin typeface="Arial"/>
                <a:ea typeface="Arial"/>
                <a:hlinkClick r:id="rId1"/>
              </a:rPr>
              <a:t>контрольную точку 1 дня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Найти минимум</a:t>
            </a:r>
            <a:r>
              <a:rPr b="1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 5 конкурентных решений проблемы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 (прямых и/или косвенных)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211" name="Рисунок 22" descr="флажок установлен контур"/>
          <p:cNvPicPr/>
          <p:nvPr/>
        </p:nvPicPr>
        <p:blipFill>
          <a:blip r:embed="rId2"/>
          <a:stretch/>
        </p:blipFill>
        <p:spPr>
          <a:xfrm>
            <a:off x="487800" y="1142640"/>
            <a:ext cx="455400" cy="455400"/>
          </a:xfrm>
          <a:prstGeom prst="rect">
            <a:avLst/>
          </a:prstGeom>
          <a:ln w="0">
            <a:noFill/>
          </a:ln>
        </p:spPr>
      </p:pic>
      <p:pic>
        <p:nvPicPr>
          <p:cNvPr id="212" name="Рисунок 23" descr="флажок установлен контур"/>
          <p:cNvPicPr/>
          <p:nvPr/>
        </p:nvPicPr>
        <p:blipFill>
          <a:blip r:embed="rId3"/>
          <a:stretch/>
        </p:blipFill>
        <p:spPr>
          <a:xfrm>
            <a:off x="487800" y="1689480"/>
            <a:ext cx="455400" cy="455400"/>
          </a:xfrm>
          <a:prstGeom prst="rect">
            <a:avLst/>
          </a:prstGeom>
          <a:ln w="0">
            <a:noFill/>
          </a:ln>
        </p:spPr>
      </p:pic>
      <p:sp>
        <p:nvSpPr>
          <p:cNvPr id="213" name="TextBox 5"/>
          <p:cNvSpPr/>
          <p:nvPr/>
        </p:nvSpPr>
        <p:spPr>
          <a:xfrm>
            <a:off x="269280" y="295200"/>
            <a:ext cx="5300280" cy="57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3200" spc="-1" strike="noStrike">
                <a:solidFill>
                  <a:srgbClr val="ffffff"/>
                </a:solidFill>
                <a:latin typeface="Arial Black"/>
                <a:ea typeface="Arial"/>
              </a:rPr>
              <a:t>ДОМАШНЕЕ ЗАДАНИЕ</a:t>
            </a:r>
            <a:endParaRPr b="0" lang="ru-RU" sz="3200" spc="-1" strike="noStrike">
              <a:latin typeface="Arial"/>
            </a:endParaRPr>
          </a:p>
        </p:txBody>
      </p:sp>
      <p:pic>
        <p:nvPicPr>
          <p:cNvPr id="214" name="Рисунок 23" descr="флажок установлен контур"/>
          <p:cNvPicPr/>
          <p:nvPr/>
        </p:nvPicPr>
        <p:blipFill>
          <a:blip r:embed="rId4"/>
          <a:stretch/>
        </p:blipFill>
        <p:spPr>
          <a:xfrm>
            <a:off x="487800" y="2242080"/>
            <a:ext cx="455400" cy="455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Прямоугольник 1"/>
          <p:cNvSpPr/>
          <p:nvPr/>
        </p:nvSpPr>
        <p:spPr>
          <a:xfrm>
            <a:off x="0" y="0"/>
            <a:ext cx="12190320" cy="586656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6" name="TextBox 2"/>
          <p:cNvSpPr/>
          <p:nvPr/>
        </p:nvSpPr>
        <p:spPr>
          <a:xfrm>
            <a:off x="743400" y="2482920"/>
            <a:ext cx="2511360" cy="759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4400" spc="-1" strike="noStrike">
                <a:solidFill>
                  <a:srgbClr val="ffffff"/>
                </a:solidFill>
                <a:latin typeface="Arial Black"/>
                <a:ea typeface="Arial"/>
              </a:rPr>
              <a:t>ДЕНЬ 2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217" name="TextBox 3"/>
          <p:cNvSpPr/>
          <p:nvPr/>
        </p:nvSpPr>
        <p:spPr>
          <a:xfrm>
            <a:off x="750960" y="3223440"/>
            <a:ext cx="513108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ffffff"/>
                </a:solidFill>
                <a:latin typeface="Arial"/>
                <a:ea typeface="Arial"/>
              </a:rPr>
              <a:t>Продукт. Конкурентный анализ. Гипотезы.</a:t>
            </a:r>
            <a:endParaRPr b="0" lang="ru-RU" sz="2000" spc="-1" strike="noStrike">
              <a:latin typeface="Arial"/>
            </a:endParaRPr>
          </a:p>
        </p:txBody>
      </p:sp>
      <p:pic>
        <p:nvPicPr>
          <p:cNvPr id="218" name="Picture 2" descr=""/>
          <p:cNvPicPr/>
          <p:nvPr/>
        </p:nvPicPr>
        <p:blipFill>
          <a:blip r:embed="rId1"/>
          <a:stretch/>
        </p:blipFill>
        <p:spPr>
          <a:xfrm>
            <a:off x="11019240" y="6091920"/>
            <a:ext cx="993600" cy="5979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bg>
      <p:bgPr>
        <a:solidFill>
          <a:srgbClr val="80808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Прямоугольник 1"/>
          <p:cNvSpPr/>
          <p:nvPr/>
        </p:nvSpPr>
        <p:spPr>
          <a:xfrm>
            <a:off x="327960" y="882360"/>
            <a:ext cx="11534400" cy="5694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0" name="TextBox 19"/>
          <p:cNvSpPr/>
          <p:nvPr/>
        </p:nvSpPr>
        <p:spPr>
          <a:xfrm>
            <a:off x="1102320" y="1184760"/>
            <a:ext cx="7349040" cy="277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262626"/>
                </a:solidFill>
                <a:latin typeface="Arial"/>
                <a:ea typeface="Arial"/>
              </a:rPr>
              <a:t>Опишите </a:t>
            </a:r>
            <a:r>
              <a:rPr b="1" lang="ru-RU" sz="1800" spc="-1" strike="noStrike">
                <a:solidFill>
                  <a:srgbClr val="262626"/>
                </a:solidFill>
                <a:latin typeface="Arial"/>
                <a:ea typeface="Arial"/>
              </a:rPr>
              <a:t>продукт</a:t>
            </a:r>
            <a:r>
              <a:rPr b="0" lang="ru-RU" sz="1800" spc="-1" strike="noStrike">
                <a:solidFill>
                  <a:srgbClr val="262626"/>
                </a:solidFill>
                <a:latin typeface="Arial"/>
                <a:ea typeface="Arial"/>
              </a:rPr>
              <a:t> вашего проекта:</a:t>
            </a:r>
            <a:endParaRPr b="0" lang="ru-RU" sz="1800" spc="-1" strike="noStrike">
              <a:latin typeface="Arial"/>
            </a:endParaRPr>
          </a:p>
          <a:p>
            <a:pPr lvl="1" marL="285840" indent="-285840">
              <a:lnSpc>
                <a:spcPct val="100000"/>
              </a:lnSpc>
              <a:buClr>
                <a:srgbClr val="262626"/>
              </a:buClr>
              <a:buFont typeface="Wingdings" charset="2"/>
              <a:buChar char=""/>
              <a:tabLst>
                <a:tab algn="l" pos="0"/>
              </a:tabLst>
            </a:pPr>
            <a:r>
              <a:rPr b="0" lang="ru-RU" sz="1800" spc="-1" strike="noStrike">
                <a:solidFill>
                  <a:srgbClr val="262626"/>
                </a:solidFill>
                <a:latin typeface="Arial"/>
                <a:ea typeface="Arial"/>
              </a:rPr>
              <a:t>какой продукт вы разрабатываете?</a:t>
            </a:r>
            <a:br>
              <a:rPr sz="1800"/>
            </a:br>
            <a:r>
              <a:rPr b="0" lang="ru-RU" sz="1400" spc="-1" strike="noStrike">
                <a:solidFill>
                  <a:srgbClr val="262626"/>
                </a:solidFill>
                <a:latin typeface="Arial"/>
                <a:ea typeface="Arial"/>
              </a:rPr>
              <a:t>(сервис, приложение, чат-бот, серия мероприятий, …)</a:t>
            </a:r>
            <a:endParaRPr b="0" lang="ru-RU" sz="1400" spc="-1" strike="noStrike">
              <a:latin typeface="Arial"/>
            </a:endParaRPr>
          </a:p>
          <a:p>
            <a:pPr lvl="1" marL="285840" indent="-285840">
              <a:lnSpc>
                <a:spcPct val="100000"/>
              </a:lnSpc>
              <a:buClr>
                <a:srgbClr val="262626"/>
              </a:buClr>
              <a:buFont typeface="Wingdings" charset="2"/>
              <a:buChar char=""/>
              <a:tabLst>
                <a:tab algn="l" pos="0"/>
              </a:tabLst>
            </a:pPr>
            <a:r>
              <a:rPr b="0" lang="ru-RU" sz="1800" spc="-1" strike="noStrike">
                <a:solidFill>
                  <a:srgbClr val="262626"/>
                </a:solidFill>
                <a:latin typeface="Arial"/>
                <a:ea typeface="Arial"/>
              </a:rPr>
              <a:t>примеры внешнего вида / интерфейсов</a:t>
            </a:r>
            <a:endParaRPr b="0" lang="ru-RU" sz="1800" spc="-1" strike="noStrike">
              <a:latin typeface="Arial"/>
            </a:endParaRPr>
          </a:p>
          <a:p>
            <a:pPr lvl="1" marL="285840" indent="-285840">
              <a:lnSpc>
                <a:spcPct val="100000"/>
              </a:lnSpc>
              <a:buClr>
                <a:srgbClr val="262626"/>
              </a:buClr>
              <a:buFont typeface="Wingdings" charset="2"/>
              <a:buChar char=""/>
              <a:tabLst>
                <a:tab algn="l" pos="0"/>
              </a:tabLst>
            </a:pPr>
            <a:r>
              <a:rPr b="0" lang="ru-RU" sz="1800" spc="-1" strike="noStrike">
                <a:solidFill>
                  <a:srgbClr val="262626"/>
                </a:solidFill>
                <a:latin typeface="Arial"/>
                <a:ea typeface="Arial"/>
              </a:rPr>
              <a:t>основные функциональные возможности </a:t>
            </a:r>
            <a:endParaRPr b="0" lang="ru-RU" sz="1800" spc="-1" strike="noStrike">
              <a:latin typeface="Arial"/>
            </a:endParaRPr>
          </a:p>
          <a:p>
            <a:pPr lvl="1" marL="285840" indent="-285840">
              <a:lnSpc>
                <a:spcPct val="100000"/>
              </a:lnSpc>
              <a:buClr>
                <a:srgbClr val="262626"/>
              </a:buClr>
              <a:buFont typeface="Wingdings" charset="2"/>
              <a:buChar char=""/>
              <a:tabLst>
                <a:tab algn="l" pos="0"/>
              </a:tabLst>
            </a:pPr>
            <a:r>
              <a:rPr b="0" lang="ru-RU" sz="1800" spc="-1" strike="noStrike">
                <a:solidFill>
                  <a:srgbClr val="262626"/>
                </a:solidFill>
                <a:latin typeface="Arial"/>
                <a:ea typeface="Arial"/>
              </a:rPr>
              <a:t>перечень предлагаемых услуг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262626"/>
                </a:solidFill>
                <a:latin typeface="Arial"/>
                <a:ea typeface="Arial"/>
              </a:rPr>
              <a:t>Опишите или изобразите </a:t>
            </a:r>
            <a:r>
              <a:rPr b="1" lang="ru-RU" sz="1800" spc="-1" strike="noStrike">
                <a:solidFill>
                  <a:srgbClr val="262626"/>
                </a:solidFill>
                <a:latin typeface="Arial"/>
                <a:ea typeface="Arial"/>
              </a:rPr>
              <a:t>базовый сценарий использования </a:t>
            </a:r>
            <a:r>
              <a:rPr b="0" lang="ru-RU" sz="1800" spc="-1" strike="noStrike">
                <a:solidFill>
                  <a:srgbClr val="262626"/>
                </a:solidFill>
                <a:latin typeface="Arial"/>
                <a:ea typeface="Arial"/>
              </a:rPr>
              <a:t>вашего продукта, другими словами, как ваша аудитория его использует / с ним взаимодействует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221" name="Рисунок 22" descr="флажок установлен контур"/>
          <p:cNvPicPr/>
          <p:nvPr/>
        </p:nvPicPr>
        <p:blipFill>
          <a:blip r:embed="rId1"/>
          <a:stretch/>
        </p:blipFill>
        <p:spPr>
          <a:xfrm>
            <a:off x="487800" y="1144080"/>
            <a:ext cx="455400" cy="455400"/>
          </a:xfrm>
          <a:prstGeom prst="rect">
            <a:avLst/>
          </a:prstGeom>
          <a:ln w="0">
            <a:noFill/>
          </a:ln>
        </p:spPr>
      </p:pic>
      <p:pic>
        <p:nvPicPr>
          <p:cNvPr id="222" name="Рисунок 24" descr="флажок установлен контур"/>
          <p:cNvPicPr/>
          <p:nvPr/>
        </p:nvPicPr>
        <p:blipFill>
          <a:blip r:embed="rId2"/>
          <a:stretch/>
        </p:blipFill>
        <p:spPr>
          <a:xfrm>
            <a:off x="487800" y="3036960"/>
            <a:ext cx="455400" cy="455400"/>
          </a:xfrm>
          <a:prstGeom prst="rect">
            <a:avLst/>
          </a:prstGeom>
          <a:ln w="0">
            <a:noFill/>
          </a:ln>
        </p:spPr>
      </p:pic>
      <p:pic>
        <p:nvPicPr>
          <p:cNvPr id="223" name="Рисунок 3" descr="Часы контур"/>
          <p:cNvPicPr/>
          <p:nvPr/>
        </p:nvPicPr>
        <p:blipFill>
          <a:blip r:embed="rId3"/>
          <a:stretch/>
        </p:blipFill>
        <p:spPr>
          <a:xfrm>
            <a:off x="487800" y="5844240"/>
            <a:ext cx="553680" cy="553680"/>
          </a:xfrm>
          <a:prstGeom prst="rect">
            <a:avLst/>
          </a:prstGeom>
          <a:ln w="0">
            <a:noFill/>
          </a:ln>
        </p:spPr>
      </p:pic>
      <p:sp>
        <p:nvSpPr>
          <p:cNvPr id="224" name="TextBox 4"/>
          <p:cNvSpPr/>
          <p:nvPr/>
        </p:nvSpPr>
        <p:spPr>
          <a:xfrm>
            <a:off x="1108440" y="5937120"/>
            <a:ext cx="112752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25 минут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225" name="TextBox 5"/>
          <p:cNvSpPr/>
          <p:nvPr/>
        </p:nvSpPr>
        <p:spPr>
          <a:xfrm>
            <a:off x="278640" y="295200"/>
            <a:ext cx="6985800" cy="57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3200" spc="-1" strike="noStrike">
                <a:solidFill>
                  <a:srgbClr val="ffffff"/>
                </a:solidFill>
                <a:latin typeface="Arial Black"/>
                <a:ea typeface="Arial"/>
              </a:rPr>
              <a:t>ПРОДУКТ ПРОЕКТА </a:t>
            </a:r>
            <a:r>
              <a:rPr b="0" lang="en-US" sz="3200" spc="-1" strike="noStrike">
                <a:solidFill>
                  <a:srgbClr val="ffffff"/>
                </a:solidFill>
                <a:latin typeface="Arial Black"/>
                <a:ea typeface="Arial"/>
              </a:rPr>
              <a:t>| </a:t>
            </a:r>
            <a:r>
              <a:rPr b="0" lang="ru-RU" sz="3200" spc="-1" strike="noStrike">
                <a:solidFill>
                  <a:srgbClr val="ffffff"/>
                </a:solidFill>
                <a:latin typeface="Arial Black"/>
                <a:ea typeface="Arial"/>
              </a:rPr>
              <a:t>задание</a:t>
            </a:r>
            <a:endParaRPr b="0" lang="ru-RU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bg>
      <p:bgPr>
        <a:solidFill>
          <a:srgbClr val="80808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Прямоугольник 1"/>
          <p:cNvSpPr/>
          <p:nvPr/>
        </p:nvSpPr>
        <p:spPr>
          <a:xfrm>
            <a:off x="327960" y="880560"/>
            <a:ext cx="11534400" cy="5694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7" name="TextBox 18"/>
          <p:cNvSpPr/>
          <p:nvPr/>
        </p:nvSpPr>
        <p:spPr>
          <a:xfrm>
            <a:off x="278640" y="295200"/>
            <a:ext cx="7136640" cy="57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3200" spc="-1" strike="noStrike">
                <a:solidFill>
                  <a:srgbClr val="ffffff"/>
                </a:solidFill>
                <a:latin typeface="Arial Black"/>
                <a:ea typeface="Arial"/>
              </a:rPr>
              <a:t>ПРОДУКТ ПРОЕКТА </a:t>
            </a:r>
            <a:r>
              <a:rPr b="0" lang="en-US" sz="3200" spc="-1" strike="noStrike">
                <a:solidFill>
                  <a:srgbClr val="ffffff"/>
                </a:solidFill>
                <a:latin typeface="Arial Black"/>
                <a:ea typeface="Arial"/>
              </a:rPr>
              <a:t>| </a:t>
            </a:r>
            <a:r>
              <a:rPr b="0" lang="ru-RU" sz="3200" spc="-1" strike="noStrike">
                <a:solidFill>
                  <a:srgbClr val="ffffff"/>
                </a:solidFill>
                <a:latin typeface="Arial Black"/>
                <a:ea typeface="Arial"/>
              </a:rPr>
              <a:t>примеры</a:t>
            </a:r>
            <a:endParaRPr b="0" lang="ru-RU" sz="3200" spc="-1" strike="noStrike">
              <a:latin typeface="Arial"/>
            </a:endParaRPr>
          </a:p>
        </p:txBody>
      </p:sp>
      <p:sp>
        <p:nvSpPr>
          <p:cNvPr id="228" name="Прямоугольник 21"/>
          <p:cNvSpPr/>
          <p:nvPr/>
        </p:nvSpPr>
        <p:spPr>
          <a:xfrm>
            <a:off x="5902560" y="879840"/>
            <a:ext cx="385200" cy="580824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9" name="TextBox 25"/>
          <p:cNvSpPr/>
          <p:nvPr/>
        </p:nvSpPr>
        <p:spPr>
          <a:xfrm>
            <a:off x="111960" y="1055880"/>
            <a:ext cx="2360520" cy="394560"/>
          </a:xfrm>
          <a:prstGeom prst="rect">
            <a:avLst/>
          </a:prstGeom>
          <a:solidFill>
            <a:srgbClr val="08c8d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2000" spc="-1" strike="noStrike">
                <a:solidFill>
                  <a:srgbClr val="ffffff"/>
                </a:solidFill>
                <a:latin typeface="Arial"/>
                <a:ea typeface="Arial"/>
              </a:rPr>
              <a:t>Хороший пример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230" name="TextBox 26"/>
          <p:cNvSpPr/>
          <p:nvPr/>
        </p:nvSpPr>
        <p:spPr>
          <a:xfrm>
            <a:off x="6104160" y="1055880"/>
            <a:ext cx="2140920" cy="394560"/>
          </a:xfrm>
          <a:prstGeom prst="rect">
            <a:avLst/>
          </a:prstGeom>
          <a:solidFill>
            <a:srgbClr val="e6303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2000" spc="-1" strike="noStrike">
                <a:solidFill>
                  <a:srgbClr val="ffffff"/>
                </a:solidFill>
                <a:latin typeface="Arial"/>
                <a:ea typeface="Arial"/>
              </a:rPr>
              <a:t>Плохой пример</a:t>
            </a:r>
            <a:endParaRPr b="0" lang="ru-RU" sz="2000" spc="-1" strike="noStrike">
              <a:latin typeface="Arial"/>
            </a:endParaRPr>
          </a:p>
        </p:txBody>
      </p:sp>
      <p:pic>
        <p:nvPicPr>
          <p:cNvPr id="231" name="Picture 2" descr=""/>
          <p:cNvPicPr/>
          <p:nvPr/>
        </p:nvPicPr>
        <p:blipFill>
          <a:blip r:embed="rId1"/>
          <a:stretch/>
        </p:blipFill>
        <p:spPr>
          <a:xfrm>
            <a:off x="4158720" y="2523960"/>
            <a:ext cx="1584720" cy="1355760"/>
          </a:xfrm>
          <a:prstGeom prst="rect">
            <a:avLst/>
          </a:prstGeom>
          <a:ln w="0">
            <a:noFill/>
          </a:ln>
        </p:spPr>
      </p:pic>
      <p:sp>
        <p:nvSpPr>
          <p:cNvPr id="232" name="TextBox 3"/>
          <p:cNvSpPr/>
          <p:nvPr/>
        </p:nvSpPr>
        <p:spPr>
          <a:xfrm>
            <a:off x="437040" y="1670040"/>
            <a:ext cx="5306400" cy="3499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Мы предлагаем создать умный браслет для людей пенсионного возраста, который будет оснащен датчиками мониторинга состояния здоровья.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Основные функции включают: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- измерение кровяного давления, пульса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- отслеживание активности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- мониторинг сна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- уведомления о принятии лекарств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- система экстренного вызова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Сценарий использования: 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Покупка браслета – подключение браслета к мобильному приложению – регистрация и авторизация – настройка (в т.ч. график приёма лекарств, параметры здоровья, уведомления) – …</a:t>
            </a:r>
            <a:endParaRPr b="0" lang="ru-RU" sz="1400" spc="-1" strike="noStrike">
              <a:latin typeface="Arial"/>
            </a:endParaRPr>
          </a:p>
        </p:txBody>
      </p:sp>
      <p:sp>
        <p:nvSpPr>
          <p:cNvPr id="233" name="TextBox 6"/>
          <p:cNvSpPr/>
          <p:nvPr/>
        </p:nvSpPr>
        <p:spPr>
          <a:xfrm>
            <a:off x="6496560" y="1670040"/>
            <a:ext cx="4813920" cy="1765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Организация мероприятий на базе научных площадок в развлекательно-познавательном формате. 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Интерактив и приглашение интересных и авторитетных спикеров. Участие и привлечение большого количества людей</a:t>
            </a:r>
            <a:r>
              <a:rPr b="0" lang="ru-RU" sz="1800" spc="-1" strike="noStrike">
                <a:solidFill>
                  <a:srgbClr val="000000"/>
                </a:solidFill>
                <a:latin typeface="Montserrat"/>
                <a:ea typeface="Arial"/>
              </a:rPr>
              <a:t>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br>
              <a:rPr sz="1800"/>
            </a:b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4" name="Группа 19"/>
          <p:cNvGrpSpPr/>
          <p:nvPr/>
        </p:nvGrpSpPr>
        <p:grpSpPr>
          <a:xfrm>
            <a:off x="0" y="0"/>
            <a:ext cx="12190320" cy="795600"/>
            <a:chOff x="0" y="0"/>
            <a:chExt cx="12190320" cy="795600"/>
          </a:xfrm>
        </p:grpSpPr>
        <p:sp>
          <p:nvSpPr>
            <p:cNvPr id="235" name="Прямоугольник 6"/>
            <p:cNvSpPr/>
            <p:nvPr/>
          </p:nvSpPr>
          <p:spPr>
            <a:xfrm>
              <a:off x="0" y="0"/>
              <a:ext cx="12190320" cy="588600"/>
            </a:xfrm>
            <a:prstGeom prst="rect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36" name="Прямоугольник 7"/>
            <p:cNvSpPr/>
            <p:nvPr/>
          </p:nvSpPr>
          <p:spPr>
            <a:xfrm>
              <a:off x="419400" y="330120"/>
              <a:ext cx="2975400" cy="46548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37" name="TextBox 3"/>
            <p:cNvSpPr/>
            <p:nvPr/>
          </p:nvSpPr>
          <p:spPr>
            <a:xfrm>
              <a:off x="558360" y="402480"/>
              <a:ext cx="2697120" cy="3639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>
                <a:lnSpc>
                  <a:spcPct val="100000"/>
                </a:lnSpc>
                <a:buNone/>
                <a:tabLst>
                  <a:tab algn="l" pos="0"/>
                </a:tabLst>
              </a:pPr>
              <a:r>
                <a:rPr b="0" lang="ru-RU" sz="1800" spc="-1" strike="noStrike">
                  <a:solidFill>
                    <a:srgbClr val="000000"/>
                  </a:solidFill>
                  <a:latin typeface="Arial Black"/>
                  <a:ea typeface="Arial"/>
                </a:rPr>
                <a:t>ПРОДУКТ ПРОЕКТА</a:t>
              </a:r>
              <a:endParaRPr b="0" lang="ru-RU" sz="1800" spc="-1" strike="noStrike">
                <a:latin typeface="Arial"/>
              </a:endParaRPr>
            </a:p>
          </p:txBody>
        </p:sp>
      </p:grpSp>
      <p:sp>
        <p:nvSpPr>
          <p:cNvPr id="238" name="TextBox 18"/>
          <p:cNvSpPr/>
          <p:nvPr/>
        </p:nvSpPr>
        <p:spPr>
          <a:xfrm>
            <a:off x="1080000" y="5040000"/>
            <a:ext cx="304200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Примеры внешнего вида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239" name="TextBox 20"/>
          <p:cNvSpPr/>
          <p:nvPr/>
        </p:nvSpPr>
        <p:spPr>
          <a:xfrm>
            <a:off x="5321880" y="1178640"/>
            <a:ext cx="5603400" cy="365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Продукт: сайт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Основные функции / возможности: инструмент для самостоятельного создания дизайна, онлайн консультация со специалистом, подробное описание начинки, выбор пользовательских и профессиональных дизайнеров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Сценарий использования 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На главной странице сайта есть вкладки для выбора дизайна(профессиональный, пользовательский на выбор), начинки, консультации или самостоятельной сборки.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240" name="" descr=""/>
          <p:cNvPicPr/>
          <p:nvPr/>
        </p:nvPicPr>
        <p:blipFill>
          <a:blip r:embed="rId1"/>
          <a:srcRect l="2924" t="0" r="29802" b="0"/>
          <a:stretch/>
        </p:blipFill>
        <p:spPr>
          <a:xfrm>
            <a:off x="360000" y="1260000"/>
            <a:ext cx="4598280" cy="35985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bg>
      <p:bgPr>
        <a:solidFill>
          <a:srgbClr val="80808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Прямоугольник 1"/>
          <p:cNvSpPr/>
          <p:nvPr/>
        </p:nvSpPr>
        <p:spPr>
          <a:xfrm>
            <a:off x="327960" y="882360"/>
            <a:ext cx="11534400" cy="5694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42" name="TextBox 19"/>
          <p:cNvSpPr/>
          <p:nvPr/>
        </p:nvSpPr>
        <p:spPr>
          <a:xfrm>
            <a:off x="1102320" y="1184760"/>
            <a:ext cx="9185400" cy="1964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Aft>
                <a:spcPts val="601"/>
              </a:spcAft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Опишите технологии, которые лежат в основе продукта: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spcAft>
                <a:spcPts val="601"/>
              </a:spcAft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- Выберите уровень технологической готовности вашего продукта на текущий момент (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Arial"/>
              </a:rPr>
              <a:t>TRL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) </a:t>
            </a:r>
            <a:r>
              <a:rPr b="0" lang="ru-RU" sz="1800" spc="-1" strike="noStrike" u="sng">
                <a:solidFill>
                  <a:srgbClr val="0563c1"/>
                </a:solidFill>
                <a:uFillTx/>
                <a:latin typeface="Arial"/>
                <a:ea typeface="Arial"/>
                <a:hlinkClick r:id="rId1"/>
              </a:rPr>
              <a:t>из перечня </a:t>
            </a:r>
            <a:r>
              <a:rPr b="0" lang="ru-RU" sz="1800" spc="-1" strike="noStrike" u="sng">
                <a:solidFill>
                  <a:srgbClr val="0563c1"/>
                </a:solidFill>
                <a:uFillTx/>
                <a:latin typeface="Arial"/>
                <a:ea typeface="Arial"/>
                <a:hlinkClick r:id="rId2"/>
              </a:rPr>
              <a:t> 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spcAft>
                <a:spcPts val="601"/>
              </a:spcAft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- Определите, какие </a:t>
            </a:r>
            <a:r>
              <a:rPr b="1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технологии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 используются в продукте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spcAft>
                <a:spcPts val="601"/>
              </a:spcAft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- Опишите </a:t>
            </a:r>
            <a:r>
              <a:rPr b="1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основные технические параметры 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продукта, например, производительность, мощность, емкость, скорость, разрешение и т.д.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243" name="Рисунок 22" descr="флажок установлен контур"/>
          <p:cNvPicPr/>
          <p:nvPr/>
        </p:nvPicPr>
        <p:blipFill>
          <a:blip r:embed="rId3"/>
          <a:stretch/>
        </p:blipFill>
        <p:spPr>
          <a:xfrm>
            <a:off x="487800" y="1144080"/>
            <a:ext cx="455400" cy="455400"/>
          </a:xfrm>
          <a:prstGeom prst="rect">
            <a:avLst/>
          </a:prstGeom>
          <a:ln w="0">
            <a:noFill/>
          </a:ln>
        </p:spPr>
      </p:pic>
      <p:pic>
        <p:nvPicPr>
          <p:cNvPr id="244" name="Рисунок 3" descr="Часы контур"/>
          <p:cNvPicPr/>
          <p:nvPr/>
        </p:nvPicPr>
        <p:blipFill>
          <a:blip r:embed="rId4"/>
          <a:stretch/>
        </p:blipFill>
        <p:spPr>
          <a:xfrm>
            <a:off x="487800" y="5844240"/>
            <a:ext cx="553680" cy="553680"/>
          </a:xfrm>
          <a:prstGeom prst="rect">
            <a:avLst/>
          </a:prstGeom>
          <a:ln w="0">
            <a:noFill/>
          </a:ln>
        </p:spPr>
      </p:pic>
      <p:sp>
        <p:nvSpPr>
          <p:cNvPr id="245" name="TextBox 4"/>
          <p:cNvSpPr/>
          <p:nvPr/>
        </p:nvSpPr>
        <p:spPr>
          <a:xfrm>
            <a:off x="1108440" y="5937120"/>
            <a:ext cx="112752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30 минут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246" name="TextBox 5"/>
          <p:cNvSpPr/>
          <p:nvPr/>
        </p:nvSpPr>
        <p:spPr>
          <a:xfrm>
            <a:off x="273240" y="295200"/>
            <a:ext cx="5696640" cy="57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3200" spc="-1" strike="noStrike">
                <a:solidFill>
                  <a:srgbClr val="ffffff"/>
                </a:solidFill>
                <a:latin typeface="Arial Black"/>
                <a:ea typeface="Arial"/>
              </a:rPr>
              <a:t>ТЕХНОЛОГИИ </a:t>
            </a:r>
            <a:r>
              <a:rPr b="0" lang="en-US" sz="3200" spc="-1" strike="noStrike">
                <a:solidFill>
                  <a:srgbClr val="ffffff"/>
                </a:solidFill>
                <a:latin typeface="Arial Black"/>
                <a:ea typeface="Arial"/>
              </a:rPr>
              <a:t>| </a:t>
            </a:r>
            <a:r>
              <a:rPr b="0" lang="ru-RU" sz="3200" spc="-1" strike="noStrike">
                <a:solidFill>
                  <a:srgbClr val="ffffff"/>
                </a:solidFill>
                <a:latin typeface="Arial Black"/>
                <a:ea typeface="Arial"/>
              </a:rPr>
              <a:t>задание</a:t>
            </a:r>
            <a:endParaRPr b="0" lang="ru-RU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bg>
      <p:bgPr>
        <a:solidFill>
          <a:srgbClr val="80808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Прямоугольник 1"/>
          <p:cNvSpPr/>
          <p:nvPr/>
        </p:nvSpPr>
        <p:spPr>
          <a:xfrm>
            <a:off x="327960" y="882360"/>
            <a:ext cx="11534400" cy="5694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48" name="TextBox 5"/>
          <p:cNvSpPr/>
          <p:nvPr/>
        </p:nvSpPr>
        <p:spPr>
          <a:xfrm>
            <a:off x="273240" y="295200"/>
            <a:ext cx="5847480" cy="57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3200" spc="-1" strike="noStrike">
                <a:solidFill>
                  <a:srgbClr val="ffffff"/>
                </a:solidFill>
                <a:latin typeface="Arial Black"/>
                <a:ea typeface="Arial"/>
              </a:rPr>
              <a:t>ТЕХНОЛОГИИ </a:t>
            </a:r>
            <a:r>
              <a:rPr b="0" lang="en-US" sz="3200" spc="-1" strike="noStrike">
                <a:solidFill>
                  <a:srgbClr val="ffffff"/>
                </a:solidFill>
                <a:latin typeface="Arial Black"/>
                <a:ea typeface="Arial"/>
              </a:rPr>
              <a:t>| </a:t>
            </a:r>
            <a:r>
              <a:rPr b="0" lang="ru-RU" sz="3200" spc="-1" strike="noStrike">
                <a:solidFill>
                  <a:srgbClr val="ffffff"/>
                </a:solidFill>
                <a:latin typeface="Arial Black"/>
                <a:ea typeface="Arial"/>
              </a:rPr>
              <a:t>примеры</a:t>
            </a:r>
            <a:endParaRPr b="0" lang="ru-RU" sz="3200" spc="-1" strike="noStrike">
              <a:latin typeface="Arial"/>
            </a:endParaRPr>
          </a:p>
        </p:txBody>
      </p:sp>
      <p:sp>
        <p:nvSpPr>
          <p:cNvPr id="249" name="TextBox 2"/>
          <p:cNvSpPr/>
          <p:nvPr/>
        </p:nvSpPr>
        <p:spPr>
          <a:xfrm>
            <a:off x="469080" y="1056600"/>
            <a:ext cx="575280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Перечень распространенных цифровых технологий 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250" name="TextBox 7"/>
          <p:cNvSpPr/>
          <p:nvPr/>
        </p:nvSpPr>
        <p:spPr>
          <a:xfrm>
            <a:off x="548640" y="1493640"/>
            <a:ext cx="5545440" cy="637200"/>
          </a:xfrm>
          <a:prstGeom prst="rect">
            <a:avLst/>
          </a:prstGeom>
          <a:noFill/>
          <a:ln w="0">
            <a:solidFill>
              <a:srgbClr val="08c8d6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1200" spc="-1" strike="noStrike">
                <a:solidFill>
                  <a:srgbClr val="000000"/>
                </a:solidFill>
                <a:latin typeface="Arial"/>
                <a:ea typeface="Arial"/>
              </a:rPr>
              <a:t>Искусственный интеллект (ИИ): </a:t>
            </a:r>
            <a:br>
              <a:rPr sz="1200"/>
            </a:br>
            <a:r>
              <a:rPr b="0" lang="ru-RU" sz="1200" spc="-1" strike="noStrike">
                <a:solidFill>
                  <a:srgbClr val="000000"/>
                </a:solidFill>
                <a:latin typeface="Arial"/>
                <a:ea typeface="Arial"/>
              </a:rPr>
              <a:t>ИИ включает в себя методы и алгоритмы, позволяющие компьютерам обучаться и принимать решения на основе больших объемов данных.</a:t>
            </a:r>
            <a:endParaRPr b="0" lang="ru-RU" sz="1200" spc="-1" strike="noStrike">
              <a:latin typeface="Arial"/>
            </a:endParaRPr>
          </a:p>
        </p:txBody>
      </p:sp>
      <p:sp>
        <p:nvSpPr>
          <p:cNvPr id="251" name="TextBox 8"/>
          <p:cNvSpPr/>
          <p:nvPr/>
        </p:nvSpPr>
        <p:spPr>
          <a:xfrm>
            <a:off x="548640" y="2199240"/>
            <a:ext cx="5545440" cy="1002240"/>
          </a:xfrm>
          <a:prstGeom prst="rect">
            <a:avLst/>
          </a:prstGeom>
          <a:noFill/>
          <a:ln w="0">
            <a:solidFill>
              <a:srgbClr val="08c8d6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1200" spc="-1" strike="noStrike">
                <a:solidFill>
                  <a:srgbClr val="000000"/>
                </a:solidFill>
                <a:latin typeface="Arial"/>
                <a:ea typeface="Arial"/>
              </a:rPr>
              <a:t>Интернет вещей (Internet of Things, IoT): </a:t>
            </a:r>
            <a:endParaRPr b="0" lang="ru-RU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200" spc="-1" strike="noStrike">
                <a:solidFill>
                  <a:srgbClr val="000000"/>
                </a:solidFill>
                <a:latin typeface="Arial"/>
                <a:ea typeface="Arial"/>
              </a:rPr>
              <a:t>IoT объединяет устройства и предметы с сетью, позволяя им обмениваться данными и взаимодействовать с окружающей средой. Области применения: умный дом (например, робот-пылесос), промышленное оборудование, транспорт и здравоохранение.</a:t>
            </a:r>
            <a:endParaRPr b="0" lang="ru-RU" sz="1200" spc="-1" strike="noStrike">
              <a:latin typeface="Arial"/>
            </a:endParaRPr>
          </a:p>
        </p:txBody>
      </p:sp>
      <p:sp>
        <p:nvSpPr>
          <p:cNvPr id="252" name="TextBox 9"/>
          <p:cNvSpPr/>
          <p:nvPr/>
        </p:nvSpPr>
        <p:spPr>
          <a:xfrm>
            <a:off x="548640" y="3273840"/>
            <a:ext cx="5545440" cy="1002240"/>
          </a:xfrm>
          <a:prstGeom prst="rect">
            <a:avLst/>
          </a:prstGeom>
          <a:noFill/>
          <a:ln w="0">
            <a:solidFill>
              <a:srgbClr val="08c8d6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1200" spc="-1" strike="noStrike">
                <a:solidFill>
                  <a:srgbClr val="000000"/>
                </a:solidFill>
                <a:latin typeface="Arial"/>
                <a:ea typeface="Arial"/>
              </a:rPr>
              <a:t>Расширенная реальность (Augmented Reality, AR) и виртуальная реальность (Virtual Reality, VR): </a:t>
            </a:r>
            <a:endParaRPr b="0" lang="ru-RU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200" spc="-1" strike="noStrike">
                <a:solidFill>
                  <a:srgbClr val="000000"/>
                </a:solidFill>
                <a:latin typeface="Arial"/>
                <a:ea typeface="Arial"/>
              </a:rPr>
              <a:t>AR и VR предоставляют пользователю возможность взаимодействовать с виртуальной или дополненной средой. AR добавляет виртуальные объекты в реальный мир, тогда как VR - полностью виртуальная среда.</a:t>
            </a:r>
            <a:endParaRPr b="0" lang="ru-RU" sz="1200" spc="-1" strike="noStrike">
              <a:latin typeface="Arial"/>
            </a:endParaRPr>
          </a:p>
        </p:txBody>
      </p:sp>
      <p:sp>
        <p:nvSpPr>
          <p:cNvPr id="253" name="TextBox 10"/>
          <p:cNvSpPr/>
          <p:nvPr/>
        </p:nvSpPr>
        <p:spPr>
          <a:xfrm>
            <a:off x="548640" y="4348800"/>
            <a:ext cx="5545440" cy="1002240"/>
          </a:xfrm>
          <a:prstGeom prst="rect">
            <a:avLst/>
          </a:prstGeom>
          <a:noFill/>
          <a:ln w="0">
            <a:solidFill>
              <a:srgbClr val="08c8d6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1200" spc="-1" strike="noStrike">
                <a:solidFill>
                  <a:srgbClr val="000000"/>
                </a:solidFill>
                <a:latin typeface="Arial"/>
                <a:ea typeface="Arial"/>
              </a:rPr>
              <a:t>Робототехника: </a:t>
            </a:r>
            <a:br>
              <a:rPr sz="1200"/>
            </a:br>
            <a:r>
              <a:rPr b="0" lang="ru-RU" sz="1200" spc="-1" strike="noStrike">
                <a:solidFill>
                  <a:srgbClr val="000000"/>
                </a:solidFill>
                <a:latin typeface="Arial"/>
                <a:ea typeface="Arial"/>
              </a:rPr>
              <a:t>Роботы и автоматические системы выполняют различные задачи с минимальным воздействием человека. Они используются в промышленности, медицине, авиационной и космической отраслях, а также в домашних помощниках и других сферах.</a:t>
            </a:r>
            <a:endParaRPr b="0" lang="ru-RU" sz="1200" spc="-1" strike="noStrike">
              <a:latin typeface="Arial"/>
            </a:endParaRPr>
          </a:p>
        </p:txBody>
      </p:sp>
      <p:sp>
        <p:nvSpPr>
          <p:cNvPr id="254" name="TextBox 12"/>
          <p:cNvSpPr/>
          <p:nvPr/>
        </p:nvSpPr>
        <p:spPr>
          <a:xfrm>
            <a:off x="548640" y="5419440"/>
            <a:ext cx="5545440" cy="819720"/>
          </a:xfrm>
          <a:prstGeom prst="rect">
            <a:avLst/>
          </a:prstGeom>
          <a:noFill/>
          <a:ln w="0">
            <a:solidFill>
              <a:srgbClr val="08c8d6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1200" spc="-1" strike="noStrike">
                <a:solidFill>
                  <a:srgbClr val="000000"/>
                </a:solidFill>
                <a:latin typeface="Arial"/>
                <a:ea typeface="Arial"/>
              </a:rPr>
              <a:t>Аналитика больших данных (Big Data Analytics): </a:t>
            </a:r>
            <a:endParaRPr b="0" lang="ru-RU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200" spc="-1" strike="noStrike">
                <a:solidFill>
                  <a:srgbClr val="000000"/>
                </a:solidFill>
                <a:latin typeface="Arial"/>
                <a:ea typeface="Arial"/>
              </a:rPr>
              <a:t>Аналитика больших данных относится к методам и инструментам анализа и интерпретации огромных объемов данных, чтобы извлечь ценные познания и получить конкурентные преимущества.</a:t>
            </a:r>
            <a:endParaRPr b="0" lang="ru-RU" sz="1200" spc="-1" strike="noStrike">
              <a:latin typeface="Arial"/>
            </a:endParaRPr>
          </a:p>
        </p:txBody>
      </p:sp>
      <p:sp>
        <p:nvSpPr>
          <p:cNvPr id="255" name="TextBox 13"/>
          <p:cNvSpPr/>
          <p:nvPr/>
        </p:nvSpPr>
        <p:spPr>
          <a:xfrm>
            <a:off x="6226200" y="1493640"/>
            <a:ext cx="5415120" cy="637200"/>
          </a:xfrm>
          <a:prstGeom prst="rect">
            <a:avLst/>
          </a:prstGeom>
          <a:noFill/>
          <a:ln w="0">
            <a:solidFill>
              <a:srgbClr val="08c8d6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1200" spc="-1" strike="noStrike">
                <a:solidFill>
                  <a:srgbClr val="000000"/>
                </a:solidFill>
                <a:latin typeface="Arial"/>
                <a:ea typeface="Arial"/>
              </a:rPr>
              <a:t>Распознавание речи и обработка естественного языка: </a:t>
            </a:r>
            <a:br>
              <a:rPr sz="1200"/>
            </a:br>
            <a:r>
              <a:rPr b="0" lang="ru-RU" sz="1200" spc="-1" strike="noStrike">
                <a:solidFill>
                  <a:srgbClr val="000000"/>
                </a:solidFill>
                <a:latin typeface="Arial"/>
                <a:ea typeface="Arial"/>
              </a:rPr>
              <a:t>Технологии распознавания речи позволяют компьютерам интерпретировать и понимать голосовые команды и разговоры..</a:t>
            </a:r>
            <a:endParaRPr b="0" lang="ru-RU" sz="1200" spc="-1" strike="noStrike">
              <a:latin typeface="Arial"/>
            </a:endParaRPr>
          </a:p>
        </p:txBody>
      </p:sp>
      <p:sp>
        <p:nvSpPr>
          <p:cNvPr id="256" name="TextBox 14"/>
          <p:cNvSpPr/>
          <p:nvPr/>
        </p:nvSpPr>
        <p:spPr>
          <a:xfrm>
            <a:off x="6226200" y="2198160"/>
            <a:ext cx="5415120" cy="1002240"/>
          </a:xfrm>
          <a:prstGeom prst="rect">
            <a:avLst/>
          </a:prstGeom>
          <a:noFill/>
          <a:ln w="0">
            <a:solidFill>
              <a:srgbClr val="08c8d6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1200" spc="-1" strike="noStrike">
                <a:solidFill>
                  <a:srgbClr val="000000"/>
                </a:solidFill>
                <a:latin typeface="Arial"/>
                <a:ea typeface="Arial"/>
              </a:rPr>
              <a:t>Машинное зрение (Computer Vision): </a:t>
            </a:r>
            <a:br>
              <a:rPr sz="1200"/>
            </a:br>
            <a:r>
              <a:rPr b="0" lang="ru-RU" sz="1200" spc="-1" strike="noStrike">
                <a:solidFill>
                  <a:srgbClr val="000000"/>
                </a:solidFill>
                <a:latin typeface="Arial"/>
                <a:ea typeface="Arial"/>
              </a:rPr>
              <a:t>Машинное зрение относится к способности компьютеров распознавать и интерпретировать изображения и видео. Используется в обнаружении объектов, распознавании лиц, медицинской диагностике, автономных транспортных средствах и т.д..</a:t>
            </a:r>
            <a:endParaRPr b="0" lang="ru-RU" sz="1200" spc="-1" strike="noStrike">
              <a:latin typeface="Arial"/>
            </a:endParaRPr>
          </a:p>
        </p:txBody>
      </p:sp>
      <p:sp>
        <p:nvSpPr>
          <p:cNvPr id="257" name="TextBox 15"/>
          <p:cNvSpPr/>
          <p:nvPr/>
        </p:nvSpPr>
        <p:spPr>
          <a:xfrm>
            <a:off x="6226200" y="3271680"/>
            <a:ext cx="5415120" cy="1002240"/>
          </a:xfrm>
          <a:prstGeom prst="rect">
            <a:avLst/>
          </a:prstGeom>
          <a:noFill/>
          <a:ln w="0">
            <a:solidFill>
              <a:srgbClr val="08c8d6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1200" spc="-1" strike="noStrike">
                <a:solidFill>
                  <a:srgbClr val="000000"/>
                </a:solidFill>
                <a:latin typeface="Arial"/>
                <a:ea typeface="Arial"/>
              </a:rPr>
              <a:t>Разработка кроссплатформенных приложений (Cross-Platform Development): </a:t>
            </a:r>
            <a:br>
              <a:rPr sz="1200"/>
            </a:br>
            <a:r>
              <a:rPr b="0" lang="ru-RU" sz="1200" spc="-1" strike="noStrike">
                <a:solidFill>
                  <a:srgbClr val="000000"/>
                </a:solidFill>
                <a:latin typeface="Arial"/>
                <a:ea typeface="Arial"/>
              </a:rPr>
              <a:t>Кросс-платформенная разработка позволяет создавать приложения, которые могут работать на разных операционных системах и платформах, таких как iOS, Android, Windows и веб.</a:t>
            </a:r>
            <a:endParaRPr b="0" lang="ru-RU" sz="1200" spc="-1" strike="noStrike">
              <a:latin typeface="Arial"/>
            </a:endParaRPr>
          </a:p>
        </p:txBody>
      </p:sp>
      <p:sp>
        <p:nvSpPr>
          <p:cNvPr id="258" name="TextBox 16"/>
          <p:cNvSpPr/>
          <p:nvPr/>
        </p:nvSpPr>
        <p:spPr>
          <a:xfrm>
            <a:off x="6226200" y="4345560"/>
            <a:ext cx="5415840" cy="819720"/>
          </a:xfrm>
          <a:prstGeom prst="rect">
            <a:avLst/>
          </a:prstGeom>
          <a:noFill/>
          <a:ln w="0">
            <a:solidFill>
              <a:srgbClr val="08c8d6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1200" spc="-1" strike="noStrike">
                <a:solidFill>
                  <a:srgbClr val="000000"/>
                </a:solidFill>
                <a:latin typeface="Arial"/>
                <a:ea typeface="Arial"/>
              </a:rPr>
              <a:t>Новые и портативные источники энергии: </a:t>
            </a:r>
            <a:br>
              <a:rPr sz="1200"/>
            </a:br>
            <a:r>
              <a:rPr b="0" lang="ru-RU" sz="1200" spc="-1" strike="noStrike">
                <a:solidFill>
                  <a:srgbClr val="000000"/>
                </a:solidFill>
                <a:latin typeface="Arial"/>
                <a:ea typeface="Arial"/>
              </a:rPr>
              <a:t>Технологии эффективного накопления и использования энергии (переносные солнечные батареи, ветрогенераторы, переносные аккумуляторы и тд.</a:t>
            </a:r>
            <a:endParaRPr b="0" lang="ru-RU" sz="1200" spc="-1" strike="noStrike">
              <a:latin typeface="Arial"/>
            </a:endParaRPr>
          </a:p>
        </p:txBody>
      </p:sp>
      <p:sp>
        <p:nvSpPr>
          <p:cNvPr id="259" name="TextBox 17"/>
          <p:cNvSpPr/>
          <p:nvPr/>
        </p:nvSpPr>
        <p:spPr>
          <a:xfrm>
            <a:off x="6226200" y="5234760"/>
            <a:ext cx="5415120" cy="1002240"/>
          </a:xfrm>
          <a:prstGeom prst="rect">
            <a:avLst/>
          </a:prstGeom>
          <a:noFill/>
          <a:ln w="0">
            <a:solidFill>
              <a:srgbClr val="08c8d6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1200" spc="-1" strike="noStrike">
                <a:solidFill>
                  <a:srgbClr val="000000"/>
                </a:solidFill>
                <a:latin typeface="Arial"/>
                <a:ea typeface="Arial"/>
              </a:rPr>
              <a:t>Автономные транспортные средства (Autonomous Vehicles): </a:t>
            </a:r>
            <a:r>
              <a:rPr b="0" lang="ru-RU" sz="1200" spc="-1" strike="noStrike">
                <a:solidFill>
                  <a:srgbClr val="000000"/>
                </a:solidFill>
                <a:latin typeface="Arial"/>
                <a:ea typeface="Arial"/>
              </a:rPr>
              <a:t>Автономные транспортные средства, включая автомобили, дроны и роботы, используют различные технологии, такие как компьютерное зрение, ИИ, сенсоры и алгоритмы планирования, для самостоятельного перемещения и выполнения задач без человеческого вмешательства.</a:t>
            </a:r>
            <a:endParaRPr b="0" lang="ru-RU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0" name="Группа 19"/>
          <p:cNvGrpSpPr/>
          <p:nvPr/>
        </p:nvGrpSpPr>
        <p:grpSpPr>
          <a:xfrm>
            <a:off x="0" y="0"/>
            <a:ext cx="12190320" cy="795600"/>
            <a:chOff x="0" y="0"/>
            <a:chExt cx="12190320" cy="795600"/>
          </a:xfrm>
        </p:grpSpPr>
        <p:sp>
          <p:nvSpPr>
            <p:cNvPr id="261" name="Прямоугольник 6"/>
            <p:cNvSpPr/>
            <p:nvPr/>
          </p:nvSpPr>
          <p:spPr>
            <a:xfrm>
              <a:off x="0" y="0"/>
              <a:ext cx="12190320" cy="588600"/>
            </a:xfrm>
            <a:prstGeom prst="rect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62" name="Прямоугольник 7"/>
            <p:cNvSpPr/>
            <p:nvPr/>
          </p:nvSpPr>
          <p:spPr>
            <a:xfrm>
              <a:off x="419400" y="330120"/>
              <a:ext cx="2975400" cy="46548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63" name="TextBox 3"/>
            <p:cNvSpPr/>
            <p:nvPr/>
          </p:nvSpPr>
          <p:spPr>
            <a:xfrm>
              <a:off x="552960" y="402480"/>
              <a:ext cx="1964160" cy="3639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>
                <a:lnSpc>
                  <a:spcPct val="100000"/>
                </a:lnSpc>
                <a:buNone/>
                <a:tabLst>
                  <a:tab algn="l" pos="0"/>
                </a:tabLst>
              </a:pPr>
              <a:r>
                <a:rPr b="0" lang="ru-RU" sz="1800" spc="-1" strike="noStrike">
                  <a:solidFill>
                    <a:srgbClr val="000000"/>
                  </a:solidFill>
                  <a:latin typeface="Arial Black"/>
                  <a:ea typeface="Arial"/>
                </a:rPr>
                <a:t>ТЕХНОЛОГИЯ</a:t>
              </a:r>
              <a:endParaRPr b="0" lang="ru-RU" sz="1800" spc="-1" strike="noStrike">
                <a:latin typeface="Arial"/>
              </a:endParaRPr>
            </a:p>
          </p:txBody>
        </p:sp>
      </p:grpSp>
      <p:sp>
        <p:nvSpPr>
          <p:cNvPr id="264" name="TextBox 20"/>
          <p:cNvSpPr/>
          <p:nvPr/>
        </p:nvSpPr>
        <p:spPr>
          <a:xfrm>
            <a:off x="492120" y="1198800"/>
            <a:ext cx="5622120" cy="25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Технологии, используемые в решении: интернет, приложения для создания дизайна.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Продукт обладает следующими техническими параметрами: обратная связь, конструктор дизайна, самостоятельный выбор готового решения.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Уровень готовности технологии: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Arial"/>
              </a:rPr>
              <a:t>TRL 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№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Arial"/>
              </a:rPr>
              <a:t>1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bg>
      <p:bgPr>
        <a:solidFill>
          <a:srgbClr val="80808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Прямоугольник 1"/>
          <p:cNvSpPr/>
          <p:nvPr/>
        </p:nvSpPr>
        <p:spPr>
          <a:xfrm>
            <a:off x="327960" y="882360"/>
            <a:ext cx="11534400" cy="5694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66" name="TextBox 19"/>
          <p:cNvSpPr/>
          <p:nvPr/>
        </p:nvSpPr>
        <p:spPr>
          <a:xfrm>
            <a:off x="1102320" y="1184760"/>
            <a:ext cx="8243280" cy="310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Проведите анализ </a:t>
            </a:r>
            <a:r>
              <a:rPr b="1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5 существующих конкурентов 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(прямых и / или косвенных) по </a:t>
            </a:r>
            <a:r>
              <a:rPr b="1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5 и более критериям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. При сравнении используйте только </a:t>
            </a:r>
            <a:r>
              <a:rPr b="1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объективные критерии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, которые можно проверить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Заполните таблицу конкурентного анализа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Выделите преимущества своего проекта и сильные стороны конкурентов </a:t>
            </a:r>
            <a:br>
              <a:rPr sz="1800"/>
            </a:b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(анализ, в котором по всем критериям ваш проект – лучший, считается некачественным)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Сформулируйте вашу уникальность по сравнению с конкурентами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267" name="Рисунок 22" descr="флажок установлен контур"/>
          <p:cNvPicPr/>
          <p:nvPr/>
        </p:nvPicPr>
        <p:blipFill>
          <a:blip r:embed="rId1"/>
          <a:stretch/>
        </p:blipFill>
        <p:spPr>
          <a:xfrm>
            <a:off x="487800" y="1134000"/>
            <a:ext cx="455400" cy="455400"/>
          </a:xfrm>
          <a:prstGeom prst="rect">
            <a:avLst/>
          </a:prstGeom>
          <a:ln w="0">
            <a:noFill/>
          </a:ln>
        </p:spPr>
      </p:pic>
      <p:pic>
        <p:nvPicPr>
          <p:cNvPr id="268" name="Рисунок 3" descr="Часы контур"/>
          <p:cNvPicPr/>
          <p:nvPr/>
        </p:nvPicPr>
        <p:blipFill>
          <a:blip r:embed="rId2"/>
          <a:stretch/>
        </p:blipFill>
        <p:spPr>
          <a:xfrm>
            <a:off x="487800" y="5844240"/>
            <a:ext cx="553680" cy="553680"/>
          </a:xfrm>
          <a:prstGeom prst="rect">
            <a:avLst/>
          </a:prstGeom>
          <a:ln w="0">
            <a:noFill/>
          </a:ln>
        </p:spPr>
      </p:pic>
      <p:sp>
        <p:nvSpPr>
          <p:cNvPr id="269" name="TextBox 4"/>
          <p:cNvSpPr/>
          <p:nvPr/>
        </p:nvSpPr>
        <p:spPr>
          <a:xfrm>
            <a:off x="1108440" y="5937120"/>
            <a:ext cx="112752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30 минут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270" name="TextBox 5"/>
          <p:cNvSpPr/>
          <p:nvPr/>
        </p:nvSpPr>
        <p:spPr>
          <a:xfrm>
            <a:off x="284040" y="295200"/>
            <a:ext cx="8436960" cy="57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3200" spc="-1" strike="noStrike">
                <a:solidFill>
                  <a:srgbClr val="ffffff"/>
                </a:solidFill>
                <a:latin typeface="Arial Black"/>
                <a:ea typeface="Arial"/>
              </a:rPr>
              <a:t>КОНКУРЕНТНЫЙ АНАЛИЗ </a:t>
            </a:r>
            <a:r>
              <a:rPr b="0" lang="en-US" sz="3200" spc="-1" strike="noStrike">
                <a:solidFill>
                  <a:srgbClr val="ffffff"/>
                </a:solidFill>
                <a:latin typeface="Arial Black"/>
                <a:ea typeface="Arial"/>
              </a:rPr>
              <a:t>| </a:t>
            </a:r>
            <a:r>
              <a:rPr b="0" lang="ru-RU" sz="3200" spc="-1" strike="noStrike">
                <a:solidFill>
                  <a:srgbClr val="ffffff"/>
                </a:solidFill>
                <a:latin typeface="Arial Black"/>
                <a:ea typeface="Arial"/>
              </a:rPr>
              <a:t>задание</a:t>
            </a:r>
            <a:endParaRPr b="0" lang="ru-RU" sz="3200" spc="-1" strike="noStrike">
              <a:latin typeface="Arial"/>
            </a:endParaRPr>
          </a:p>
        </p:txBody>
      </p:sp>
      <p:pic>
        <p:nvPicPr>
          <p:cNvPr id="271" name="Рисунок 2" descr="флажок установлен контур"/>
          <p:cNvPicPr/>
          <p:nvPr/>
        </p:nvPicPr>
        <p:blipFill>
          <a:blip r:embed="rId3"/>
          <a:stretch/>
        </p:blipFill>
        <p:spPr>
          <a:xfrm>
            <a:off x="487800" y="2226960"/>
            <a:ext cx="455400" cy="455400"/>
          </a:xfrm>
          <a:prstGeom prst="rect">
            <a:avLst/>
          </a:prstGeom>
          <a:ln w="0">
            <a:noFill/>
          </a:ln>
        </p:spPr>
      </p:pic>
      <p:pic>
        <p:nvPicPr>
          <p:cNvPr id="272" name="Рисунок 6" descr="флажок установлен контур"/>
          <p:cNvPicPr/>
          <p:nvPr/>
        </p:nvPicPr>
        <p:blipFill>
          <a:blip r:embed="rId4"/>
          <a:stretch/>
        </p:blipFill>
        <p:spPr>
          <a:xfrm>
            <a:off x="487800" y="2832480"/>
            <a:ext cx="455400" cy="455400"/>
          </a:xfrm>
          <a:prstGeom prst="rect">
            <a:avLst/>
          </a:prstGeom>
          <a:ln w="0">
            <a:noFill/>
          </a:ln>
        </p:spPr>
      </p:pic>
      <p:pic>
        <p:nvPicPr>
          <p:cNvPr id="273" name="Рисунок 7" descr="флажок установлен контур"/>
          <p:cNvPicPr/>
          <p:nvPr/>
        </p:nvPicPr>
        <p:blipFill>
          <a:blip r:embed="rId5"/>
          <a:stretch/>
        </p:blipFill>
        <p:spPr>
          <a:xfrm>
            <a:off x="487800" y="3866760"/>
            <a:ext cx="455400" cy="455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bg>
      <p:bgPr>
        <a:solidFill>
          <a:srgbClr val="80808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Прямоугольник 1"/>
          <p:cNvSpPr/>
          <p:nvPr/>
        </p:nvSpPr>
        <p:spPr>
          <a:xfrm>
            <a:off x="327960" y="882360"/>
            <a:ext cx="11534400" cy="5694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5" name="TextBox 5"/>
          <p:cNvSpPr/>
          <p:nvPr/>
        </p:nvSpPr>
        <p:spPr>
          <a:xfrm>
            <a:off x="284040" y="295200"/>
            <a:ext cx="8587800" cy="57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3200" spc="-1" strike="noStrike">
                <a:solidFill>
                  <a:srgbClr val="ffffff"/>
                </a:solidFill>
                <a:latin typeface="Arial Black"/>
                <a:ea typeface="Arial"/>
              </a:rPr>
              <a:t>КОНКУРЕНТНЫЙ АНАЛИЗ </a:t>
            </a:r>
            <a:r>
              <a:rPr b="0" lang="en-US" sz="3200" spc="-1" strike="noStrike">
                <a:solidFill>
                  <a:srgbClr val="ffffff"/>
                </a:solidFill>
                <a:latin typeface="Arial Black"/>
                <a:ea typeface="Arial"/>
              </a:rPr>
              <a:t>| </a:t>
            </a:r>
            <a:r>
              <a:rPr b="0" lang="ru-RU" sz="3200" spc="-1" strike="noStrike">
                <a:solidFill>
                  <a:srgbClr val="ffffff"/>
                </a:solidFill>
                <a:latin typeface="Arial Black"/>
                <a:ea typeface="Arial"/>
              </a:rPr>
              <a:t>примеры</a:t>
            </a:r>
            <a:endParaRPr b="0" lang="ru-RU" sz="3200" spc="-1" strike="noStrike">
              <a:latin typeface="Arial"/>
            </a:endParaRPr>
          </a:p>
        </p:txBody>
      </p:sp>
      <p:sp>
        <p:nvSpPr>
          <p:cNvPr id="276" name="Прямоугольник 3"/>
          <p:cNvSpPr/>
          <p:nvPr/>
        </p:nvSpPr>
        <p:spPr>
          <a:xfrm>
            <a:off x="327960" y="880560"/>
            <a:ext cx="11534400" cy="5694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7" name="TextBox 6"/>
          <p:cNvSpPr/>
          <p:nvPr/>
        </p:nvSpPr>
        <p:spPr>
          <a:xfrm>
            <a:off x="111960" y="1055880"/>
            <a:ext cx="2360520" cy="394560"/>
          </a:xfrm>
          <a:prstGeom prst="rect">
            <a:avLst/>
          </a:prstGeom>
          <a:solidFill>
            <a:srgbClr val="08c8d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2000" spc="-1" strike="noStrike">
                <a:solidFill>
                  <a:srgbClr val="ffffff"/>
                </a:solidFill>
                <a:latin typeface="Arial"/>
                <a:ea typeface="Arial"/>
              </a:rPr>
              <a:t>Хороший пример</a:t>
            </a:r>
            <a:endParaRPr b="0" lang="ru-RU" sz="2000" spc="-1" strike="noStrike">
              <a:latin typeface="Arial"/>
            </a:endParaRPr>
          </a:p>
        </p:txBody>
      </p:sp>
      <p:graphicFrame>
        <p:nvGraphicFramePr>
          <p:cNvPr id="278" name="Таблица 20"/>
          <p:cNvGraphicFramePr/>
          <p:nvPr/>
        </p:nvGraphicFramePr>
        <p:xfrm>
          <a:off x="650160" y="1629360"/>
          <a:ext cx="10890720" cy="3907080"/>
        </p:xfrm>
        <a:graphic>
          <a:graphicData uri="http://schemas.openxmlformats.org/drawingml/2006/table">
            <a:tbl>
              <a:tblPr/>
              <a:tblGrid>
                <a:gridCol w="1730160"/>
                <a:gridCol w="2289960"/>
                <a:gridCol w="2289960"/>
                <a:gridCol w="2289960"/>
                <a:gridCol w="2291040"/>
              </a:tblGrid>
              <a:tr h="445680">
                <a:tc>
                  <a:txBody>
                    <a:bodyPr lIns="21600" rIns="2160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1100" spc="-1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</a:rPr>
                        <a:t>Критерий / Конкурент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anchor="ctr" marL="21600" marR="21600">
                    <a:lnL w="23040">
                      <a:solidFill>
                        <a:srgbClr val="f3f3f3"/>
                      </a:solidFill>
                    </a:lnL>
                    <a:lnR w="7200">
                      <a:solidFill>
                        <a:srgbClr val="cccccc"/>
                      </a:solidFill>
                    </a:lnR>
                    <a:lnT w="7200">
                      <a:solidFill>
                        <a:srgbClr val="44546a"/>
                      </a:solidFill>
                    </a:lnT>
                    <a:lnB w="7200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 lIns="21600" rIns="2160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1100" spc="-1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</a:rPr>
                        <a:t>Наш проект</a:t>
                      </a:r>
                      <a:endParaRPr b="0" lang="ru-RU" sz="11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1100" spc="-1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</a:rPr>
                        <a:t>«Коворкинг»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anchor="ctr" marL="21600" marR="21600">
                    <a:lnL w="7200">
                      <a:solidFill>
                        <a:srgbClr val="cccccc"/>
                      </a:solidFill>
                    </a:lnL>
                    <a:lnR w="7200">
                      <a:solidFill>
                        <a:srgbClr val="cccccc"/>
                      </a:solidFill>
                    </a:lnR>
                    <a:lnT w="7200">
                      <a:solidFill>
                        <a:srgbClr val="44546a"/>
                      </a:solidFill>
                    </a:lnT>
                    <a:lnB w="7200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 lIns="21600" rIns="2160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1100" spc="-1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</a:rPr>
                        <a:t>«Моя территория»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anchor="ctr" marL="21600" marR="21600">
                    <a:lnL w="7200">
                      <a:solidFill>
                        <a:srgbClr val="cccccc"/>
                      </a:solidFill>
                    </a:lnL>
                    <a:lnR w="7200">
                      <a:solidFill>
                        <a:srgbClr val="cccccc"/>
                      </a:solidFill>
                    </a:lnR>
                    <a:lnT w="7200">
                      <a:solidFill>
                        <a:srgbClr val="44546a"/>
                      </a:solidFill>
                    </a:lnT>
                    <a:lnB w="7200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 lIns="21600" rIns="2160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1100" spc="-1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</a:rPr>
                        <a:t>«Контора пароходства»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anchor="ctr" marL="21600" marR="21600">
                    <a:lnL w="7200">
                      <a:solidFill>
                        <a:srgbClr val="cccccc"/>
                      </a:solidFill>
                    </a:lnL>
                    <a:lnR w="7200">
                      <a:solidFill>
                        <a:srgbClr val="cccccc"/>
                      </a:solidFill>
                    </a:lnR>
                    <a:lnT w="7200">
                      <a:solidFill>
                        <a:srgbClr val="44546a"/>
                      </a:solidFill>
                    </a:lnT>
                    <a:lnB w="7200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 lIns="21600" rIns="2160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1100" spc="-1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</a:rPr>
                        <a:t>«Студенческий центр Тюменской области»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anchor="ctr" marL="21600" marR="21600">
                    <a:lnL w="7200">
                      <a:solidFill>
                        <a:srgbClr val="cccccc"/>
                      </a:solidFill>
                    </a:lnL>
                    <a:lnR w="23040">
                      <a:solidFill>
                        <a:srgbClr val="f3f3f3"/>
                      </a:solidFill>
                    </a:lnR>
                    <a:lnT w="7200">
                      <a:solidFill>
                        <a:srgbClr val="44546a"/>
                      </a:solidFill>
                    </a:lnT>
                    <a:lnB w="7200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</a:tr>
              <a:tr h="445680">
                <a:tc>
                  <a:txBody>
                    <a:bodyPr lIns="21600" rIns="2160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Стоимость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anchor="ctr" marL="21600" marR="21600">
                    <a:lnL w="23040">
                      <a:solidFill>
                        <a:srgbClr val="f3f3f3"/>
                      </a:solidFill>
                    </a:lnL>
                    <a:lnR w="7200">
                      <a:solidFill>
                        <a:srgbClr val="cccccc"/>
                      </a:solidFill>
                    </a:lnR>
                    <a:lnT w="7200">
                      <a:solidFill>
                        <a:srgbClr val="cccccc"/>
                      </a:solidFill>
                    </a:lnT>
                    <a:lnB w="7200">
                      <a:solidFill>
                        <a:srgbClr val="cccccc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 lIns="21600" rIns="2160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300₽, после 20:00 вход бесплатный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anchor="ctr" marL="21600" marR="21600">
                    <a:lnL w="7200">
                      <a:solidFill>
                        <a:srgbClr val="cccccc"/>
                      </a:solidFill>
                    </a:lnL>
                    <a:lnR w="7200">
                      <a:solidFill>
                        <a:srgbClr val="cccccc"/>
                      </a:solidFill>
                    </a:lnR>
                    <a:lnT w="7200">
                      <a:solidFill>
                        <a:srgbClr val="cccccc"/>
                      </a:solidFill>
                    </a:lnT>
                    <a:lnB w="7200">
                      <a:solidFill>
                        <a:srgbClr val="cccccc"/>
                      </a:solidFill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 lIns="21600" rIns="2160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300 руб/день, абонементы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anchor="ctr" marL="21600" marR="21600">
                    <a:lnL w="7200">
                      <a:solidFill>
                        <a:srgbClr val="cccccc"/>
                      </a:solidFill>
                    </a:lnL>
                    <a:lnR w="7200">
                      <a:solidFill>
                        <a:srgbClr val="cccccc"/>
                      </a:solidFill>
                    </a:lnR>
                    <a:lnT w="7200">
                      <a:solidFill>
                        <a:srgbClr val="cccccc"/>
                      </a:solidFill>
                    </a:lnT>
                    <a:lnB w="7200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 lIns="21600" rIns="2160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На реконструкции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anchor="ctr" marL="21600" marR="21600">
                    <a:lnL w="7200">
                      <a:solidFill>
                        <a:srgbClr val="cccccc"/>
                      </a:solidFill>
                    </a:lnL>
                    <a:lnR w="7200">
                      <a:solidFill>
                        <a:srgbClr val="cccccc"/>
                      </a:solidFill>
                    </a:lnR>
                    <a:lnT w="7200">
                      <a:solidFill>
                        <a:srgbClr val="cccccc"/>
                      </a:solidFill>
                    </a:lnT>
                    <a:lnB w="7200">
                      <a:solidFill>
                        <a:srgbClr val="cccccc"/>
                      </a:solidFill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 lIns="21600" rIns="2160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Бесплатно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anchor="ctr" marL="21600" marR="21600">
                    <a:lnL w="7200">
                      <a:solidFill>
                        <a:srgbClr val="cccccc"/>
                      </a:solidFill>
                    </a:lnL>
                    <a:lnR w="7200">
                      <a:solidFill>
                        <a:srgbClr val="cccccc"/>
                      </a:solidFill>
                    </a:lnR>
                    <a:lnT w="7200">
                      <a:solidFill>
                        <a:srgbClr val="cccccc"/>
                      </a:solidFill>
                    </a:lnT>
                    <a:lnB w="7200">
                      <a:solidFill>
                        <a:srgbClr val="cccccc"/>
                      </a:solidFill>
                    </a:lnB>
                    <a:solidFill>
                      <a:srgbClr val="b6d7a8"/>
                    </a:solidFill>
                  </a:tcPr>
                </a:tc>
              </a:tr>
              <a:tr h="445680">
                <a:tc>
                  <a:txBody>
                    <a:bodyPr lIns="21600" rIns="2160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Часы работы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anchor="ctr" marL="21600" marR="21600">
                    <a:lnL w="23040">
                      <a:solidFill>
                        <a:srgbClr val="f3f3f3"/>
                      </a:solidFill>
                    </a:lnL>
                    <a:lnR w="7200">
                      <a:solidFill>
                        <a:srgbClr val="cccccc"/>
                      </a:solidFill>
                    </a:lnR>
                    <a:lnT w="7200">
                      <a:solidFill>
                        <a:srgbClr val="cccccc"/>
                      </a:solidFill>
                    </a:lnT>
                    <a:lnB w="7200">
                      <a:solidFill>
                        <a:srgbClr val="cccccc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 lIns="21600" rIns="2160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С 10:00 до 00:00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anchor="ctr" marL="21600" marR="21600">
                    <a:lnL w="7200">
                      <a:solidFill>
                        <a:srgbClr val="cccccc"/>
                      </a:solidFill>
                    </a:lnL>
                    <a:lnR w="7200">
                      <a:solidFill>
                        <a:srgbClr val="cccccc"/>
                      </a:solidFill>
                    </a:lnR>
                    <a:lnT w="7200">
                      <a:solidFill>
                        <a:srgbClr val="cccccc"/>
                      </a:solidFill>
                    </a:lnT>
                    <a:lnB w="7200">
                      <a:solidFill>
                        <a:srgbClr val="cccccc"/>
                      </a:solidFill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 lIns="21600" rIns="2160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Пн-Пт с 09:00 до 22:00, </a:t>
                      </a:r>
                      <a:endParaRPr b="0" lang="ru-RU" sz="11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Сб-Вс с 10:00 до 20:00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anchor="ctr" marL="21600" marR="21600">
                    <a:lnL w="7200">
                      <a:solidFill>
                        <a:srgbClr val="cccccc"/>
                      </a:solidFill>
                    </a:lnL>
                    <a:lnR w="7200">
                      <a:solidFill>
                        <a:srgbClr val="cccccc"/>
                      </a:solidFill>
                    </a:lnR>
                    <a:lnT w="7200">
                      <a:solidFill>
                        <a:srgbClr val="cccccc"/>
                      </a:solidFill>
                    </a:lnT>
                    <a:lnB w="7200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 lIns="21600" rIns="2160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С 10:00 до 22:00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anchor="ctr" marL="21600" marR="21600">
                    <a:lnL w="7200">
                      <a:solidFill>
                        <a:srgbClr val="cccccc"/>
                      </a:solidFill>
                    </a:lnL>
                    <a:lnR w="7200">
                      <a:solidFill>
                        <a:srgbClr val="cccccc"/>
                      </a:solidFill>
                    </a:lnR>
                    <a:lnT w="7200">
                      <a:solidFill>
                        <a:srgbClr val="cccccc"/>
                      </a:solidFill>
                    </a:lnT>
                    <a:lnB w="7200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 lIns="21600" rIns="2160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Пн-Пт с 09:00 до 19:00, </a:t>
                      </a:r>
                      <a:endParaRPr b="0" lang="ru-RU" sz="11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Сб-Вс с 10:00 до 19:00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anchor="ctr" marL="21600" marR="21600">
                    <a:lnL w="7200">
                      <a:solidFill>
                        <a:srgbClr val="cccccc"/>
                      </a:solidFill>
                    </a:lnL>
                    <a:lnR w="23040">
                      <a:solidFill>
                        <a:srgbClr val="f3f3f3"/>
                      </a:solidFill>
                    </a:lnR>
                    <a:lnT w="7200">
                      <a:solidFill>
                        <a:srgbClr val="cccccc"/>
                      </a:solidFill>
                    </a:lnT>
                    <a:lnB w="7200">
                      <a:solidFill>
                        <a:srgbClr val="cccccc"/>
                      </a:solidFill>
                    </a:lnB>
                    <a:solidFill>
                      <a:srgbClr val="ea9999"/>
                    </a:solidFill>
                  </a:tcPr>
                </a:tc>
              </a:tr>
              <a:tr h="1677960">
                <a:tc>
                  <a:txBody>
                    <a:bodyPr lIns="21600" rIns="2160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Оснащенность помещений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anchor="ctr" marL="21600" marR="21600">
                    <a:lnL w="23040">
                      <a:solidFill>
                        <a:srgbClr val="f3f3f3"/>
                      </a:solidFill>
                    </a:lnL>
                    <a:lnR w="7200">
                      <a:solidFill>
                        <a:srgbClr val="cccccc"/>
                      </a:solidFill>
                    </a:lnR>
                    <a:lnT w="7200">
                      <a:solidFill>
                        <a:srgbClr val="cccccc"/>
                      </a:solidFill>
                    </a:lnT>
                    <a:lnB w="7200">
                      <a:solidFill>
                        <a:srgbClr val="cccccc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 lIns="21600" rIns="2160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Зона для готовки; обеденная зона; рабочая зона с креслами, пуфиками; холодильники; кулеры; оборудованные компьютером столы; рабочие столы; принтер; скан; факс; копир; проектор; розетки в каждом столе; Wi-Fi; автоматы со снэками; 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anchor="ctr" marL="21600" marR="21600">
                    <a:lnL w="7200">
                      <a:solidFill>
                        <a:srgbClr val="cccccc"/>
                      </a:solidFill>
                    </a:lnL>
                    <a:lnR w="7200">
                      <a:solidFill>
                        <a:srgbClr val="cccccc"/>
                      </a:solidFill>
                    </a:lnR>
                    <a:lnT w="7200">
                      <a:solidFill>
                        <a:srgbClr val="cccccc"/>
                      </a:solidFill>
                    </a:lnT>
                    <a:lnB w="7200">
                      <a:solidFill>
                        <a:srgbClr val="cccccc"/>
                      </a:solidFill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 lIns="21600" rIns="2160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Любое свободное рабочее место;</a:t>
                      </a:r>
                      <a:br>
                        <a:rPr sz="1100"/>
                      </a:b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• Wi-fi;</a:t>
                      </a:r>
                      <a:br>
                        <a:rPr sz="1100"/>
                      </a:b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• розетки;</a:t>
                      </a:r>
                      <a:br>
                        <a:rPr sz="1100"/>
                      </a:b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• Принтер/сканер/копир/факс;</a:t>
                      </a:r>
                      <a:br>
                        <a:rPr sz="1100"/>
                      </a:b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• Чай/кофе/кулер;</a:t>
                      </a:r>
                      <a:br>
                        <a:rPr sz="1100"/>
                      </a:b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• Кухня/холодильник/ микроволновка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anchor="ctr" marL="21600" marR="21600">
                    <a:lnL w="7200">
                      <a:solidFill>
                        <a:srgbClr val="cccccc"/>
                      </a:solidFill>
                    </a:lnL>
                    <a:lnR w="7200">
                      <a:solidFill>
                        <a:srgbClr val="cccccc"/>
                      </a:solidFill>
                    </a:lnR>
                    <a:lnT w="7200">
                      <a:solidFill>
                        <a:srgbClr val="cccccc"/>
                      </a:solidFill>
                    </a:lnT>
                    <a:lnB w="7200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 lIns="21600" rIns="2160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Любое свободное рабочее место;</a:t>
                      </a:r>
                      <a:br>
                        <a:rPr sz="1100"/>
                      </a:b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• Wi-fi;</a:t>
                      </a:r>
                      <a:br>
                        <a:rPr sz="1100"/>
                      </a:b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• розетки;</a:t>
                      </a:r>
                      <a:br>
                        <a:rPr sz="1100"/>
                      </a:b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• Принтер/сканер/копир/факс;</a:t>
                      </a:r>
                      <a:br>
                        <a:rPr sz="1100"/>
                      </a:b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• Чай/кофе/кулер;</a:t>
                      </a:r>
                      <a:br>
                        <a:rPr sz="1100"/>
                      </a:b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• Кухня/холодильник/ микроволновка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anchor="ctr" marL="21600" marR="21600">
                    <a:lnL w="7200">
                      <a:solidFill>
                        <a:srgbClr val="cccccc"/>
                      </a:solidFill>
                    </a:lnL>
                    <a:lnR w="7200">
                      <a:solidFill>
                        <a:srgbClr val="cccccc"/>
                      </a:solidFill>
                    </a:lnR>
                    <a:lnT w="7200">
                      <a:solidFill>
                        <a:srgbClr val="cccccc"/>
                      </a:solidFill>
                    </a:lnT>
                    <a:lnB w="7200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 lIns="21600" rIns="2160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Любое свободное рабочее место;</a:t>
                      </a:r>
                      <a:br>
                        <a:rPr sz="1100"/>
                      </a:b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• Wi-fi;</a:t>
                      </a:r>
                      <a:br>
                        <a:rPr sz="1100"/>
                      </a:b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• розетки; </a:t>
                      </a:r>
                      <a:br>
                        <a:rPr sz="1100"/>
                      </a:b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• проектор;</a:t>
                      </a:r>
                      <a:br>
                        <a:rPr sz="1100"/>
                      </a:b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• компьютеры;</a:t>
                      </a:r>
                      <a:br>
                        <a:rPr sz="1100"/>
                      </a:b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• рабочие зоны;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anchor="ctr" marL="21600" marR="21600">
                    <a:lnL w="7200">
                      <a:solidFill>
                        <a:srgbClr val="cccccc"/>
                      </a:solidFill>
                    </a:lnL>
                    <a:lnR w="23040">
                      <a:solidFill>
                        <a:srgbClr val="f3f3f3"/>
                      </a:solidFill>
                    </a:lnR>
                    <a:lnT w="7200">
                      <a:solidFill>
                        <a:srgbClr val="cccccc"/>
                      </a:solidFill>
                    </a:lnT>
                    <a:lnB w="7200">
                      <a:solidFill>
                        <a:srgbClr val="cccccc"/>
                      </a:solidFill>
                    </a:lnB>
                    <a:solidFill>
                      <a:srgbClr val="ea9999"/>
                    </a:solidFill>
                  </a:tcPr>
                </a:tc>
              </a:tr>
              <a:tr h="651240">
                <a:tc>
                  <a:txBody>
                    <a:bodyPr lIns="21600" rIns="2160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Целевая аудитория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anchor="ctr" marL="21600" marR="21600">
                    <a:lnL w="23040">
                      <a:solidFill>
                        <a:srgbClr val="f3f3f3"/>
                      </a:solidFill>
                    </a:lnL>
                    <a:lnR w="7200">
                      <a:solidFill>
                        <a:srgbClr val="cccccc"/>
                      </a:solidFill>
                    </a:lnR>
                    <a:lnT w="7200">
                      <a:solidFill>
                        <a:srgbClr val="cccccc"/>
                      </a:solidFill>
                    </a:lnT>
                    <a:lnB w="7200">
                      <a:solidFill>
                        <a:srgbClr val="cccccc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 lIns="21600" rIns="2160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Студенты, фрилансеры, творческие коллективы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anchor="ctr" marL="21600" marR="21600">
                    <a:lnL w="7200">
                      <a:solidFill>
                        <a:srgbClr val="cccccc"/>
                      </a:solidFill>
                    </a:lnL>
                    <a:lnR w="7200">
                      <a:solidFill>
                        <a:srgbClr val="cccccc"/>
                      </a:solidFill>
                    </a:lnR>
                    <a:lnT w="7200">
                      <a:solidFill>
                        <a:srgbClr val="cccccc"/>
                      </a:solidFill>
                    </a:lnT>
                    <a:lnB w="7200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 lIns="21600" rIns="2160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Молодежные организации, творческие коллективы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anchor="ctr" marL="21600" marR="21600">
                    <a:lnL w="7200">
                      <a:solidFill>
                        <a:srgbClr val="cccccc"/>
                      </a:solidFill>
                    </a:lnL>
                    <a:lnR w="7200">
                      <a:solidFill>
                        <a:srgbClr val="cccccc"/>
                      </a:solidFill>
                    </a:lnR>
                    <a:lnT w="7200">
                      <a:solidFill>
                        <a:srgbClr val="cccccc"/>
                      </a:solidFill>
                    </a:lnT>
                    <a:lnB w="7200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 lIns="21600" rIns="2160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Региональные создатели, криэйторы, творческие сообщества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anchor="ctr" marL="21600" marR="21600">
                    <a:lnL w="7200">
                      <a:solidFill>
                        <a:srgbClr val="cccccc"/>
                      </a:solidFill>
                    </a:lnL>
                    <a:lnR w="7200">
                      <a:solidFill>
                        <a:srgbClr val="cccccc"/>
                      </a:solidFill>
                    </a:lnR>
                    <a:lnT w="7200">
                      <a:solidFill>
                        <a:srgbClr val="cccccc"/>
                      </a:solidFill>
                    </a:lnT>
                    <a:lnB w="7200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 lIns="21600" rIns="2160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Студенты, творческие организации обучающихся вузов и сузов.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anchor="ctr" marL="21600" marR="21600">
                    <a:lnL w="7200">
                      <a:solidFill>
                        <a:srgbClr val="cccccc"/>
                      </a:solidFill>
                    </a:lnL>
                    <a:lnR w="23040">
                      <a:solidFill>
                        <a:srgbClr val="f3f3f3"/>
                      </a:solidFill>
                    </a:lnR>
                    <a:lnT w="7200">
                      <a:solidFill>
                        <a:srgbClr val="cccccc"/>
                      </a:solidFill>
                    </a:lnT>
                    <a:lnB w="7200">
                      <a:solidFill>
                        <a:srgbClr val="cccccc"/>
                      </a:solidFill>
                    </a:lnB>
                    <a:noFill/>
                  </a:tcPr>
                </a:tc>
              </a:tr>
              <a:tr h="241200">
                <a:tc>
                  <a:txBody>
                    <a:bodyPr lIns="21600" rIns="2160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Расположение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anchor="ctr" marL="21600" marR="21600">
                    <a:lnL w="23040">
                      <a:solidFill>
                        <a:srgbClr val="f3f3f3"/>
                      </a:solidFill>
                    </a:lnL>
                    <a:lnR w="7200">
                      <a:solidFill>
                        <a:srgbClr val="cccccc"/>
                      </a:solidFill>
                    </a:lnR>
                    <a:lnT w="7200">
                      <a:solidFill>
                        <a:srgbClr val="cccccc"/>
                      </a:solidFill>
                    </a:lnT>
                    <a:lnB w="7200">
                      <a:solidFill>
                        <a:srgbClr val="44546a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 lIns="21600" rIns="2160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15 минут от главного корпуса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anchor="ctr" marL="21600" marR="21600">
                    <a:lnL w="7200">
                      <a:solidFill>
                        <a:srgbClr val="cccccc"/>
                      </a:solidFill>
                    </a:lnL>
                    <a:lnR w="7200">
                      <a:solidFill>
                        <a:srgbClr val="cccccc"/>
                      </a:solidFill>
                    </a:lnR>
                    <a:lnT w="7200">
                      <a:solidFill>
                        <a:srgbClr val="cccccc"/>
                      </a:solidFill>
                    </a:lnT>
                    <a:lnB w="7200">
                      <a:solidFill>
                        <a:srgbClr val="44546a"/>
                      </a:solidFill>
                    </a:lnB>
                    <a:noFill/>
                  </a:tcPr>
                </a:tc>
                <a:tc>
                  <a:txBody>
                    <a:bodyPr lIns="21600" rIns="2160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25 минут от главного корпуса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anchor="ctr" marL="21600" marR="21600">
                    <a:lnL w="7200">
                      <a:solidFill>
                        <a:srgbClr val="cccccc"/>
                      </a:solidFill>
                    </a:lnL>
                    <a:lnR w="7200">
                      <a:solidFill>
                        <a:srgbClr val="cccccc"/>
                      </a:solidFill>
                    </a:lnR>
                    <a:lnT w="7200">
                      <a:solidFill>
                        <a:srgbClr val="cccccc"/>
                      </a:solidFill>
                    </a:lnT>
                    <a:lnB w="7200">
                      <a:solidFill>
                        <a:srgbClr val="44546a"/>
                      </a:solidFill>
                    </a:lnB>
                    <a:noFill/>
                  </a:tcPr>
                </a:tc>
                <a:tc>
                  <a:txBody>
                    <a:bodyPr lIns="21600" rIns="2160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20 минут от главного корпуса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anchor="ctr" marL="21600" marR="21600">
                    <a:lnL w="7200">
                      <a:solidFill>
                        <a:srgbClr val="cccccc"/>
                      </a:solidFill>
                    </a:lnL>
                    <a:lnR w="7200">
                      <a:solidFill>
                        <a:srgbClr val="cccccc"/>
                      </a:solidFill>
                    </a:lnR>
                    <a:lnT w="7200">
                      <a:solidFill>
                        <a:srgbClr val="cccccc"/>
                      </a:solidFill>
                    </a:lnT>
                    <a:lnB w="7200">
                      <a:solidFill>
                        <a:srgbClr val="44546a"/>
                      </a:solidFill>
                    </a:lnB>
                    <a:noFill/>
                  </a:tcPr>
                </a:tc>
                <a:tc>
                  <a:txBody>
                    <a:bodyPr lIns="21600" rIns="2160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5 минут от главного корпуса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anchor="ctr" marL="21600" marR="21600">
                    <a:lnL w="7200">
                      <a:solidFill>
                        <a:srgbClr val="cccccc"/>
                      </a:solidFill>
                    </a:lnL>
                    <a:lnR w="23040">
                      <a:solidFill>
                        <a:srgbClr val="f3f3f3"/>
                      </a:solidFill>
                    </a:lnR>
                    <a:lnT w="7200">
                      <a:solidFill>
                        <a:srgbClr val="cccccc"/>
                      </a:solidFill>
                    </a:lnT>
                    <a:lnB w="7200">
                      <a:solidFill>
                        <a:srgbClr val="44546a"/>
                      </a:solidFill>
                    </a:lnB>
                    <a:solidFill>
                      <a:srgbClr val="a9d18e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bg>
      <p:bgPr>
        <a:solidFill>
          <a:srgbClr val="80808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Прямоугольник 1"/>
          <p:cNvSpPr/>
          <p:nvPr/>
        </p:nvSpPr>
        <p:spPr>
          <a:xfrm>
            <a:off x="327960" y="882360"/>
            <a:ext cx="11534400" cy="5694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0" name="TextBox 5"/>
          <p:cNvSpPr/>
          <p:nvPr/>
        </p:nvSpPr>
        <p:spPr>
          <a:xfrm>
            <a:off x="284040" y="295200"/>
            <a:ext cx="8587800" cy="57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3200" spc="-1" strike="noStrike">
                <a:solidFill>
                  <a:srgbClr val="ffffff"/>
                </a:solidFill>
                <a:latin typeface="Arial Black"/>
                <a:ea typeface="Arial"/>
              </a:rPr>
              <a:t>КОНКУРЕНТНЫЙ АНАЛИЗ </a:t>
            </a:r>
            <a:r>
              <a:rPr b="0" lang="en-US" sz="3200" spc="-1" strike="noStrike">
                <a:solidFill>
                  <a:srgbClr val="ffffff"/>
                </a:solidFill>
                <a:latin typeface="Arial Black"/>
                <a:ea typeface="Arial"/>
              </a:rPr>
              <a:t>| </a:t>
            </a:r>
            <a:r>
              <a:rPr b="0" lang="ru-RU" sz="3200" spc="-1" strike="noStrike">
                <a:solidFill>
                  <a:srgbClr val="ffffff"/>
                </a:solidFill>
                <a:latin typeface="Arial Black"/>
                <a:ea typeface="Arial"/>
              </a:rPr>
              <a:t>примеры</a:t>
            </a:r>
            <a:endParaRPr b="0" lang="ru-RU" sz="3200" spc="-1" strike="noStrike">
              <a:latin typeface="Arial"/>
            </a:endParaRPr>
          </a:p>
        </p:txBody>
      </p:sp>
      <p:sp>
        <p:nvSpPr>
          <p:cNvPr id="281" name="Прямоугольник 3"/>
          <p:cNvSpPr/>
          <p:nvPr/>
        </p:nvSpPr>
        <p:spPr>
          <a:xfrm>
            <a:off x="327960" y="880560"/>
            <a:ext cx="11534400" cy="5694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2" name="TextBox 6"/>
          <p:cNvSpPr/>
          <p:nvPr/>
        </p:nvSpPr>
        <p:spPr>
          <a:xfrm>
            <a:off x="111240" y="1055880"/>
            <a:ext cx="2140920" cy="394560"/>
          </a:xfrm>
          <a:prstGeom prst="rect">
            <a:avLst/>
          </a:prstGeom>
          <a:solidFill>
            <a:srgbClr val="e6303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2000" spc="-1" strike="noStrike">
                <a:solidFill>
                  <a:srgbClr val="ffffff"/>
                </a:solidFill>
                <a:latin typeface="Arial"/>
                <a:ea typeface="Arial"/>
              </a:rPr>
              <a:t>Плохой пример</a:t>
            </a:r>
            <a:endParaRPr b="0" lang="ru-RU" sz="2000" spc="-1" strike="noStrike">
              <a:latin typeface="Arial"/>
            </a:endParaRPr>
          </a:p>
        </p:txBody>
      </p:sp>
      <p:graphicFrame>
        <p:nvGraphicFramePr>
          <p:cNvPr id="283" name="Таблица 2"/>
          <p:cNvGraphicFramePr/>
          <p:nvPr/>
        </p:nvGraphicFramePr>
        <p:xfrm>
          <a:off x="887760" y="1733400"/>
          <a:ext cx="10429920" cy="3649320"/>
        </p:xfrm>
        <a:graphic>
          <a:graphicData uri="http://schemas.openxmlformats.org/drawingml/2006/table">
            <a:tbl>
              <a:tblPr/>
              <a:tblGrid>
                <a:gridCol w="3006360"/>
                <a:gridCol w="2004120"/>
                <a:gridCol w="1766880"/>
                <a:gridCol w="1819440"/>
                <a:gridCol w="1833480"/>
              </a:tblGrid>
              <a:tr h="790920">
                <a:tc>
                  <a:txBody>
                    <a:bodyPr lIns="22680" rIns="2268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Критерий / Субъект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22680" marR="22680">
                    <a:lnL w="7200">
                      <a:solidFill>
                        <a:srgbClr val="999999"/>
                      </a:solidFill>
                    </a:lnL>
                    <a:lnR w="7200">
                      <a:solidFill>
                        <a:srgbClr val="999999"/>
                      </a:solidFill>
                    </a:lnR>
                    <a:lnT w="7200">
                      <a:solidFill>
                        <a:srgbClr val="999999"/>
                      </a:solidFill>
                    </a:lnT>
                    <a:lnB w="7200">
                      <a:solidFill>
                        <a:srgbClr val="999999"/>
                      </a:solidFill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 lIns="22680" rIns="2268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Наш проект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"</a:t>
                      </a: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UTMN.Heritag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е"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22680" marR="22680">
                    <a:lnL w="7200">
                      <a:solidFill>
                        <a:srgbClr val="999999"/>
                      </a:solidFill>
                    </a:lnL>
                    <a:lnR w="7200">
                      <a:solidFill>
                        <a:srgbClr val="999999"/>
                      </a:solidFill>
                    </a:lnR>
                    <a:lnT w="7200">
                      <a:solidFill>
                        <a:srgbClr val="999999"/>
                      </a:solidFill>
                    </a:lnT>
                    <a:lnB w="7200">
                      <a:solidFill>
                        <a:srgbClr val="999999"/>
                      </a:solidFill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 lIns="22680" rIns="2268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Музейный комплекс им. И.Я. Словцова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22680" marR="22680">
                    <a:lnL w="7200">
                      <a:solidFill>
                        <a:srgbClr val="999999"/>
                      </a:solidFill>
                    </a:lnL>
                    <a:lnR w="7200">
                      <a:solidFill>
                        <a:srgbClr val="999999"/>
                      </a:solidFill>
                    </a:lnR>
                    <a:lnT w="7200">
                      <a:solidFill>
                        <a:srgbClr val="999999"/>
                      </a:solidFill>
                    </a:lnT>
                    <a:lnB w="7200">
                      <a:solidFill>
                        <a:srgbClr val="999999"/>
                      </a:solidFill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 lIns="22680" rIns="2268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Исторический Парк «Россия — моя история»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22680" marR="22680">
                    <a:lnL w="7200">
                      <a:solidFill>
                        <a:srgbClr val="999999"/>
                      </a:solidFill>
                    </a:lnL>
                    <a:lnR w="7200">
                      <a:solidFill>
                        <a:srgbClr val="999999"/>
                      </a:solidFill>
                    </a:lnR>
                    <a:lnT w="7200">
                      <a:solidFill>
                        <a:srgbClr val="999999"/>
                      </a:solidFill>
                    </a:lnT>
                    <a:lnB w="7200">
                      <a:solidFill>
                        <a:srgbClr val="999999"/>
                      </a:solidFill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 lIns="22680" rIns="2268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Интернет-сайт </a:t>
                      </a: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Visit Tyumen</a:t>
                      </a:r>
                      <a:r>
                        <a:rPr b="0" lang="en-US" sz="1400" spc="-1" strike="noStrike" u="sng">
                          <a:solidFill>
                            <a:srgbClr val="0563c1"/>
                          </a:solidFill>
                          <a:uFillTx/>
                          <a:latin typeface="Arial"/>
                          <a:ea typeface="Arial"/>
                          <a:hlinkClick r:id="rId1"/>
                        </a:rPr>
                        <a:t> </a:t>
                      </a:r>
                      <a:r>
                        <a:rPr b="0" lang="en-US" sz="1400" spc="-1" strike="noStrike" u="sng">
                          <a:solidFill>
                            <a:srgbClr val="0563c1"/>
                          </a:solidFill>
                          <a:uFillTx/>
                          <a:latin typeface="Arial"/>
                          <a:ea typeface="Arial"/>
                          <a:hlinkClick r:id="rId2"/>
                        </a:rPr>
                        <a:t>visittyumen.ru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22680" marR="22680">
                    <a:lnL w="7200">
                      <a:solidFill>
                        <a:srgbClr val="999999"/>
                      </a:solidFill>
                    </a:lnL>
                    <a:lnR w="7200">
                      <a:solidFill>
                        <a:srgbClr val="999999"/>
                      </a:solidFill>
                    </a:lnR>
                    <a:lnT w="7200">
                      <a:solidFill>
                        <a:srgbClr val="999999"/>
                      </a:solidFill>
                    </a:lnT>
                    <a:lnB w="7200">
                      <a:solidFill>
                        <a:srgbClr val="999999"/>
                      </a:solidFill>
                    </a:lnB>
                    <a:solidFill>
                      <a:srgbClr val="bfbfbf"/>
                    </a:solidFill>
                  </a:tcPr>
                </a:tc>
              </a:tr>
              <a:tr h="637920">
                <a:tc>
                  <a:txBody>
                    <a:bodyPr lIns="22680" rIns="2268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Адаптация информации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22680" marR="22680">
                    <a:lnL w="7200">
                      <a:solidFill>
                        <a:srgbClr val="999999"/>
                      </a:solidFill>
                    </a:lnL>
                    <a:lnR w="7200">
                      <a:solidFill>
                        <a:srgbClr val="999999"/>
                      </a:solidFill>
                    </a:lnR>
                    <a:lnT w="7200">
                      <a:solidFill>
                        <a:srgbClr val="999999"/>
                      </a:solidFill>
                    </a:lnT>
                    <a:lnB w="7200">
                      <a:solidFill>
                        <a:srgbClr val="999999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 lIns="22680" rIns="2268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Да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22680" marR="22680">
                    <a:lnL w="7200">
                      <a:solidFill>
                        <a:srgbClr val="999999"/>
                      </a:solidFill>
                    </a:lnL>
                    <a:lnR w="7200">
                      <a:solidFill>
                        <a:srgbClr val="999999"/>
                      </a:solidFill>
                    </a:lnR>
                    <a:lnT w="7200">
                      <a:solidFill>
                        <a:srgbClr val="999999"/>
                      </a:solidFill>
                    </a:lnT>
                    <a:lnB w="7200">
                      <a:solidFill>
                        <a:srgbClr val="999999"/>
                      </a:solidFill>
                    </a:lnB>
                    <a:noFill/>
                  </a:tcPr>
                </a:tc>
                <a:tc>
                  <a:txBody>
                    <a:bodyPr lIns="22680" rIns="2268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Да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22680" marR="22680">
                    <a:lnL w="7200">
                      <a:solidFill>
                        <a:srgbClr val="999999"/>
                      </a:solidFill>
                    </a:lnL>
                    <a:lnR w="7200">
                      <a:solidFill>
                        <a:srgbClr val="999999"/>
                      </a:solidFill>
                    </a:lnR>
                    <a:lnT w="7200">
                      <a:solidFill>
                        <a:srgbClr val="999999"/>
                      </a:solidFill>
                    </a:lnT>
                    <a:lnB w="7200">
                      <a:solidFill>
                        <a:srgbClr val="999999"/>
                      </a:solidFill>
                    </a:lnB>
                    <a:noFill/>
                  </a:tcPr>
                </a:tc>
                <a:tc>
                  <a:txBody>
                    <a:bodyPr lIns="22680" rIns="2268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Нет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22680" marR="22680">
                    <a:lnL w="7200">
                      <a:solidFill>
                        <a:srgbClr val="999999"/>
                      </a:solidFill>
                    </a:lnL>
                    <a:lnR w="7200">
                      <a:solidFill>
                        <a:srgbClr val="999999"/>
                      </a:solidFill>
                    </a:lnR>
                    <a:lnT w="7200">
                      <a:solidFill>
                        <a:srgbClr val="999999"/>
                      </a:solidFill>
                    </a:lnT>
                    <a:lnB w="7200">
                      <a:solidFill>
                        <a:srgbClr val="999999"/>
                      </a:solidFill>
                    </a:lnB>
                    <a:noFill/>
                  </a:tcPr>
                </a:tc>
                <a:tc>
                  <a:txBody>
                    <a:bodyPr lIns="22680" rIns="2268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Да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22680" marR="22680">
                    <a:lnL w="7200">
                      <a:solidFill>
                        <a:srgbClr val="999999"/>
                      </a:solidFill>
                    </a:lnL>
                    <a:lnR w="7200">
                      <a:solidFill>
                        <a:srgbClr val="999999"/>
                      </a:solidFill>
                    </a:lnR>
                    <a:lnT w="7200">
                      <a:solidFill>
                        <a:srgbClr val="999999"/>
                      </a:solidFill>
                    </a:lnT>
                    <a:lnB w="7200">
                      <a:solidFill>
                        <a:srgbClr val="999999"/>
                      </a:solidFill>
                    </a:lnB>
                    <a:noFill/>
                  </a:tcPr>
                </a:tc>
              </a:tr>
              <a:tr h="637920">
                <a:tc>
                  <a:txBody>
                    <a:bodyPr lIns="22680" rIns="2268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Наличие скидок на посещение мероприятий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22680" marR="22680">
                    <a:lnL w="7200">
                      <a:solidFill>
                        <a:srgbClr val="999999"/>
                      </a:solidFill>
                    </a:lnL>
                    <a:lnR w="7200">
                      <a:solidFill>
                        <a:srgbClr val="999999"/>
                      </a:solidFill>
                    </a:lnR>
                    <a:lnT w="7200">
                      <a:solidFill>
                        <a:srgbClr val="999999"/>
                      </a:solidFill>
                    </a:lnT>
                    <a:lnB w="7200">
                      <a:solidFill>
                        <a:srgbClr val="999999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 lIns="22680" rIns="2268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Да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22680" marR="22680">
                    <a:lnL w="7200">
                      <a:solidFill>
                        <a:srgbClr val="999999"/>
                      </a:solidFill>
                    </a:lnL>
                    <a:lnR w="7200">
                      <a:solidFill>
                        <a:srgbClr val="999999"/>
                      </a:solidFill>
                    </a:lnR>
                    <a:lnT w="7200">
                      <a:solidFill>
                        <a:srgbClr val="999999"/>
                      </a:solidFill>
                    </a:lnT>
                    <a:lnB w="7200">
                      <a:solidFill>
                        <a:srgbClr val="999999"/>
                      </a:solidFill>
                    </a:lnB>
                    <a:noFill/>
                  </a:tcPr>
                </a:tc>
                <a:tc>
                  <a:txBody>
                    <a:bodyPr lIns="22680" rIns="2268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Да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22680" marR="22680">
                    <a:lnL w="7200">
                      <a:solidFill>
                        <a:srgbClr val="999999"/>
                      </a:solidFill>
                    </a:lnL>
                    <a:lnR w="7200">
                      <a:solidFill>
                        <a:srgbClr val="999999"/>
                      </a:solidFill>
                    </a:lnR>
                    <a:lnT w="7200">
                      <a:solidFill>
                        <a:srgbClr val="999999"/>
                      </a:solidFill>
                    </a:lnT>
                    <a:lnB w="7200">
                      <a:solidFill>
                        <a:srgbClr val="999999"/>
                      </a:solidFill>
                    </a:lnB>
                    <a:noFill/>
                  </a:tcPr>
                </a:tc>
                <a:tc>
                  <a:txBody>
                    <a:bodyPr lIns="22680" rIns="2268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Да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22680" marR="22680">
                    <a:lnL w="7200">
                      <a:solidFill>
                        <a:srgbClr val="999999"/>
                      </a:solidFill>
                    </a:lnL>
                    <a:lnR w="7200">
                      <a:solidFill>
                        <a:srgbClr val="999999"/>
                      </a:solidFill>
                    </a:lnR>
                    <a:lnT w="7200">
                      <a:solidFill>
                        <a:srgbClr val="999999"/>
                      </a:solidFill>
                    </a:lnT>
                    <a:lnB w="7200">
                      <a:solidFill>
                        <a:srgbClr val="999999"/>
                      </a:solidFill>
                    </a:lnB>
                    <a:noFill/>
                  </a:tcPr>
                </a:tc>
                <a:tc>
                  <a:txBody>
                    <a:bodyPr lIns="22680" rIns="2268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Нет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22680" marR="22680">
                    <a:lnL w="7200">
                      <a:solidFill>
                        <a:srgbClr val="999999"/>
                      </a:solidFill>
                    </a:lnL>
                    <a:lnR w="7200">
                      <a:solidFill>
                        <a:srgbClr val="999999"/>
                      </a:solidFill>
                    </a:lnR>
                    <a:lnT w="7200">
                      <a:solidFill>
                        <a:srgbClr val="999999"/>
                      </a:solidFill>
                    </a:lnT>
                    <a:lnB w="7200">
                      <a:solidFill>
                        <a:srgbClr val="999999"/>
                      </a:solidFill>
                    </a:lnB>
                    <a:noFill/>
                  </a:tcPr>
                </a:tc>
              </a:tr>
              <a:tr h="790920">
                <a:tc>
                  <a:txBody>
                    <a:bodyPr lIns="22680" rIns="2268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Доступность информации о предстоящих событиях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22680" marR="22680">
                    <a:lnL w="7200">
                      <a:solidFill>
                        <a:srgbClr val="999999"/>
                      </a:solidFill>
                    </a:lnL>
                    <a:lnR w="7200">
                      <a:solidFill>
                        <a:srgbClr val="999999"/>
                      </a:solidFill>
                    </a:lnR>
                    <a:lnT w="7200">
                      <a:solidFill>
                        <a:srgbClr val="999999"/>
                      </a:solidFill>
                    </a:lnT>
                    <a:lnB w="7200">
                      <a:solidFill>
                        <a:srgbClr val="999999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 lIns="22680" rIns="2268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Да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22680" marR="22680">
                    <a:lnL w="7200">
                      <a:solidFill>
                        <a:srgbClr val="999999"/>
                      </a:solidFill>
                    </a:lnL>
                    <a:lnR w="7200">
                      <a:solidFill>
                        <a:srgbClr val="999999"/>
                      </a:solidFill>
                    </a:lnR>
                    <a:lnT w="7200">
                      <a:solidFill>
                        <a:srgbClr val="999999"/>
                      </a:solidFill>
                    </a:lnT>
                    <a:lnB w="7200">
                      <a:solidFill>
                        <a:srgbClr val="999999"/>
                      </a:solidFill>
                    </a:lnB>
                    <a:noFill/>
                  </a:tcPr>
                </a:tc>
                <a:tc>
                  <a:txBody>
                    <a:bodyPr lIns="22680" rIns="2268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Да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22680" marR="22680">
                    <a:lnL w="7200">
                      <a:solidFill>
                        <a:srgbClr val="999999"/>
                      </a:solidFill>
                    </a:lnL>
                    <a:lnR w="7200">
                      <a:solidFill>
                        <a:srgbClr val="999999"/>
                      </a:solidFill>
                    </a:lnR>
                    <a:lnT w="7200">
                      <a:solidFill>
                        <a:srgbClr val="999999"/>
                      </a:solidFill>
                    </a:lnT>
                    <a:lnB w="7200">
                      <a:solidFill>
                        <a:srgbClr val="999999"/>
                      </a:solidFill>
                    </a:lnB>
                    <a:noFill/>
                  </a:tcPr>
                </a:tc>
                <a:tc>
                  <a:txBody>
                    <a:bodyPr lIns="22680" rIns="2268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Да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22680" marR="22680">
                    <a:lnL w="7200">
                      <a:solidFill>
                        <a:srgbClr val="999999"/>
                      </a:solidFill>
                    </a:lnL>
                    <a:lnR w="7200">
                      <a:solidFill>
                        <a:srgbClr val="999999"/>
                      </a:solidFill>
                    </a:lnR>
                    <a:lnT w="7200">
                      <a:solidFill>
                        <a:srgbClr val="999999"/>
                      </a:solidFill>
                    </a:lnT>
                    <a:lnB w="7200">
                      <a:solidFill>
                        <a:srgbClr val="999999"/>
                      </a:solidFill>
                    </a:lnB>
                    <a:noFill/>
                  </a:tcPr>
                </a:tc>
                <a:tc>
                  <a:txBody>
                    <a:bodyPr lIns="22680" rIns="2268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Да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22680" marR="22680">
                    <a:lnL w="7200">
                      <a:solidFill>
                        <a:srgbClr val="999999"/>
                      </a:solidFill>
                    </a:lnL>
                    <a:lnR w="7200">
                      <a:solidFill>
                        <a:srgbClr val="999999"/>
                      </a:solidFill>
                    </a:lnR>
                    <a:lnT w="7200">
                      <a:solidFill>
                        <a:srgbClr val="999999"/>
                      </a:solidFill>
                    </a:lnT>
                    <a:lnB w="7200">
                      <a:solidFill>
                        <a:srgbClr val="999999"/>
                      </a:solidFill>
                    </a:lnB>
                    <a:noFill/>
                  </a:tcPr>
                </a:tc>
              </a:tr>
              <a:tr h="792000">
                <a:tc>
                  <a:txBody>
                    <a:bodyPr lIns="22680" rIns="2268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Удобный интерфейс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22680" marR="22680">
                    <a:lnL w="7200">
                      <a:solidFill>
                        <a:srgbClr val="999999"/>
                      </a:solidFill>
                    </a:lnL>
                    <a:lnR w="7200">
                      <a:solidFill>
                        <a:srgbClr val="999999"/>
                      </a:solidFill>
                    </a:lnR>
                    <a:lnT w="7200">
                      <a:solidFill>
                        <a:srgbClr val="999999"/>
                      </a:solidFill>
                    </a:lnT>
                    <a:lnB w="7200">
                      <a:solidFill>
                        <a:srgbClr val="999999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 lIns="22680" rIns="2268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Да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22680" marR="22680">
                    <a:lnL w="7200">
                      <a:solidFill>
                        <a:srgbClr val="999999"/>
                      </a:solidFill>
                    </a:lnL>
                    <a:lnR w="7200">
                      <a:solidFill>
                        <a:srgbClr val="999999"/>
                      </a:solidFill>
                    </a:lnR>
                    <a:lnT w="7200">
                      <a:solidFill>
                        <a:srgbClr val="999999"/>
                      </a:solidFill>
                    </a:lnT>
                    <a:lnB w="7200">
                      <a:solidFill>
                        <a:srgbClr val="999999"/>
                      </a:solidFill>
                    </a:lnB>
                    <a:noFill/>
                  </a:tcPr>
                </a:tc>
                <a:tc>
                  <a:txBody>
                    <a:bodyPr lIns="22680" rIns="2268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Да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22680" marR="22680">
                    <a:lnL w="7200">
                      <a:solidFill>
                        <a:srgbClr val="999999"/>
                      </a:solidFill>
                    </a:lnL>
                    <a:lnR w="7200">
                      <a:solidFill>
                        <a:srgbClr val="999999"/>
                      </a:solidFill>
                    </a:lnR>
                    <a:lnT w="7200">
                      <a:solidFill>
                        <a:srgbClr val="999999"/>
                      </a:solidFill>
                    </a:lnT>
                    <a:lnB w="7200">
                      <a:solidFill>
                        <a:srgbClr val="999999"/>
                      </a:solidFill>
                    </a:lnB>
                    <a:noFill/>
                  </a:tcPr>
                </a:tc>
                <a:tc>
                  <a:txBody>
                    <a:bodyPr lIns="22680" rIns="2268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Нет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22680" marR="22680">
                    <a:lnL w="7200">
                      <a:solidFill>
                        <a:srgbClr val="999999"/>
                      </a:solidFill>
                    </a:lnL>
                    <a:lnR w="7200">
                      <a:solidFill>
                        <a:srgbClr val="999999"/>
                      </a:solidFill>
                    </a:lnR>
                    <a:lnT w="7200">
                      <a:solidFill>
                        <a:srgbClr val="999999"/>
                      </a:solidFill>
                    </a:lnT>
                    <a:lnB w="7200">
                      <a:solidFill>
                        <a:srgbClr val="999999"/>
                      </a:solidFill>
                    </a:lnB>
                    <a:noFill/>
                  </a:tcPr>
                </a:tc>
                <a:tc>
                  <a:txBody>
                    <a:bodyPr lIns="22680" rIns="2268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Да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22680" marR="22680">
                    <a:lnL w="7200">
                      <a:solidFill>
                        <a:srgbClr val="999999"/>
                      </a:solidFill>
                    </a:lnL>
                    <a:lnR w="7200">
                      <a:solidFill>
                        <a:srgbClr val="999999"/>
                      </a:solidFill>
                    </a:lnR>
                    <a:lnT w="7200">
                      <a:solidFill>
                        <a:srgbClr val="999999"/>
                      </a:solidFill>
                    </a:lnT>
                    <a:lnB w="7200">
                      <a:solidFill>
                        <a:srgbClr val="999999"/>
                      </a:solidFill>
                    </a:lnB>
                    <a:noFill/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4" name="Группа 19"/>
          <p:cNvGrpSpPr/>
          <p:nvPr/>
        </p:nvGrpSpPr>
        <p:grpSpPr>
          <a:xfrm>
            <a:off x="0" y="0"/>
            <a:ext cx="12190320" cy="795600"/>
            <a:chOff x="0" y="0"/>
            <a:chExt cx="12190320" cy="795600"/>
          </a:xfrm>
        </p:grpSpPr>
        <p:sp>
          <p:nvSpPr>
            <p:cNvPr id="285" name="Прямоугольник 6"/>
            <p:cNvSpPr/>
            <p:nvPr/>
          </p:nvSpPr>
          <p:spPr>
            <a:xfrm>
              <a:off x="0" y="0"/>
              <a:ext cx="12190320" cy="588600"/>
            </a:xfrm>
            <a:prstGeom prst="rect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86" name="Прямоугольник 7"/>
            <p:cNvSpPr/>
            <p:nvPr/>
          </p:nvSpPr>
          <p:spPr>
            <a:xfrm>
              <a:off x="419400" y="330120"/>
              <a:ext cx="3785040" cy="46548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87" name="TextBox 3"/>
            <p:cNvSpPr/>
            <p:nvPr/>
          </p:nvSpPr>
          <p:spPr>
            <a:xfrm>
              <a:off x="561960" y="402480"/>
              <a:ext cx="3514320" cy="3639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>
                <a:lnSpc>
                  <a:spcPct val="100000"/>
                </a:lnSpc>
                <a:buNone/>
                <a:tabLst>
                  <a:tab algn="l" pos="0"/>
                </a:tabLst>
              </a:pPr>
              <a:r>
                <a:rPr b="0" lang="ru-RU" sz="1800" spc="-1" strike="noStrike">
                  <a:solidFill>
                    <a:srgbClr val="000000"/>
                  </a:solidFill>
                  <a:latin typeface="Arial Black"/>
                  <a:ea typeface="Arial"/>
                </a:rPr>
                <a:t>КОНКУРЕНТНЫЙ АНАЛИЗ</a:t>
              </a:r>
              <a:endParaRPr b="0" lang="ru-RU" sz="1800" spc="-1" strike="noStrike">
                <a:latin typeface="Arial"/>
              </a:endParaRPr>
            </a:p>
          </p:txBody>
        </p:sp>
      </p:grpSp>
      <p:graphicFrame>
        <p:nvGraphicFramePr>
          <p:cNvPr id="288" name="Таблица 12"/>
          <p:cNvGraphicFramePr/>
          <p:nvPr/>
        </p:nvGraphicFramePr>
        <p:xfrm>
          <a:off x="2734920" y="1852560"/>
          <a:ext cx="7936920" cy="1953360"/>
        </p:xfrm>
        <a:graphic>
          <a:graphicData uri="http://schemas.openxmlformats.org/drawingml/2006/table">
            <a:tbl>
              <a:tblPr/>
              <a:tblGrid>
                <a:gridCol w="1632960"/>
                <a:gridCol w="1576080"/>
                <a:gridCol w="1576080"/>
                <a:gridCol w="1576080"/>
                <a:gridCol w="1576080"/>
              </a:tblGrid>
              <a:tr h="581400"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</a:rPr>
                        <a:t>Критерии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</a:rPr>
                        <a:t>Наш проект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</a:rPr>
                        <a:t>«TumKeyboard»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eeeeee"/>
                          </a:solidFill>
                          <a:latin typeface="Arial"/>
                          <a:ea typeface="Arial"/>
                        </a:rPr>
                        <a:t>geekboards.ru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marL="216000" indent="-21600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b="0" lang="ru-RU" sz="1400" spc="-1" strike="noStrike">
                          <a:solidFill>
                            <a:srgbClr val="eeeeee"/>
                          </a:solidFill>
                          <a:latin typeface="Arial"/>
                        </a:rPr>
                        <a:t>Частные мастера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eeeeee"/>
                          </a:solidFill>
                          <a:latin typeface="Arial"/>
                        </a:rPr>
                        <a:t>keychron-russia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808080"/>
                    </a:solidFill>
                  </a:tcPr>
                </a:tc>
              </a:tr>
              <a:tr h="343080"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13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расположение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anchor="ctr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300" spc="-1" strike="noStrike">
                          <a:latin typeface="Arial"/>
                        </a:rPr>
                        <a:t>Тюмень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anchor="ctr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300" spc="-1" strike="noStrike">
                          <a:latin typeface="Arial"/>
                        </a:rPr>
                        <a:t>Москва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anchor="ctr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ctr">
                      <a:noAutofit/>
                    </a:bodyPr>
                    <a:p>
                      <a:pPr marL="216000" indent="-216000" algn="ctr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b="0" lang="ru-RU" sz="1300" spc="-1" strike="noStrike">
                          <a:latin typeface="Arial"/>
                        </a:rPr>
                        <a:t>Тюмень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anchor="ctr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ctr">
                      <a:noAutofit/>
                    </a:bodyPr>
                    <a:p>
                      <a:pPr marL="216000" indent="-216000" algn="ctr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b="0" lang="ru-RU" sz="1300" spc="-1" strike="noStrike">
                          <a:latin typeface="Arial"/>
                        </a:rPr>
                        <a:t>Москва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anchor="ctr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43080"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13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цена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anchor="ctr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300" spc="-1" strike="noStrike">
                          <a:latin typeface="Arial"/>
                        </a:rPr>
                        <a:t>5К+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anchor="ctr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300" spc="-1" strike="noStrike">
                          <a:latin typeface="Arial"/>
                        </a:rPr>
                        <a:t>9К+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anchor="ctr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300" spc="-1" strike="noStrike">
                          <a:latin typeface="Arial"/>
                        </a:rPr>
                        <a:t>1к+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anchor="ctr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ctr">
                      <a:noAutofit/>
                    </a:bodyPr>
                    <a:p>
                      <a:pPr marL="216000" indent="-216000" algn="ctr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b="0" lang="ru-RU" sz="1300" spc="-1" strike="noStrike">
                          <a:latin typeface="Arial"/>
                        </a:rPr>
                        <a:t>2.5+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anchor="ctr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43080"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13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Время ожидания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anchor="ctr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300" spc="-1" strike="noStrike">
                          <a:latin typeface="Arial"/>
                        </a:rPr>
                        <a:t>От 2 до 6 дней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anchor="ctr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300" spc="-1" strike="noStrike">
                          <a:latin typeface="Arial"/>
                        </a:rPr>
                        <a:t>От 1й недели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anchor="ctr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300" spc="-1" strike="noStrike">
                          <a:latin typeface="Arial"/>
                        </a:rPr>
                        <a:t>От 1й недели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anchor="ctr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ctr">
                      <a:noAutofit/>
                    </a:bodyPr>
                    <a:p>
                      <a:pPr marL="216000" indent="-216000" algn="ctr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b="0" lang="ru-RU" sz="1300" spc="-1" strike="noStrike">
                          <a:latin typeface="Arial"/>
                        </a:rPr>
                        <a:t>От 1й недели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anchor="ctr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43080"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13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выбор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anchor="ctr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300" spc="-1" strike="noStrike">
                          <a:latin typeface="Arial"/>
                        </a:rPr>
                        <a:t>Неограниченный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anchor="ctr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300" spc="-1" strike="noStrike">
                          <a:latin typeface="Arial"/>
                        </a:rPr>
                        <a:t>Ограниченный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anchor="ctr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ctr">
                      <a:noAutofit/>
                    </a:bodyPr>
                    <a:p>
                      <a:pPr marL="216000" indent="-216000" algn="ctr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b="0" lang="ru-RU" sz="1300" spc="-1" strike="noStrike">
                          <a:latin typeface="Arial"/>
                        </a:rPr>
                        <a:t>Ограниченный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anchor="ctr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ctr">
                      <a:noAutofit/>
                    </a:bodyPr>
                    <a:p>
                      <a:pPr marL="216000" indent="-216000" algn="ctr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b="0" lang="ru-RU" sz="1300" spc="-1" strike="noStrike">
                          <a:latin typeface="Arial"/>
                        </a:rPr>
                        <a:t>Ограниченый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anchor="ctr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89" name="TextBox 10"/>
          <p:cNvSpPr/>
          <p:nvPr/>
        </p:nvSpPr>
        <p:spPr>
          <a:xfrm>
            <a:off x="2583000" y="4055040"/>
            <a:ext cx="5515560" cy="80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Aft>
                <a:spcPts val="598"/>
              </a:spcAft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Уникальность нашего проекта: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spcAft>
                <a:spcPts val="598"/>
              </a:spcAft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Местное расположение, индивидуальный подход, уникальный дизайн.</a:t>
            </a:r>
            <a:endParaRPr b="0" lang="ru-RU" sz="1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bg>
      <p:bgPr>
        <a:solidFill>
          <a:srgbClr val="80808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Прямоугольник 1"/>
          <p:cNvSpPr/>
          <p:nvPr/>
        </p:nvSpPr>
        <p:spPr>
          <a:xfrm>
            <a:off x="327960" y="882360"/>
            <a:ext cx="11534400" cy="5694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1" name="TextBox 19"/>
          <p:cNvSpPr/>
          <p:nvPr/>
        </p:nvSpPr>
        <p:spPr>
          <a:xfrm>
            <a:off x="1102320" y="1184760"/>
            <a:ext cx="7348680" cy="353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Сформулируйте 1 гипотезу о вашем проекте для проверки.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Помните, что гипотеза должна </a:t>
            </a:r>
            <a:r>
              <a:rPr b="1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измеряться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 (содержать количественный показатель)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Определите, каким способом вы будете проверять эту гипотезу (опрос / интервью / …)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Определите целевое количество респондентов – сколько людей вы собираетесь опросить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Придумайте минимум 5 вопросов для опроса / интервью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400" spc="-1" strike="noStrike">
              <a:latin typeface="Arial"/>
            </a:endParaRPr>
          </a:p>
        </p:txBody>
      </p:sp>
      <p:pic>
        <p:nvPicPr>
          <p:cNvPr id="292" name="Рисунок 22" descr="флажок установлен контур"/>
          <p:cNvPicPr/>
          <p:nvPr/>
        </p:nvPicPr>
        <p:blipFill>
          <a:blip r:embed="rId1"/>
          <a:stretch/>
        </p:blipFill>
        <p:spPr>
          <a:xfrm>
            <a:off x="487800" y="1144080"/>
            <a:ext cx="455400" cy="455400"/>
          </a:xfrm>
          <a:prstGeom prst="rect">
            <a:avLst/>
          </a:prstGeom>
          <a:ln w="0">
            <a:noFill/>
          </a:ln>
        </p:spPr>
      </p:pic>
      <p:pic>
        <p:nvPicPr>
          <p:cNvPr id="293" name="Рисунок 24" descr="флажок установлен контур"/>
          <p:cNvPicPr/>
          <p:nvPr/>
        </p:nvPicPr>
        <p:blipFill>
          <a:blip r:embed="rId2"/>
          <a:stretch/>
        </p:blipFill>
        <p:spPr>
          <a:xfrm>
            <a:off x="487800" y="2315520"/>
            <a:ext cx="455400" cy="455400"/>
          </a:xfrm>
          <a:prstGeom prst="rect">
            <a:avLst/>
          </a:prstGeom>
          <a:ln w="0">
            <a:noFill/>
          </a:ln>
        </p:spPr>
      </p:pic>
      <p:pic>
        <p:nvPicPr>
          <p:cNvPr id="294" name="Рисунок 3" descr="Часы контур"/>
          <p:cNvPicPr/>
          <p:nvPr/>
        </p:nvPicPr>
        <p:blipFill>
          <a:blip r:embed="rId3"/>
          <a:stretch/>
        </p:blipFill>
        <p:spPr>
          <a:xfrm>
            <a:off x="487800" y="5844240"/>
            <a:ext cx="553680" cy="553680"/>
          </a:xfrm>
          <a:prstGeom prst="rect">
            <a:avLst/>
          </a:prstGeom>
          <a:ln w="0">
            <a:noFill/>
          </a:ln>
        </p:spPr>
      </p:pic>
      <p:sp>
        <p:nvSpPr>
          <p:cNvPr id="295" name="TextBox 4"/>
          <p:cNvSpPr/>
          <p:nvPr/>
        </p:nvSpPr>
        <p:spPr>
          <a:xfrm>
            <a:off x="1108440" y="5937120"/>
            <a:ext cx="112752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25 минут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296" name="TextBox 5"/>
          <p:cNvSpPr/>
          <p:nvPr/>
        </p:nvSpPr>
        <p:spPr>
          <a:xfrm>
            <a:off x="279720" y="295200"/>
            <a:ext cx="7405200" cy="57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3200" spc="-1" strike="noStrike">
                <a:solidFill>
                  <a:srgbClr val="ffffff"/>
                </a:solidFill>
                <a:latin typeface="Arial Black"/>
                <a:ea typeface="Arial"/>
              </a:rPr>
              <a:t>ГИПОТЕЗЫ ПРОЕКТА </a:t>
            </a:r>
            <a:r>
              <a:rPr b="0" lang="en-US" sz="3200" spc="-1" strike="noStrike">
                <a:solidFill>
                  <a:srgbClr val="ffffff"/>
                </a:solidFill>
                <a:latin typeface="Arial Black"/>
                <a:ea typeface="Arial"/>
              </a:rPr>
              <a:t>| </a:t>
            </a:r>
            <a:r>
              <a:rPr b="0" lang="ru-RU" sz="3200" spc="-1" strike="noStrike">
                <a:solidFill>
                  <a:srgbClr val="ffffff"/>
                </a:solidFill>
                <a:latin typeface="Arial Black"/>
                <a:ea typeface="Arial"/>
              </a:rPr>
              <a:t>задание</a:t>
            </a:r>
            <a:endParaRPr b="0" lang="ru-RU" sz="3200" spc="-1" strike="noStrike">
              <a:latin typeface="Arial"/>
            </a:endParaRPr>
          </a:p>
        </p:txBody>
      </p:sp>
      <p:pic>
        <p:nvPicPr>
          <p:cNvPr id="297" name="Рисунок 2" descr="флажок установлен контур"/>
          <p:cNvPicPr/>
          <p:nvPr/>
        </p:nvPicPr>
        <p:blipFill>
          <a:blip r:embed="rId4"/>
          <a:stretch/>
        </p:blipFill>
        <p:spPr>
          <a:xfrm>
            <a:off x="487800" y="3128400"/>
            <a:ext cx="455400" cy="455400"/>
          </a:xfrm>
          <a:prstGeom prst="rect">
            <a:avLst/>
          </a:prstGeom>
          <a:ln w="0">
            <a:noFill/>
          </a:ln>
        </p:spPr>
      </p:pic>
      <p:pic>
        <p:nvPicPr>
          <p:cNvPr id="298" name="Рисунок 6" descr="флажок установлен контур"/>
          <p:cNvPicPr/>
          <p:nvPr/>
        </p:nvPicPr>
        <p:blipFill>
          <a:blip r:embed="rId5"/>
          <a:stretch/>
        </p:blipFill>
        <p:spPr>
          <a:xfrm>
            <a:off x="487800" y="3865680"/>
            <a:ext cx="455400" cy="455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bg>
      <p:bgPr>
        <a:solidFill>
          <a:srgbClr val="80808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Прямоугольник 1"/>
          <p:cNvSpPr/>
          <p:nvPr/>
        </p:nvSpPr>
        <p:spPr>
          <a:xfrm>
            <a:off x="327960" y="882360"/>
            <a:ext cx="11534400" cy="5694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0" name="TextBox 5"/>
          <p:cNvSpPr/>
          <p:nvPr/>
        </p:nvSpPr>
        <p:spPr>
          <a:xfrm>
            <a:off x="276480" y="295200"/>
            <a:ext cx="7031520" cy="57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3200" spc="-1" strike="noStrike">
                <a:solidFill>
                  <a:srgbClr val="ffffff"/>
                </a:solidFill>
                <a:latin typeface="Arial Black"/>
                <a:ea typeface="Arial"/>
              </a:rPr>
              <a:t>ГИПОТЕЗЫ ПРОЕКТА </a:t>
            </a:r>
            <a:r>
              <a:rPr b="0" lang="en-US" sz="3200" spc="-1" strike="noStrike">
                <a:solidFill>
                  <a:srgbClr val="ffffff"/>
                </a:solidFill>
                <a:latin typeface="Arial Black"/>
                <a:ea typeface="Arial"/>
              </a:rPr>
              <a:t>| </a:t>
            </a:r>
            <a:r>
              <a:rPr b="0" lang="ru-RU" sz="3200" spc="-1" strike="noStrike">
                <a:solidFill>
                  <a:srgbClr val="ffffff"/>
                </a:solidFill>
                <a:latin typeface="Arial Black"/>
                <a:ea typeface="Arial"/>
              </a:rPr>
              <a:t>теория</a:t>
            </a:r>
            <a:endParaRPr b="0" lang="ru-RU" sz="3200" spc="-1" strike="noStrike">
              <a:latin typeface="Arial"/>
            </a:endParaRPr>
          </a:p>
        </p:txBody>
      </p:sp>
      <p:sp>
        <p:nvSpPr>
          <p:cNvPr id="301" name="TextBox 8"/>
          <p:cNvSpPr/>
          <p:nvPr/>
        </p:nvSpPr>
        <p:spPr>
          <a:xfrm>
            <a:off x="538560" y="1120680"/>
            <a:ext cx="5555880" cy="5174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В случае, если вы не знаете, на основе чего сформулировать первые гипотезы, следующий список вам в помощь:</a:t>
            </a:r>
            <a:endParaRPr b="0" lang="ru-RU" sz="1400" spc="-1" strike="noStrike">
              <a:latin typeface="Arial"/>
            </a:endParaRPr>
          </a:p>
          <a:p>
            <a:pPr marL="182520" indent="-182520" algn="just"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400" spc="-1" strike="noStrike">
              <a:latin typeface="Arial"/>
            </a:endParaRPr>
          </a:p>
          <a:p>
            <a:pPr lvl="1" marL="182520" indent="-182520" algn="just">
              <a:lnSpc>
                <a:spcPct val="100000"/>
              </a:lnSpc>
              <a:spcAft>
                <a:spcPts val="1199"/>
              </a:spcAft>
              <a:buClr>
                <a:srgbClr val="000000"/>
              </a:buClr>
              <a:buFont typeface="Calibri Light"/>
              <a:buAutoNum type="arabicPeriod"/>
              <a:tabLst>
                <a:tab algn="l" pos="0"/>
              </a:tabLst>
            </a:pPr>
            <a:r>
              <a:rPr b="1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Предположение о потребности / проблеме: </a:t>
            </a: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с какой проблемой сталкивается ваша аудитория, чем она пользуется для её решения и что её может не устраивать, оцените масштаб проблемы.</a:t>
            </a:r>
            <a:endParaRPr b="0" lang="ru-RU" sz="1400" spc="-1" strike="noStrike">
              <a:latin typeface="Arial"/>
            </a:endParaRPr>
          </a:p>
          <a:p>
            <a:pPr lvl="1" marL="182520" indent="-182520" algn="just">
              <a:lnSpc>
                <a:spcPct val="100000"/>
              </a:lnSpc>
              <a:spcAft>
                <a:spcPts val="1199"/>
              </a:spcAft>
              <a:buClr>
                <a:srgbClr val="000000"/>
              </a:buClr>
              <a:buFont typeface="Calibri Light"/>
              <a:buAutoNum type="arabicPeriod"/>
              <a:tabLst>
                <a:tab algn="l" pos="0"/>
              </a:tabLst>
            </a:pPr>
            <a:r>
              <a:rPr b="1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Предположение о целевой аудитории: </a:t>
            </a: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верно ли вы определили портрет пользователя, уточните дополнительные характеристики и детали.</a:t>
            </a:r>
            <a:endParaRPr b="0" lang="ru-RU" sz="1400" spc="-1" strike="noStrike">
              <a:latin typeface="Arial"/>
            </a:endParaRPr>
          </a:p>
          <a:p>
            <a:pPr lvl="1" marL="182520" indent="-182520" algn="just">
              <a:lnSpc>
                <a:spcPct val="100000"/>
              </a:lnSpc>
              <a:spcAft>
                <a:spcPts val="1199"/>
              </a:spcAft>
              <a:buClr>
                <a:srgbClr val="000000"/>
              </a:buClr>
              <a:buFont typeface="Calibri Light"/>
              <a:buAutoNum type="arabicPeriod"/>
              <a:tabLst>
                <a:tab algn="l" pos="0"/>
              </a:tabLst>
            </a:pPr>
            <a:r>
              <a:rPr b="1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Предположение о ценностном предложении:</a:t>
            </a: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 верно ли вы определяете ценность продукта для вашей аудитории, задумывается ли пользователь о критериях, которые вы считаете своими преимуществами.</a:t>
            </a:r>
            <a:endParaRPr b="0" lang="ru-RU" sz="1400" spc="-1" strike="noStrike">
              <a:latin typeface="Arial"/>
            </a:endParaRPr>
          </a:p>
          <a:p>
            <a:pPr lvl="1" marL="182520" indent="-182520" algn="just">
              <a:lnSpc>
                <a:spcPct val="100000"/>
              </a:lnSpc>
              <a:spcAft>
                <a:spcPts val="1199"/>
              </a:spcAft>
              <a:buClr>
                <a:srgbClr val="000000"/>
              </a:buClr>
              <a:buFont typeface="Calibri Light"/>
              <a:buAutoNum type="arabicPeriod"/>
              <a:tabLst>
                <a:tab algn="l" pos="0"/>
              </a:tabLst>
            </a:pPr>
            <a:r>
              <a:rPr b="1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Предположение о предлагаемом решении:</a:t>
            </a: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 будет ли аудитория пользоваться вашим продуктом, есть ли у неё опыт использования аналогичных решений.</a:t>
            </a:r>
            <a:endParaRPr b="0" lang="ru-RU" sz="1400" spc="-1" strike="noStrike">
              <a:latin typeface="Arial"/>
            </a:endParaRPr>
          </a:p>
          <a:p>
            <a:pPr lvl="1" marL="182520" indent="-182520" algn="just">
              <a:lnSpc>
                <a:spcPct val="100000"/>
              </a:lnSpc>
              <a:spcAft>
                <a:spcPts val="1199"/>
              </a:spcAft>
              <a:buClr>
                <a:srgbClr val="000000"/>
              </a:buClr>
              <a:buFont typeface="Calibri Light"/>
              <a:buAutoNum type="arabicPeriod"/>
              <a:tabLst>
                <a:tab algn="l" pos="0"/>
              </a:tabLst>
            </a:pPr>
            <a:r>
              <a:rPr b="1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Предположение о модели монетизации: </a:t>
            </a: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готовы ли пользователи платить ту цену, которую вы устанавливаете, как часто они готовы платить, действуют ли на них акции и программы лояльности.</a:t>
            </a:r>
            <a:endParaRPr b="0" lang="ru-RU" sz="1400" spc="-1" strike="noStrike">
              <a:latin typeface="Arial"/>
            </a:endParaRPr>
          </a:p>
        </p:txBody>
      </p:sp>
      <p:sp>
        <p:nvSpPr>
          <p:cNvPr id="302" name="Прямоугольник 9"/>
          <p:cNvSpPr/>
          <p:nvPr/>
        </p:nvSpPr>
        <p:spPr>
          <a:xfrm>
            <a:off x="6455160" y="1178640"/>
            <a:ext cx="5047560" cy="51289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0000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Формулируем правильные вопросы для проверки: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400" spc="-1" strike="noStrike">
              <a:latin typeface="Arial"/>
            </a:endParaRPr>
          </a:p>
          <a:p>
            <a:pPr lvl="1" marL="182520" indent="-18252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Вы не должны спрашивать о будущей или предполагаемой ситуации, думаем только о текущем опыте пользователя:</a:t>
            </a:r>
            <a:endParaRPr b="0" lang="ru-RU" sz="1400" spc="-1" strike="noStrike">
              <a:latin typeface="Arial"/>
            </a:endParaRPr>
          </a:p>
          <a:p>
            <a:pPr marL="182520" indent="-18252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1400" spc="-1" strike="noStrike">
                <a:solidFill>
                  <a:srgbClr val="e63035"/>
                </a:solidFill>
                <a:latin typeface="Arial"/>
                <a:ea typeface="Arial"/>
              </a:rPr>
              <a:t>Неверно</a:t>
            </a:r>
            <a:r>
              <a:rPr b="0" lang="ru-RU" sz="1400" spc="-1" strike="noStrike">
                <a:solidFill>
                  <a:srgbClr val="e63035"/>
                </a:solidFill>
                <a:latin typeface="Arial"/>
                <a:ea typeface="Arial"/>
              </a:rPr>
              <a:t>: Вы бы скачали это приложение? Пойдете на наше мероприятие?</a:t>
            </a:r>
            <a:endParaRPr b="0" lang="ru-RU" sz="1400" spc="-1" strike="noStrike">
              <a:latin typeface="Arial"/>
            </a:endParaRPr>
          </a:p>
          <a:p>
            <a:pPr marL="182520" indent="-18252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1400" spc="-1" strike="noStrike">
                <a:solidFill>
                  <a:srgbClr val="00b050"/>
                </a:solidFill>
                <a:latin typeface="Arial"/>
                <a:ea typeface="Arial"/>
              </a:rPr>
              <a:t>Верно</a:t>
            </a:r>
            <a:r>
              <a:rPr b="0" lang="ru-RU" sz="1400" spc="-1" strike="noStrike">
                <a:solidFill>
                  <a:srgbClr val="00b050"/>
                </a:solidFill>
                <a:latin typeface="Arial"/>
                <a:ea typeface="Arial"/>
              </a:rPr>
              <a:t>: Как часто вы ходите на подобные мероприятия? </a:t>
            </a:r>
            <a:endParaRPr b="0" lang="ru-RU" sz="1400" spc="-1" strike="noStrike">
              <a:latin typeface="Arial"/>
            </a:endParaRPr>
          </a:p>
          <a:p>
            <a:pPr marL="182520" indent="-18252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b050"/>
                </a:solidFill>
                <a:latin typeface="Arial"/>
                <a:ea typeface="Arial"/>
              </a:rPr>
              <a:t>У вас был опыт скачивания таких приложений?</a:t>
            </a:r>
            <a:endParaRPr b="0" lang="ru-RU" sz="1400" spc="-1" strike="noStrike">
              <a:latin typeface="Arial"/>
            </a:endParaRPr>
          </a:p>
          <a:p>
            <a:pPr marL="182520" indent="-182520"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400" spc="-1" strike="noStrike">
              <a:latin typeface="Arial"/>
            </a:endParaRPr>
          </a:p>
          <a:p>
            <a:pPr marL="182520" indent="-18252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2. Не спрашиваем напрямую отношение пользователя к продукту:</a:t>
            </a:r>
            <a:endParaRPr b="0" lang="ru-RU" sz="1400" spc="-1" strike="noStrike">
              <a:latin typeface="Arial"/>
            </a:endParaRPr>
          </a:p>
          <a:p>
            <a:pPr marL="182520" indent="-18252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1400" spc="-1" strike="noStrike">
                <a:solidFill>
                  <a:srgbClr val="e63035"/>
                </a:solidFill>
                <a:latin typeface="Arial"/>
                <a:ea typeface="Arial"/>
              </a:rPr>
              <a:t>Неверно</a:t>
            </a:r>
            <a:r>
              <a:rPr b="0" lang="ru-RU" sz="1400" spc="-1" strike="noStrike">
                <a:solidFill>
                  <a:srgbClr val="e63035"/>
                </a:solidFill>
                <a:latin typeface="Arial"/>
                <a:ea typeface="Arial"/>
              </a:rPr>
              <a:t>: Нравится ли вам мой продукт? Считаете ли вы, что проект актуальный?</a:t>
            </a:r>
            <a:endParaRPr b="0" lang="ru-RU" sz="1400" spc="-1" strike="noStrike">
              <a:latin typeface="Arial"/>
            </a:endParaRPr>
          </a:p>
          <a:p>
            <a:pPr marL="182520" indent="-18252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1400" spc="-1" strike="noStrike">
                <a:solidFill>
                  <a:srgbClr val="00b050"/>
                </a:solidFill>
                <a:latin typeface="Arial"/>
                <a:ea typeface="Arial"/>
              </a:rPr>
              <a:t>Верно</a:t>
            </a:r>
            <a:r>
              <a:rPr b="0" lang="ru-RU" sz="1400" spc="-1" strike="noStrike">
                <a:solidFill>
                  <a:srgbClr val="00b050"/>
                </a:solidFill>
                <a:latin typeface="Arial"/>
                <a:ea typeface="Arial"/>
              </a:rPr>
              <a:t>: Какие функции вам кажутся более полезными?</a:t>
            </a:r>
            <a:endParaRPr b="0" lang="ru-RU" sz="1400" spc="-1" strike="noStrike">
              <a:latin typeface="Arial"/>
            </a:endParaRPr>
          </a:p>
          <a:p>
            <a:pPr marL="182520" indent="-18252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b050"/>
                </a:solidFill>
                <a:latin typeface="Arial"/>
                <a:ea typeface="Arial"/>
              </a:rPr>
              <a:t>Понимаете ли вы, как работает продукт?</a:t>
            </a:r>
            <a:endParaRPr b="0" lang="ru-RU" sz="1400" spc="-1" strike="noStrike">
              <a:latin typeface="Arial"/>
            </a:endParaRPr>
          </a:p>
          <a:p>
            <a:pPr marL="182520" indent="-182520"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400" spc="-1" strike="noStrike">
              <a:latin typeface="Arial"/>
            </a:endParaRPr>
          </a:p>
          <a:p>
            <a:pPr marL="182520" indent="-18252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3. Задаём вопросы с открытым ответом, а не только «да / нет», они дают больше информации</a:t>
            </a:r>
            <a:endParaRPr b="0" lang="ru-RU" sz="1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bg>
      <p:bgPr>
        <a:solidFill>
          <a:srgbClr val="80808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Прямоугольник 1"/>
          <p:cNvSpPr/>
          <p:nvPr/>
        </p:nvSpPr>
        <p:spPr>
          <a:xfrm>
            <a:off x="327960" y="880560"/>
            <a:ext cx="11534400" cy="5694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4" name="TextBox 18"/>
          <p:cNvSpPr/>
          <p:nvPr/>
        </p:nvSpPr>
        <p:spPr>
          <a:xfrm>
            <a:off x="279720" y="295200"/>
            <a:ext cx="7556040" cy="57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3200" spc="-1" strike="noStrike">
                <a:solidFill>
                  <a:srgbClr val="ffffff"/>
                </a:solidFill>
                <a:latin typeface="Arial Black"/>
                <a:ea typeface="Arial"/>
              </a:rPr>
              <a:t>ГИПОТЕЗЫ ПРОЕКТА </a:t>
            </a:r>
            <a:r>
              <a:rPr b="0" lang="en-US" sz="3200" spc="-1" strike="noStrike">
                <a:solidFill>
                  <a:srgbClr val="ffffff"/>
                </a:solidFill>
                <a:latin typeface="Arial Black"/>
                <a:ea typeface="Arial"/>
              </a:rPr>
              <a:t>| </a:t>
            </a:r>
            <a:r>
              <a:rPr b="0" lang="ru-RU" sz="3200" spc="-1" strike="noStrike">
                <a:solidFill>
                  <a:srgbClr val="ffffff"/>
                </a:solidFill>
                <a:latin typeface="Arial Black"/>
                <a:ea typeface="Arial"/>
              </a:rPr>
              <a:t>примеры</a:t>
            </a:r>
            <a:endParaRPr b="0" lang="ru-RU" sz="3200" spc="-1" strike="noStrike">
              <a:latin typeface="Arial"/>
            </a:endParaRPr>
          </a:p>
        </p:txBody>
      </p:sp>
      <p:sp>
        <p:nvSpPr>
          <p:cNvPr id="305" name="Прямоугольник 21"/>
          <p:cNvSpPr/>
          <p:nvPr/>
        </p:nvSpPr>
        <p:spPr>
          <a:xfrm>
            <a:off x="5902560" y="879840"/>
            <a:ext cx="385200" cy="580824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6" name="TextBox 25"/>
          <p:cNvSpPr/>
          <p:nvPr/>
        </p:nvSpPr>
        <p:spPr>
          <a:xfrm>
            <a:off x="111960" y="1055880"/>
            <a:ext cx="2360520" cy="394560"/>
          </a:xfrm>
          <a:prstGeom prst="rect">
            <a:avLst/>
          </a:prstGeom>
          <a:solidFill>
            <a:srgbClr val="08c8d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2000" spc="-1" strike="noStrike">
                <a:solidFill>
                  <a:srgbClr val="ffffff"/>
                </a:solidFill>
                <a:latin typeface="Arial"/>
                <a:ea typeface="Arial"/>
              </a:rPr>
              <a:t>Хороший пример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307" name="TextBox 26"/>
          <p:cNvSpPr/>
          <p:nvPr/>
        </p:nvSpPr>
        <p:spPr>
          <a:xfrm>
            <a:off x="6104160" y="1055880"/>
            <a:ext cx="2140920" cy="394560"/>
          </a:xfrm>
          <a:prstGeom prst="rect">
            <a:avLst/>
          </a:prstGeom>
          <a:solidFill>
            <a:srgbClr val="e6303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2000" spc="-1" strike="noStrike">
                <a:solidFill>
                  <a:srgbClr val="ffffff"/>
                </a:solidFill>
                <a:latin typeface="Arial"/>
                <a:ea typeface="Arial"/>
              </a:rPr>
              <a:t>Плохой пример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308" name="TextBox 4"/>
          <p:cNvSpPr/>
          <p:nvPr/>
        </p:nvSpPr>
        <p:spPr>
          <a:xfrm>
            <a:off x="462960" y="1631160"/>
            <a:ext cx="5255640" cy="276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  <a:ea typeface="Arial"/>
              </a:rPr>
              <a:t>60% студентов от 18 до 23 лет интересуются музыкой (слушают музыку минимум 4 раза в неделю).</a:t>
            </a:r>
            <a:endParaRPr b="0" lang="ru-RU" sz="1600" spc="-1" strike="noStrike">
              <a:latin typeface="Arial"/>
            </a:endParaRPr>
          </a:p>
          <a:p>
            <a:pPr algn="just">
              <a:lnSpc>
                <a:spcPct val="100000"/>
              </a:lnSpc>
              <a:buNone/>
              <a:tabLst>
                <a:tab algn="l" pos="0"/>
              </a:tabLst>
            </a:pPr>
            <a:br>
              <a:rPr sz="1600"/>
            </a:br>
            <a:r>
              <a:rPr b="0" lang="ru-RU" sz="1600" spc="-1" strike="noStrike">
                <a:solidFill>
                  <a:srgbClr val="000000"/>
                </a:solidFill>
                <a:latin typeface="Arial"/>
                <a:ea typeface="Arial"/>
              </a:rPr>
              <a:t>65% школьников 8-11 классов еще не выбрали будущую специальность для поступления.</a:t>
            </a:r>
            <a:endParaRPr b="0" lang="ru-RU" sz="1600" spc="-1" strike="noStrike">
              <a:latin typeface="Arial"/>
            </a:endParaRPr>
          </a:p>
          <a:p>
            <a:pPr algn="just"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  <a:ea typeface="Arial"/>
              </a:rPr>
              <a:t>70% людей, которые готовят 2-3 раза в неделю 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  <a:ea typeface="Arial"/>
              </a:rPr>
              <a:t>не знают, что готовить на ужин или обед.</a:t>
            </a:r>
            <a:endParaRPr b="0" lang="ru-RU" sz="1600" spc="-1" strike="noStrike">
              <a:latin typeface="Arial"/>
            </a:endParaRPr>
          </a:p>
          <a:p>
            <a:pPr algn="just"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600" spc="-1" strike="noStrike">
              <a:latin typeface="Arial"/>
            </a:endParaRPr>
          </a:p>
          <a:p>
            <a:pPr algn="just"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600" spc="-1" strike="noStrike">
              <a:latin typeface="Arial"/>
            </a:endParaRPr>
          </a:p>
        </p:txBody>
      </p:sp>
      <p:sp>
        <p:nvSpPr>
          <p:cNvPr id="309" name="TextBox 7"/>
          <p:cNvSpPr/>
          <p:nvPr/>
        </p:nvSpPr>
        <p:spPr>
          <a:xfrm>
            <a:off x="6386040" y="1631160"/>
            <a:ext cx="5174280" cy="304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  <a:ea typeface="Arial"/>
              </a:rPr>
              <a:t>Студенты будут рады пользоваться новым сервисом по поиску и прослушиванию музыки</a:t>
            </a:r>
            <a:endParaRPr b="0" lang="ru-RU" sz="1600" spc="-1" strike="noStrike">
              <a:latin typeface="Arial"/>
            </a:endParaRPr>
          </a:p>
          <a:p>
            <a:pPr algn="just"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600" spc="-1" strike="noStrike">
              <a:latin typeface="Arial"/>
            </a:endParaRPr>
          </a:p>
          <a:p>
            <a:pPr algn="just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  <a:ea typeface="Arial"/>
              </a:rPr>
              <a:t>Школьники испытывают сложности с выбором будущей профессии</a:t>
            </a:r>
            <a:endParaRPr b="0" lang="ru-RU" sz="1600" spc="-1" strike="noStrike">
              <a:latin typeface="Arial"/>
            </a:endParaRPr>
          </a:p>
          <a:p>
            <a:pPr algn="just"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600" spc="-1" strike="noStrike">
              <a:latin typeface="Arial"/>
            </a:endParaRPr>
          </a:p>
          <a:p>
            <a:pPr algn="just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  <a:ea typeface="Arial"/>
              </a:rPr>
              <a:t>Если имеются люди для которых знак зодиака партнера играет решающую роль при выборе, то наше приложение поможет облегчить поиск потенциального спутника жизни </a:t>
            </a:r>
            <a:r>
              <a:rPr b="0" i="1" lang="ru-RU" sz="1600" spc="-1" strike="noStrike">
                <a:solidFill>
                  <a:srgbClr val="e63035"/>
                </a:solidFill>
                <a:latin typeface="Arial"/>
                <a:ea typeface="Arial"/>
              </a:rPr>
              <a:t>(для проверки гипотезы нужно уже разработанное приложение)</a:t>
            </a:r>
            <a:endParaRPr b="0" lang="ru-RU" sz="1600" spc="-1" strike="noStrike">
              <a:latin typeface="Arial"/>
            </a:endParaRPr>
          </a:p>
          <a:p>
            <a:pPr algn="just"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0" name="Группа 19"/>
          <p:cNvGrpSpPr/>
          <p:nvPr/>
        </p:nvGrpSpPr>
        <p:grpSpPr>
          <a:xfrm>
            <a:off x="0" y="0"/>
            <a:ext cx="12190320" cy="795600"/>
            <a:chOff x="0" y="0"/>
            <a:chExt cx="12190320" cy="795600"/>
          </a:xfrm>
        </p:grpSpPr>
        <p:sp>
          <p:nvSpPr>
            <p:cNvPr id="311" name="Прямоугольник 6"/>
            <p:cNvSpPr/>
            <p:nvPr/>
          </p:nvSpPr>
          <p:spPr>
            <a:xfrm>
              <a:off x="0" y="0"/>
              <a:ext cx="12190320" cy="588600"/>
            </a:xfrm>
            <a:prstGeom prst="rect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312" name="Прямоугольник 7"/>
            <p:cNvSpPr/>
            <p:nvPr/>
          </p:nvSpPr>
          <p:spPr>
            <a:xfrm>
              <a:off x="419400" y="330120"/>
              <a:ext cx="3226320" cy="46548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313" name="TextBox 3"/>
            <p:cNvSpPr/>
            <p:nvPr/>
          </p:nvSpPr>
          <p:spPr>
            <a:xfrm>
              <a:off x="559800" y="402480"/>
              <a:ext cx="2931840" cy="3639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>
                <a:lnSpc>
                  <a:spcPct val="100000"/>
                </a:lnSpc>
                <a:buNone/>
                <a:tabLst>
                  <a:tab algn="l" pos="0"/>
                </a:tabLst>
              </a:pPr>
              <a:r>
                <a:rPr b="0" lang="ru-RU" sz="1800" spc="-1" strike="noStrike">
                  <a:solidFill>
                    <a:srgbClr val="000000"/>
                  </a:solidFill>
                  <a:latin typeface="Arial Black"/>
                  <a:ea typeface="Arial"/>
                </a:rPr>
                <a:t>ГИПОТЕЗЫ ПРОЕКТА</a:t>
              </a:r>
              <a:endParaRPr b="0" lang="ru-RU" sz="1800" spc="-1" strike="noStrike">
                <a:latin typeface="Arial"/>
              </a:endParaRPr>
            </a:p>
          </p:txBody>
        </p:sp>
      </p:grpSp>
      <p:sp>
        <p:nvSpPr>
          <p:cNvPr id="314" name="TextBox 20"/>
          <p:cNvSpPr/>
          <p:nvPr/>
        </p:nvSpPr>
        <p:spPr>
          <a:xfrm>
            <a:off x="419400" y="1178640"/>
            <a:ext cx="5608800" cy="332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Гипотеза: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56.3% геймеров задумывались о смене своей игровой обстановки.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29.2% делали это самостоятельно, 18.8% из которых вышли неудачно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Способ проверки: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опрос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Целевое количество респондентов: 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30+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</p:txBody>
      </p:sp>
      <p:sp>
        <p:nvSpPr>
          <p:cNvPr id="315" name="Прямоугольник 8"/>
          <p:cNvSpPr/>
          <p:nvPr/>
        </p:nvSpPr>
        <p:spPr>
          <a:xfrm>
            <a:off x="6095880" y="1178640"/>
            <a:ext cx="5047560" cy="5128920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16" name="TextBox 9"/>
          <p:cNvSpPr/>
          <p:nvPr/>
        </p:nvSpPr>
        <p:spPr>
          <a:xfrm>
            <a:off x="6241320" y="1310760"/>
            <a:ext cx="4917600" cy="200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Вопросы для опроса / интервью: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1. Задумывались ли вы  когда-либо о кастомизации своей клавиатуры ?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2. Делали ли вы кастомизацию 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самостоятельно ?Если делали, то удачно ?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3. Устраивают ли вас нынешние цены на «красивые» девайсы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bg>
      <p:bgPr>
        <a:solidFill>
          <a:srgbClr val="80808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Прямоугольник 1"/>
          <p:cNvSpPr/>
          <p:nvPr/>
        </p:nvSpPr>
        <p:spPr>
          <a:xfrm>
            <a:off x="327960" y="882360"/>
            <a:ext cx="11534400" cy="5694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18" name="TextBox 19"/>
          <p:cNvSpPr/>
          <p:nvPr/>
        </p:nvSpPr>
        <p:spPr>
          <a:xfrm>
            <a:off x="1102320" y="1184760"/>
            <a:ext cx="7009560" cy="200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Подготовить небольшой питч в формате «Проблема - Целевая аудитория – Продукт и технология – Основные конкуренты и наша уникальность – Гипотеза проекта».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Выбрать 1 спикера от команды.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Подготовить выступление длительностью не более 2-х минут.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319" name="Рисунок 22" descr="флажок установлен контур"/>
          <p:cNvPicPr/>
          <p:nvPr/>
        </p:nvPicPr>
        <p:blipFill>
          <a:blip r:embed="rId1"/>
          <a:stretch/>
        </p:blipFill>
        <p:spPr>
          <a:xfrm>
            <a:off x="487800" y="1190520"/>
            <a:ext cx="455400" cy="455400"/>
          </a:xfrm>
          <a:prstGeom prst="rect">
            <a:avLst/>
          </a:prstGeom>
          <a:ln w="0">
            <a:noFill/>
          </a:ln>
        </p:spPr>
      </p:pic>
      <p:pic>
        <p:nvPicPr>
          <p:cNvPr id="320" name="Рисунок 23" descr="флажок установлен контур"/>
          <p:cNvPicPr/>
          <p:nvPr/>
        </p:nvPicPr>
        <p:blipFill>
          <a:blip r:embed="rId2"/>
          <a:stretch/>
        </p:blipFill>
        <p:spPr>
          <a:xfrm>
            <a:off x="487800" y="2240280"/>
            <a:ext cx="455400" cy="455400"/>
          </a:xfrm>
          <a:prstGeom prst="rect">
            <a:avLst/>
          </a:prstGeom>
          <a:ln w="0">
            <a:noFill/>
          </a:ln>
        </p:spPr>
      </p:pic>
      <p:sp>
        <p:nvSpPr>
          <p:cNvPr id="321" name="TextBox 5"/>
          <p:cNvSpPr/>
          <p:nvPr/>
        </p:nvSpPr>
        <p:spPr>
          <a:xfrm>
            <a:off x="255960" y="295200"/>
            <a:ext cx="2089080" cy="57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3200" spc="-1" strike="noStrike">
                <a:solidFill>
                  <a:srgbClr val="ffffff"/>
                </a:solidFill>
                <a:latin typeface="Arial Black"/>
                <a:ea typeface="Arial"/>
              </a:rPr>
              <a:t>ПЛЕНАР</a:t>
            </a:r>
            <a:endParaRPr b="0" lang="ru-RU" sz="3200" spc="-1" strike="noStrike">
              <a:latin typeface="Arial"/>
            </a:endParaRPr>
          </a:p>
        </p:txBody>
      </p:sp>
      <p:pic>
        <p:nvPicPr>
          <p:cNvPr id="322" name="Рисунок 2" descr="флажок установлен контур"/>
          <p:cNvPicPr/>
          <p:nvPr/>
        </p:nvPicPr>
        <p:blipFill>
          <a:blip r:embed="rId3"/>
          <a:stretch/>
        </p:blipFill>
        <p:spPr>
          <a:xfrm>
            <a:off x="487800" y="2810520"/>
            <a:ext cx="455400" cy="455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bg>
      <p:bgPr>
        <a:solidFill>
          <a:srgbClr val="80808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Прямоугольник 1"/>
          <p:cNvSpPr/>
          <p:nvPr/>
        </p:nvSpPr>
        <p:spPr>
          <a:xfrm>
            <a:off x="327960" y="882360"/>
            <a:ext cx="11534400" cy="5694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24" name="TextBox 19"/>
          <p:cNvSpPr/>
          <p:nvPr/>
        </p:nvSpPr>
        <p:spPr>
          <a:xfrm>
            <a:off x="1102320" y="1184760"/>
            <a:ext cx="7009920" cy="200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Завершить заполнение всех блоков презентации.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Проверить гипотезу проекта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, подготовить вывод (подтвердилась гипотеза или нет) и отчет о проверке (диаграммы с ответами респондентов)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Посмотреть тренды развития рынка вашего продукта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325" name="Рисунок 22" descr="флажок установлен контур"/>
          <p:cNvPicPr/>
          <p:nvPr/>
        </p:nvPicPr>
        <p:blipFill>
          <a:blip r:embed="rId1"/>
          <a:stretch/>
        </p:blipFill>
        <p:spPr>
          <a:xfrm>
            <a:off x="487800" y="1190520"/>
            <a:ext cx="455400" cy="455400"/>
          </a:xfrm>
          <a:prstGeom prst="rect">
            <a:avLst/>
          </a:prstGeom>
          <a:ln w="0">
            <a:noFill/>
          </a:ln>
        </p:spPr>
      </p:pic>
      <p:pic>
        <p:nvPicPr>
          <p:cNvPr id="326" name="Рисунок 23" descr="флажок установлен контур"/>
          <p:cNvPicPr/>
          <p:nvPr/>
        </p:nvPicPr>
        <p:blipFill>
          <a:blip r:embed="rId2"/>
          <a:stretch/>
        </p:blipFill>
        <p:spPr>
          <a:xfrm>
            <a:off x="487800" y="1784880"/>
            <a:ext cx="455400" cy="455400"/>
          </a:xfrm>
          <a:prstGeom prst="rect">
            <a:avLst/>
          </a:prstGeom>
          <a:ln w="0">
            <a:noFill/>
          </a:ln>
        </p:spPr>
      </p:pic>
      <p:sp>
        <p:nvSpPr>
          <p:cNvPr id="327" name="TextBox 5"/>
          <p:cNvSpPr/>
          <p:nvPr/>
        </p:nvSpPr>
        <p:spPr>
          <a:xfrm>
            <a:off x="269280" y="295200"/>
            <a:ext cx="5300280" cy="57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3200" spc="-1" strike="noStrike">
                <a:solidFill>
                  <a:srgbClr val="ffffff"/>
                </a:solidFill>
                <a:latin typeface="Arial Black"/>
                <a:ea typeface="Arial"/>
              </a:rPr>
              <a:t>ДОМАШНЕЕ ЗАДАНИЕ</a:t>
            </a:r>
            <a:endParaRPr b="0" lang="ru-RU" sz="3200" spc="-1" strike="noStrike">
              <a:latin typeface="Arial"/>
            </a:endParaRPr>
          </a:p>
        </p:txBody>
      </p:sp>
      <p:pic>
        <p:nvPicPr>
          <p:cNvPr id="328" name="Рисунок 2" descr="флажок установлен контур"/>
          <p:cNvPicPr/>
          <p:nvPr/>
        </p:nvPicPr>
        <p:blipFill>
          <a:blip r:embed="rId3"/>
          <a:stretch/>
        </p:blipFill>
        <p:spPr>
          <a:xfrm>
            <a:off x="487800" y="2819520"/>
            <a:ext cx="455400" cy="455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Прямоугольник 1"/>
          <p:cNvSpPr/>
          <p:nvPr/>
        </p:nvSpPr>
        <p:spPr>
          <a:xfrm>
            <a:off x="0" y="0"/>
            <a:ext cx="12190320" cy="586656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30" name="TextBox 2"/>
          <p:cNvSpPr/>
          <p:nvPr/>
        </p:nvSpPr>
        <p:spPr>
          <a:xfrm>
            <a:off x="743400" y="2482920"/>
            <a:ext cx="2511360" cy="759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4400" spc="-1" strike="noStrike">
                <a:solidFill>
                  <a:srgbClr val="ffffff"/>
                </a:solidFill>
                <a:latin typeface="Arial Black"/>
                <a:ea typeface="Arial"/>
              </a:rPr>
              <a:t>ДЕНЬ 3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331" name="TextBox 3"/>
          <p:cNvSpPr/>
          <p:nvPr/>
        </p:nvSpPr>
        <p:spPr>
          <a:xfrm>
            <a:off x="753120" y="3223440"/>
            <a:ext cx="648612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ffffff"/>
                </a:solidFill>
                <a:latin typeface="Arial"/>
                <a:ea typeface="Arial"/>
              </a:rPr>
              <a:t>Оценка рынка. Бизнес-модель. Ресурсы. Результаты.</a:t>
            </a:r>
            <a:endParaRPr b="0" lang="ru-RU" sz="2000" spc="-1" strike="noStrike">
              <a:latin typeface="Arial"/>
            </a:endParaRPr>
          </a:p>
        </p:txBody>
      </p:sp>
      <p:pic>
        <p:nvPicPr>
          <p:cNvPr id="332" name="Picture 2" descr=""/>
          <p:cNvPicPr/>
          <p:nvPr/>
        </p:nvPicPr>
        <p:blipFill>
          <a:blip r:embed="rId1"/>
          <a:stretch/>
        </p:blipFill>
        <p:spPr>
          <a:xfrm>
            <a:off x="11019240" y="6091920"/>
            <a:ext cx="993600" cy="5979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bg>
      <p:bgPr>
        <a:solidFill>
          <a:srgbClr val="80808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Прямоугольник 1"/>
          <p:cNvSpPr/>
          <p:nvPr/>
        </p:nvSpPr>
        <p:spPr>
          <a:xfrm>
            <a:off x="327960" y="882360"/>
            <a:ext cx="11534400" cy="5694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34" name="TextBox 19"/>
          <p:cNvSpPr/>
          <p:nvPr/>
        </p:nvSpPr>
        <p:spPr>
          <a:xfrm>
            <a:off x="1102320" y="1184760"/>
            <a:ext cx="7367760" cy="2739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Опишите тренд развития рынка вашего продукта: растет рынок или падает?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Для этого можете также использовать любые достоверные источники, например: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- </a:t>
            </a:r>
            <a:r>
              <a:rPr b="0" lang="ru-RU" sz="1400" spc="-1" strike="noStrike" u="sng">
                <a:solidFill>
                  <a:srgbClr val="0563c1"/>
                </a:solidFill>
                <a:uFillTx/>
                <a:latin typeface="Arial"/>
                <a:ea typeface="Arial"/>
                <a:hlinkClick r:id="rId1"/>
              </a:rPr>
              <a:t>статистика запросов в Яндексе</a:t>
            </a: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 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Roboto"/>
                <a:ea typeface="Arial"/>
              </a:rPr>
              <a:t>-</a:t>
            </a:r>
            <a:r>
              <a:rPr b="0" lang="ru-RU" sz="1400" spc="-1" strike="noStrike" u="sng">
                <a:solidFill>
                  <a:srgbClr val="0563c1"/>
                </a:solidFill>
                <a:uFillTx/>
                <a:latin typeface="Roboto"/>
                <a:ea typeface="Arial"/>
                <a:hlinkClick r:id="rId2"/>
              </a:rPr>
              <a:t> исследования Яндекса</a:t>
            </a:r>
            <a:r>
              <a:rPr b="0" lang="ru-RU" sz="1400" spc="-1" strike="noStrike">
                <a:solidFill>
                  <a:srgbClr val="000000"/>
                </a:solidFill>
                <a:latin typeface="Roboto"/>
                <a:ea typeface="Arial"/>
              </a:rPr>
              <a:t> 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Roboto"/>
                <a:ea typeface="Arial"/>
              </a:rPr>
              <a:t>- </a:t>
            </a:r>
            <a:r>
              <a:rPr b="0" lang="ru-RU" sz="1400" spc="-1" strike="noStrike" u="sng">
                <a:solidFill>
                  <a:srgbClr val="0563c1"/>
                </a:solidFill>
                <a:uFillTx/>
                <a:latin typeface="Roboto"/>
                <a:ea typeface="Arial"/>
                <a:hlinkClick r:id="rId3"/>
              </a:rPr>
              <a:t>исследования Сбера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Предположите, какую </a:t>
            </a:r>
            <a:r>
              <a:rPr b="1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долю рынка в %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 может занять ваш продукт при существовании текущих конкурентов (какая доля аудитории всего рынка будет покупать ваш продукт)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335" name="Рисунок 22" descr="флажок установлен контур"/>
          <p:cNvPicPr/>
          <p:nvPr/>
        </p:nvPicPr>
        <p:blipFill>
          <a:blip r:embed="rId4"/>
          <a:stretch/>
        </p:blipFill>
        <p:spPr>
          <a:xfrm>
            <a:off x="487800" y="1144080"/>
            <a:ext cx="455400" cy="455400"/>
          </a:xfrm>
          <a:prstGeom prst="rect">
            <a:avLst/>
          </a:prstGeom>
          <a:ln w="0">
            <a:noFill/>
          </a:ln>
        </p:spPr>
      </p:pic>
      <p:pic>
        <p:nvPicPr>
          <p:cNvPr id="336" name="Рисунок 24" descr="флажок установлен контур"/>
          <p:cNvPicPr/>
          <p:nvPr/>
        </p:nvPicPr>
        <p:blipFill>
          <a:blip r:embed="rId5"/>
          <a:stretch/>
        </p:blipFill>
        <p:spPr>
          <a:xfrm>
            <a:off x="487800" y="3038040"/>
            <a:ext cx="455400" cy="455400"/>
          </a:xfrm>
          <a:prstGeom prst="rect">
            <a:avLst/>
          </a:prstGeom>
          <a:ln w="0">
            <a:noFill/>
          </a:ln>
        </p:spPr>
      </p:pic>
      <p:pic>
        <p:nvPicPr>
          <p:cNvPr id="337" name="Рисунок 3" descr="Часы контур"/>
          <p:cNvPicPr/>
          <p:nvPr/>
        </p:nvPicPr>
        <p:blipFill>
          <a:blip r:embed="rId6"/>
          <a:stretch/>
        </p:blipFill>
        <p:spPr>
          <a:xfrm>
            <a:off x="487800" y="5844240"/>
            <a:ext cx="553680" cy="553680"/>
          </a:xfrm>
          <a:prstGeom prst="rect">
            <a:avLst/>
          </a:prstGeom>
          <a:ln w="0">
            <a:noFill/>
          </a:ln>
        </p:spPr>
      </p:pic>
      <p:sp>
        <p:nvSpPr>
          <p:cNvPr id="338" name="TextBox 4"/>
          <p:cNvSpPr/>
          <p:nvPr/>
        </p:nvSpPr>
        <p:spPr>
          <a:xfrm>
            <a:off x="1108440" y="5937120"/>
            <a:ext cx="112752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20 минут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339" name="TextBox 5"/>
          <p:cNvSpPr/>
          <p:nvPr/>
        </p:nvSpPr>
        <p:spPr>
          <a:xfrm>
            <a:off x="274320" y="295200"/>
            <a:ext cx="6258960" cy="57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3200" spc="-1" strike="noStrike">
                <a:solidFill>
                  <a:srgbClr val="ffffff"/>
                </a:solidFill>
                <a:latin typeface="Arial Black"/>
                <a:ea typeface="Arial"/>
              </a:rPr>
              <a:t>ОЦЕНКА РЫНКА </a:t>
            </a:r>
            <a:r>
              <a:rPr b="0" lang="en-US" sz="3200" spc="-1" strike="noStrike">
                <a:solidFill>
                  <a:srgbClr val="ffffff"/>
                </a:solidFill>
                <a:latin typeface="Arial Black"/>
                <a:ea typeface="Arial"/>
              </a:rPr>
              <a:t>| </a:t>
            </a:r>
            <a:r>
              <a:rPr b="0" lang="ru-RU" sz="3200" spc="-1" strike="noStrike">
                <a:solidFill>
                  <a:srgbClr val="ffffff"/>
                </a:solidFill>
                <a:latin typeface="Arial Black"/>
                <a:ea typeface="Arial"/>
              </a:rPr>
              <a:t>задание</a:t>
            </a:r>
            <a:endParaRPr b="0" lang="ru-RU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bg>
      <p:bgPr>
        <a:solidFill>
          <a:srgbClr val="80808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Прямоугольник 1"/>
          <p:cNvSpPr/>
          <p:nvPr/>
        </p:nvSpPr>
        <p:spPr>
          <a:xfrm>
            <a:off x="327960" y="880560"/>
            <a:ext cx="11534400" cy="5694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41" name="TextBox 18"/>
          <p:cNvSpPr/>
          <p:nvPr/>
        </p:nvSpPr>
        <p:spPr>
          <a:xfrm>
            <a:off x="273960" y="295200"/>
            <a:ext cx="6409800" cy="57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3200" spc="-1" strike="noStrike">
                <a:solidFill>
                  <a:srgbClr val="ffffff"/>
                </a:solidFill>
                <a:latin typeface="Arial Black"/>
                <a:ea typeface="Arial"/>
              </a:rPr>
              <a:t>ОЦЕНКА РЫНКА </a:t>
            </a:r>
            <a:r>
              <a:rPr b="0" lang="en-US" sz="3200" spc="-1" strike="noStrike">
                <a:solidFill>
                  <a:srgbClr val="ffffff"/>
                </a:solidFill>
                <a:latin typeface="Arial Black"/>
                <a:ea typeface="Arial"/>
              </a:rPr>
              <a:t>| </a:t>
            </a:r>
            <a:r>
              <a:rPr b="0" lang="ru-RU" sz="3200" spc="-1" strike="noStrike">
                <a:solidFill>
                  <a:srgbClr val="ffffff"/>
                </a:solidFill>
                <a:latin typeface="Arial Black"/>
                <a:ea typeface="Arial"/>
              </a:rPr>
              <a:t>примеры</a:t>
            </a:r>
            <a:endParaRPr b="0" lang="ru-RU" sz="3200" spc="-1" strike="noStrike">
              <a:latin typeface="Arial"/>
            </a:endParaRPr>
          </a:p>
        </p:txBody>
      </p:sp>
      <p:sp>
        <p:nvSpPr>
          <p:cNvPr id="342" name="Прямоугольник 21"/>
          <p:cNvSpPr/>
          <p:nvPr/>
        </p:nvSpPr>
        <p:spPr>
          <a:xfrm>
            <a:off x="5902560" y="879840"/>
            <a:ext cx="385200" cy="580824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43" name="TextBox 25"/>
          <p:cNvSpPr/>
          <p:nvPr/>
        </p:nvSpPr>
        <p:spPr>
          <a:xfrm>
            <a:off x="111960" y="1055880"/>
            <a:ext cx="2360520" cy="394560"/>
          </a:xfrm>
          <a:prstGeom prst="rect">
            <a:avLst/>
          </a:prstGeom>
          <a:solidFill>
            <a:srgbClr val="08c8d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2000" spc="-1" strike="noStrike">
                <a:solidFill>
                  <a:srgbClr val="ffffff"/>
                </a:solidFill>
                <a:latin typeface="Arial"/>
                <a:ea typeface="Arial"/>
              </a:rPr>
              <a:t>Хороший пример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344" name="TextBox 26"/>
          <p:cNvSpPr/>
          <p:nvPr/>
        </p:nvSpPr>
        <p:spPr>
          <a:xfrm>
            <a:off x="6104160" y="1055880"/>
            <a:ext cx="2140920" cy="394560"/>
          </a:xfrm>
          <a:prstGeom prst="rect">
            <a:avLst/>
          </a:prstGeom>
          <a:solidFill>
            <a:srgbClr val="e6303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2000" spc="-1" strike="noStrike">
                <a:solidFill>
                  <a:srgbClr val="ffffff"/>
                </a:solidFill>
                <a:latin typeface="Arial"/>
                <a:ea typeface="Arial"/>
              </a:rPr>
              <a:t>Плохой пример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345" name="TextBox 2"/>
          <p:cNvSpPr/>
          <p:nvPr/>
        </p:nvSpPr>
        <p:spPr>
          <a:xfrm>
            <a:off x="6514200" y="1767960"/>
            <a:ext cx="5218560" cy="576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  <a:ea typeface="Arial"/>
              </a:rPr>
              <a:t>По данным источников, наш рынок растет. 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  <a:ea typeface="Arial"/>
              </a:rPr>
              <a:t>Мы хотим занять 100% рынка.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346" name="TextBox 4"/>
          <p:cNvSpPr/>
          <p:nvPr/>
        </p:nvSpPr>
        <p:spPr>
          <a:xfrm>
            <a:off x="552600" y="1767960"/>
            <a:ext cx="5218560" cy="154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  <a:ea typeface="Arial"/>
              </a:rPr>
              <a:t>Рынок умных трекеров для бега за период с 2020 по 2023 гг. показывает рост в 10% ежегодно (по данным агентства </a:t>
            </a:r>
            <a:r>
              <a:rPr b="0" lang="en-US" sz="1600" spc="-1" strike="noStrike">
                <a:solidFill>
                  <a:srgbClr val="000000"/>
                </a:solidFill>
                <a:latin typeface="Arial"/>
                <a:ea typeface="Arial"/>
              </a:rPr>
              <a:t>X</a:t>
            </a:r>
            <a:r>
              <a:rPr b="0" lang="ru-RU" sz="1600" spc="-1" strike="noStrike">
                <a:solidFill>
                  <a:srgbClr val="000000"/>
                </a:solidFill>
                <a:latin typeface="Arial"/>
                <a:ea typeface="Arial"/>
              </a:rPr>
              <a:t>).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  <a:ea typeface="Arial"/>
              </a:rPr>
              <a:t>Несмотря на существующих конкурентов в лице компаний Fitbit, Garmin, Apple, Samsung, мы стремимся занять 15% российского рынка за счет …</a:t>
            </a:r>
            <a:endParaRPr b="0" lang="ru-RU" sz="1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7" name="Группа 19"/>
          <p:cNvGrpSpPr/>
          <p:nvPr/>
        </p:nvGrpSpPr>
        <p:grpSpPr>
          <a:xfrm>
            <a:off x="0" y="0"/>
            <a:ext cx="12190320" cy="795600"/>
            <a:chOff x="0" y="0"/>
            <a:chExt cx="12190320" cy="795600"/>
          </a:xfrm>
        </p:grpSpPr>
        <p:sp>
          <p:nvSpPr>
            <p:cNvPr id="348" name="Прямоугольник 6"/>
            <p:cNvSpPr/>
            <p:nvPr/>
          </p:nvSpPr>
          <p:spPr>
            <a:xfrm>
              <a:off x="0" y="0"/>
              <a:ext cx="12190320" cy="588600"/>
            </a:xfrm>
            <a:prstGeom prst="rect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349" name="Прямоугольник 7"/>
            <p:cNvSpPr/>
            <p:nvPr/>
          </p:nvSpPr>
          <p:spPr>
            <a:xfrm>
              <a:off x="419400" y="330120"/>
              <a:ext cx="2975400" cy="46548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350" name="TextBox 3"/>
            <p:cNvSpPr/>
            <p:nvPr/>
          </p:nvSpPr>
          <p:spPr>
            <a:xfrm>
              <a:off x="816840" y="402480"/>
              <a:ext cx="2180520" cy="3639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>
                <a:lnSpc>
                  <a:spcPct val="100000"/>
                </a:lnSpc>
                <a:buNone/>
                <a:tabLst>
                  <a:tab algn="l" pos="0"/>
                </a:tabLst>
              </a:pPr>
              <a:r>
                <a:rPr b="0" lang="ru-RU" sz="1800" spc="-1" strike="noStrike">
                  <a:solidFill>
                    <a:srgbClr val="000000"/>
                  </a:solidFill>
                  <a:latin typeface="Arial Black"/>
                  <a:ea typeface="Arial"/>
                </a:rPr>
                <a:t>ОБЪЁМ РЫНКА</a:t>
              </a:r>
              <a:endParaRPr b="0" lang="ru-RU" sz="1800" spc="-1" strike="noStrike">
                <a:latin typeface="Arial"/>
              </a:endParaRPr>
            </a:p>
          </p:txBody>
        </p:sp>
      </p:grpSp>
      <p:sp>
        <p:nvSpPr>
          <p:cNvPr id="351" name="TextBox 8"/>
          <p:cNvSpPr/>
          <p:nvPr/>
        </p:nvSpPr>
        <p:spPr>
          <a:xfrm>
            <a:off x="325080" y="1208880"/>
            <a:ext cx="6715440" cy="472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Динамика рынка: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Рост популярности: Согласно отчету от DFC Intelligence, рынок геймерской кастомизации оценивается в 4,8 миллиарда долларов США в 2021 году и ожидается, что к 2026 году он вырастет до 12,2 миллиарда долларов США.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Кастомизация клавиатур: Согласно исследованию проведенному Red Bull, 65% геймеров считают, что наличие кастомизированной клавиатуры является важным аспектом для улучшения игрового опыта. Большинство геймеров предпочитают механические клавиатуры и возможность изменять цвет подсветки, расположение клавиш и другие параметры.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Основные «игроки» на рынке:</a:t>
            </a: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 </a:t>
            </a:r>
            <a:r>
              <a:rPr b="0" lang="ru-RU" sz="1600" spc="-1" strike="noStrike">
                <a:solidFill>
                  <a:srgbClr val="111111"/>
                </a:solidFill>
                <a:latin typeface="Arial"/>
                <a:ea typeface="Arial"/>
              </a:rPr>
              <a:t>geekboards.ru, keychron-russia, частники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Планируемая доля рынка: 5%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bg>
      <p:bgPr>
        <a:solidFill>
          <a:srgbClr val="80808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Прямоугольник 1"/>
          <p:cNvSpPr/>
          <p:nvPr/>
        </p:nvSpPr>
        <p:spPr>
          <a:xfrm>
            <a:off x="327960" y="882360"/>
            <a:ext cx="11534400" cy="5694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53" name="TextBox 19"/>
          <p:cNvSpPr/>
          <p:nvPr/>
        </p:nvSpPr>
        <p:spPr>
          <a:xfrm>
            <a:off x="1102320" y="1184760"/>
            <a:ext cx="10578240" cy="3381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Опишите </a:t>
            </a:r>
            <a:r>
              <a:rPr b="1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модель монетизации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:</a:t>
            </a:r>
            <a:endParaRPr b="0" lang="ru-RU" sz="1800" spc="-1" strike="noStrike">
              <a:latin typeface="Arial"/>
            </a:endParaRPr>
          </a:p>
          <a:p>
            <a:pPr lvl="1" marL="343080" indent="-34308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Определите, как вы будете продавать продукт (некоторые из вариантов можно найти </a:t>
            </a:r>
            <a:br>
              <a:rPr sz="1800"/>
            </a:b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в </a:t>
            </a:r>
            <a:r>
              <a:rPr b="0" lang="ru-RU" sz="1800" spc="-1" strike="noStrike" u="sng">
                <a:solidFill>
                  <a:srgbClr val="0563c1"/>
                </a:solidFill>
                <a:uFillTx/>
                <a:latin typeface="Arial"/>
                <a:ea typeface="Arial"/>
                <a:hlinkClick r:id="rId1"/>
              </a:rPr>
              <a:t>статье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)</a:t>
            </a:r>
            <a:endParaRPr b="0" lang="ru-RU" sz="1800" spc="-1" strike="noStrike">
              <a:latin typeface="Arial"/>
            </a:endParaRPr>
          </a:p>
          <a:p>
            <a:pPr lvl="1" marL="343080" indent="-34308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Установите стоимость продукта и регулярность платежей</a:t>
            </a:r>
            <a:endParaRPr b="0" lang="ru-RU" sz="1800" spc="-1" strike="noStrike">
              <a:latin typeface="Arial"/>
            </a:endParaRPr>
          </a:p>
          <a:p>
            <a:pPr lvl="1" marL="343080" indent="-34308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Выберите каналы сбыта (на какой площадке вы будете продавать)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Опишите </a:t>
            </a:r>
            <a:r>
              <a:rPr b="1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маркетинговую стратегию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:</a:t>
            </a:r>
            <a:endParaRPr b="0" lang="ru-RU" sz="1800" spc="-1" strike="noStrike">
              <a:latin typeface="Arial"/>
            </a:endParaRPr>
          </a:p>
          <a:p>
            <a:pPr lvl="1" marL="343080" indent="-34308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Сформулируйте ценностное предложение (ценность, которую вы приносите пользователю)</a:t>
            </a:r>
            <a:endParaRPr b="0" lang="ru-RU" sz="1800" spc="-1" strike="noStrike">
              <a:latin typeface="Arial"/>
            </a:endParaRPr>
          </a:p>
          <a:p>
            <a:pPr lvl="1" marL="343080" indent="-34308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Перечислите каналы взаимодействия с пользователем (как пользователь узнает о вашем продукте)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Перечислите ваших основных </a:t>
            </a:r>
            <a:r>
              <a:rPr b="1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партнёров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 (компании / организации / отдельные лица)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354" name="Рисунок 22" descr="флажок установлен контур"/>
          <p:cNvPicPr/>
          <p:nvPr/>
        </p:nvPicPr>
        <p:blipFill>
          <a:blip r:embed="rId2"/>
          <a:stretch/>
        </p:blipFill>
        <p:spPr>
          <a:xfrm>
            <a:off x="487800" y="1144080"/>
            <a:ext cx="455400" cy="455400"/>
          </a:xfrm>
          <a:prstGeom prst="rect">
            <a:avLst/>
          </a:prstGeom>
          <a:ln w="0">
            <a:noFill/>
          </a:ln>
        </p:spPr>
      </p:pic>
      <p:pic>
        <p:nvPicPr>
          <p:cNvPr id="355" name="Рисунок 24" descr="флажок установлен контур"/>
          <p:cNvPicPr/>
          <p:nvPr/>
        </p:nvPicPr>
        <p:blipFill>
          <a:blip r:embed="rId3"/>
          <a:stretch/>
        </p:blipFill>
        <p:spPr>
          <a:xfrm>
            <a:off x="487800" y="2833920"/>
            <a:ext cx="455400" cy="455400"/>
          </a:xfrm>
          <a:prstGeom prst="rect">
            <a:avLst/>
          </a:prstGeom>
          <a:ln w="0">
            <a:noFill/>
          </a:ln>
        </p:spPr>
      </p:pic>
      <p:pic>
        <p:nvPicPr>
          <p:cNvPr id="356" name="Рисунок 3" descr="Часы контур"/>
          <p:cNvPicPr/>
          <p:nvPr/>
        </p:nvPicPr>
        <p:blipFill>
          <a:blip r:embed="rId4"/>
          <a:stretch/>
        </p:blipFill>
        <p:spPr>
          <a:xfrm>
            <a:off x="487800" y="5844240"/>
            <a:ext cx="553680" cy="553680"/>
          </a:xfrm>
          <a:prstGeom prst="rect">
            <a:avLst/>
          </a:prstGeom>
          <a:ln w="0">
            <a:noFill/>
          </a:ln>
        </p:spPr>
      </p:pic>
      <p:sp>
        <p:nvSpPr>
          <p:cNvPr id="357" name="TextBox 4"/>
          <p:cNvSpPr/>
          <p:nvPr/>
        </p:nvSpPr>
        <p:spPr>
          <a:xfrm>
            <a:off x="1108440" y="5937120"/>
            <a:ext cx="112752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20 минут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358" name="TextBox 5"/>
          <p:cNvSpPr/>
          <p:nvPr/>
        </p:nvSpPr>
        <p:spPr>
          <a:xfrm>
            <a:off x="275400" y="295200"/>
            <a:ext cx="6522840" cy="57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3200" spc="-1" strike="noStrike">
                <a:solidFill>
                  <a:srgbClr val="ffffff"/>
                </a:solidFill>
                <a:latin typeface="Arial Black"/>
                <a:ea typeface="Arial"/>
              </a:rPr>
              <a:t>БИЗНЕС-МОДЕЛЬ </a:t>
            </a:r>
            <a:r>
              <a:rPr b="0" lang="en-US" sz="3200" spc="-1" strike="noStrike">
                <a:solidFill>
                  <a:srgbClr val="ffffff"/>
                </a:solidFill>
                <a:latin typeface="Arial Black"/>
                <a:ea typeface="Arial"/>
              </a:rPr>
              <a:t>| </a:t>
            </a:r>
            <a:r>
              <a:rPr b="0" lang="ru-RU" sz="3200" spc="-1" strike="noStrike">
                <a:solidFill>
                  <a:srgbClr val="ffffff"/>
                </a:solidFill>
                <a:latin typeface="Arial Black"/>
                <a:ea typeface="Arial"/>
              </a:rPr>
              <a:t>задание</a:t>
            </a:r>
            <a:endParaRPr b="0" lang="ru-RU" sz="3200" spc="-1" strike="noStrike">
              <a:latin typeface="Arial"/>
            </a:endParaRPr>
          </a:p>
        </p:txBody>
      </p:sp>
      <p:pic>
        <p:nvPicPr>
          <p:cNvPr id="359" name="Рисунок 2" descr="флажок установлен контур"/>
          <p:cNvPicPr/>
          <p:nvPr/>
        </p:nvPicPr>
        <p:blipFill>
          <a:blip r:embed="rId5"/>
          <a:stretch/>
        </p:blipFill>
        <p:spPr>
          <a:xfrm>
            <a:off x="487800" y="4170240"/>
            <a:ext cx="455400" cy="455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bg>
      <p:bgPr>
        <a:solidFill>
          <a:srgbClr val="80808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Прямоугольник 1"/>
          <p:cNvSpPr/>
          <p:nvPr/>
        </p:nvSpPr>
        <p:spPr>
          <a:xfrm>
            <a:off x="327960" y="880560"/>
            <a:ext cx="11534400" cy="5694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61" name="TextBox 18"/>
          <p:cNvSpPr/>
          <p:nvPr/>
        </p:nvSpPr>
        <p:spPr>
          <a:xfrm>
            <a:off x="275400" y="295200"/>
            <a:ext cx="6673680" cy="57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3200" spc="-1" strike="noStrike">
                <a:solidFill>
                  <a:srgbClr val="ffffff"/>
                </a:solidFill>
                <a:latin typeface="Arial Black"/>
                <a:ea typeface="Arial"/>
              </a:rPr>
              <a:t>БИЗНЕС-МОДЕЛЬ </a:t>
            </a:r>
            <a:r>
              <a:rPr b="0" lang="en-US" sz="3200" spc="-1" strike="noStrike">
                <a:solidFill>
                  <a:srgbClr val="ffffff"/>
                </a:solidFill>
                <a:latin typeface="Arial Black"/>
                <a:ea typeface="Arial"/>
              </a:rPr>
              <a:t>| </a:t>
            </a:r>
            <a:r>
              <a:rPr b="0" lang="ru-RU" sz="3200" spc="-1" strike="noStrike">
                <a:solidFill>
                  <a:srgbClr val="ffffff"/>
                </a:solidFill>
                <a:latin typeface="Arial Black"/>
                <a:ea typeface="Arial"/>
              </a:rPr>
              <a:t>примеры</a:t>
            </a:r>
            <a:endParaRPr b="0" lang="ru-RU" sz="3200" spc="-1" strike="noStrike">
              <a:latin typeface="Arial"/>
            </a:endParaRPr>
          </a:p>
        </p:txBody>
      </p:sp>
      <p:sp>
        <p:nvSpPr>
          <p:cNvPr id="362" name="Прямоугольник 21"/>
          <p:cNvSpPr/>
          <p:nvPr/>
        </p:nvSpPr>
        <p:spPr>
          <a:xfrm>
            <a:off x="5902560" y="879840"/>
            <a:ext cx="385200" cy="580824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63" name="TextBox 25"/>
          <p:cNvSpPr/>
          <p:nvPr/>
        </p:nvSpPr>
        <p:spPr>
          <a:xfrm>
            <a:off x="111960" y="1055880"/>
            <a:ext cx="2360520" cy="394560"/>
          </a:xfrm>
          <a:prstGeom prst="rect">
            <a:avLst/>
          </a:prstGeom>
          <a:solidFill>
            <a:srgbClr val="08c8d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2000" spc="-1" strike="noStrike">
                <a:solidFill>
                  <a:srgbClr val="ffffff"/>
                </a:solidFill>
                <a:latin typeface="Arial"/>
                <a:ea typeface="Arial"/>
              </a:rPr>
              <a:t>Хороший пример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364" name="TextBox 26"/>
          <p:cNvSpPr/>
          <p:nvPr/>
        </p:nvSpPr>
        <p:spPr>
          <a:xfrm>
            <a:off x="6104160" y="1055880"/>
            <a:ext cx="2140920" cy="394560"/>
          </a:xfrm>
          <a:prstGeom prst="rect">
            <a:avLst/>
          </a:prstGeom>
          <a:solidFill>
            <a:srgbClr val="e6303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2000" spc="-1" strike="noStrike">
                <a:solidFill>
                  <a:srgbClr val="ffffff"/>
                </a:solidFill>
                <a:latin typeface="Arial"/>
                <a:ea typeface="Arial"/>
              </a:rPr>
              <a:t>Плохой пример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365" name="TextBox 2"/>
          <p:cNvSpPr/>
          <p:nvPr/>
        </p:nvSpPr>
        <p:spPr>
          <a:xfrm>
            <a:off x="6514200" y="1566000"/>
            <a:ext cx="5218560" cy="243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Модель монетизации</a:t>
            </a: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: мы будем продавать продукт в магазинах города по стоимости от 20 000 до 50 000.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Каналы сбыта:</a:t>
            </a: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 магазины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Ценностное предложение</a:t>
            </a: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: у нас нет конкурентов, поэтому это лучшее решение, которое вы найдете на рынке.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Каналы взаимодействия с ЦА</a:t>
            </a: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: реклама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Партнёры</a:t>
            </a: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: компании Тюмени</a:t>
            </a:r>
            <a:endParaRPr b="0" lang="ru-RU" sz="1400" spc="-1" strike="noStrike">
              <a:latin typeface="Arial"/>
            </a:endParaRPr>
          </a:p>
        </p:txBody>
      </p:sp>
      <p:sp>
        <p:nvSpPr>
          <p:cNvPr id="366" name="TextBox 4"/>
          <p:cNvSpPr/>
          <p:nvPr/>
        </p:nvSpPr>
        <p:spPr>
          <a:xfrm>
            <a:off x="552600" y="1566000"/>
            <a:ext cx="5218560" cy="541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Модель монетизации </a:t>
            </a: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для приложения по доставке еды: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Мы собираемся брать комиссию с ресторанов, включенных в перечень нашего приложения, в размере 15% с каждого заказа. 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Пользователи приложения оплачивают только заказ. В случае, если доставка осуществляется в отдаленные районы города, назначается дополнительная плата в размере от 100 до 300 рублей с заказа.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Каналы сбыта</a:t>
            </a: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: приложение, через которое оформляются заказы.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Ценностное предложение</a:t>
            </a: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: мы гарантируем, что заказ будет доставлен менее чем за 40 минут в усовершенствованном термокоробе.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Каналы взаимодействия с ЦА: </a:t>
            </a: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приложение, сайт, таргетированная реклама Вконтакте, программы лояльности и внешняя реклама.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Партнёры</a:t>
            </a: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: ресторанные сети Тюмени (</a:t>
            </a:r>
            <a:r>
              <a:rPr b="0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Sobolov rest, </a:t>
            </a: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Максим), курьерские и логистические компании («Сервис Экспресс»), индивидуальные курьеры.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7" name="Группа 19"/>
          <p:cNvGrpSpPr/>
          <p:nvPr/>
        </p:nvGrpSpPr>
        <p:grpSpPr>
          <a:xfrm>
            <a:off x="0" y="0"/>
            <a:ext cx="12190320" cy="795600"/>
            <a:chOff x="0" y="0"/>
            <a:chExt cx="12190320" cy="795600"/>
          </a:xfrm>
        </p:grpSpPr>
        <p:sp>
          <p:nvSpPr>
            <p:cNvPr id="368" name="Прямоугольник 6"/>
            <p:cNvSpPr/>
            <p:nvPr/>
          </p:nvSpPr>
          <p:spPr>
            <a:xfrm>
              <a:off x="0" y="0"/>
              <a:ext cx="12190320" cy="588600"/>
            </a:xfrm>
            <a:prstGeom prst="rect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369" name="Прямоугольник 7"/>
            <p:cNvSpPr/>
            <p:nvPr/>
          </p:nvSpPr>
          <p:spPr>
            <a:xfrm>
              <a:off x="419400" y="330120"/>
              <a:ext cx="2975400" cy="46548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370" name="TextBox 3"/>
            <p:cNvSpPr/>
            <p:nvPr/>
          </p:nvSpPr>
          <p:spPr>
            <a:xfrm>
              <a:off x="686880" y="402480"/>
              <a:ext cx="2439720" cy="3639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>
                <a:lnSpc>
                  <a:spcPct val="100000"/>
                </a:lnSpc>
                <a:buNone/>
                <a:tabLst>
                  <a:tab algn="l" pos="0"/>
                </a:tabLst>
              </a:pPr>
              <a:r>
                <a:rPr b="0" lang="ru-RU" sz="1800" spc="-1" strike="noStrike">
                  <a:solidFill>
                    <a:srgbClr val="000000"/>
                  </a:solidFill>
                  <a:latin typeface="Arial Black"/>
                  <a:ea typeface="Arial"/>
                </a:rPr>
                <a:t>БИЗНЕС-МОДЕЛЬ</a:t>
              </a:r>
              <a:endParaRPr b="0" lang="ru-RU" sz="1800" spc="-1" strike="noStrike">
                <a:latin typeface="Arial"/>
              </a:endParaRPr>
            </a:p>
          </p:txBody>
        </p:sp>
      </p:grpSp>
      <p:sp>
        <p:nvSpPr>
          <p:cNvPr id="371" name="TextBox 8"/>
          <p:cNvSpPr/>
          <p:nvPr/>
        </p:nvSpPr>
        <p:spPr>
          <a:xfrm>
            <a:off x="325080" y="1208880"/>
            <a:ext cx="6685200" cy="2832840"/>
          </a:xfrm>
          <a:prstGeom prst="rect">
            <a:avLst/>
          </a:prstGeom>
          <a:noFill/>
          <a:ln w="0">
            <a:solidFill>
              <a:srgbClr val="08c8d6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1800" spc="-1" strike="noStrike">
                <a:solidFill>
                  <a:srgbClr val="08c8d6"/>
                </a:solidFill>
                <a:latin typeface="Arial"/>
                <a:ea typeface="Arial"/>
              </a:rPr>
              <a:t>Модель монетизации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Модель монетизации: проф. консультация, продажа готового продукта, под заказ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Стоимость и регулярность: единоразовая плата  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Основные каналы сбыта: доставка СДЭК. Оплата совершается через платежную систему сайта через банковскую карту.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</p:txBody>
      </p:sp>
      <p:sp>
        <p:nvSpPr>
          <p:cNvPr id="372" name="TextBox 1"/>
          <p:cNvSpPr/>
          <p:nvPr/>
        </p:nvSpPr>
        <p:spPr>
          <a:xfrm>
            <a:off x="325080" y="3780000"/>
            <a:ext cx="6676920" cy="3107160"/>
          </a:xfrm>
          <a:prstGeom prst="rect">
            <a:avLst/>
          </a:prstGeom>
          <a:noFill/>
          <a:ln w="0">
            <a:solidFill>
              <a:srgbClr val="08c8d6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1800" spc="-1" strike="noStrike">
                <a:solidFill>
                  <a:srgbClr val="08c8d6"/>
                </a:solidFill>
                <a:latin typeface="Arial"/>
                <a:ea typeface="Arial"/>
              </a:rPr>
              <a:t>Маркетинг и продвижение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Ценностное предложение: мы обязуемся выполнить ваш заказ менее чем за неделю, иначе платите половину стоимости.</a:t>
            </a:r>
            <a:r>
              <a:rPr b="0" lang="ru-RU" sz="1800" spc="-1" strike="noStrike">
                <a:solidFill>
                  <a:srgbClr val="3faf46"/>
                </a:solidFill>
                <a:latin typeface="Arial"/>
                <a:ea typeface="Arial"/>
              </a:rPr>
              <a:t> 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Мы даем гарантию потребителю на наш продут белее чем на 2 года. Цены на наш продукт меньше в сравнении с большинством конкурентов. Наш продукт полностью уникален.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Основные каналы взаимодействия с пользователем: сайт продукта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</p:txBody>
      </p:sp>
      <p:sp>
        <p:nvSpPr>
          <p:cNvPr id="373" name="TextBox 4"/>
          <p:cNvSpPr/>
          <p:nvPr/>
        </p:nvSpPr>
        <p:spPr>
          <a:xfrm>
            <a:off x="7432920" y="1620000"/>
            <a:ext cx="4266720" cy="1186920"/>
          </a:xfrm>
          <a:prstGeom prst="rect">
            <a:avLst/>
          </a:prstGeom>
          <a:noFill/>
          <a:ln w="0">
            <a:solidFill>
              <a:srgbClr val="08c8d6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1800" spc="-1" strike="noStrike">
                <a:solidFill>
                  <a:srgbClr val="08c8d6"/>
                </a:solidFill>
                <a:latin typeface="Arial"/>
                <a:ea typeface="Arial"/>
              </a:rPr>
              <a:t>Партнёры: ТюмГУ, DarkProject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</p:txBody>
      </p:sp>
      <p:pic>
        <p:nvPicPr>
          <p:cNvPr id="374" name="" descr=""/>
          <p:cNvPicPr/>
          <p:nvPr/>
        </p:nvPicPr>
        <p:blipFill>
          <a:blip r:embed="rId1"/>
          <a:stretch/>
        </p:blipFill>
        <p:spPr>
          <a:xfrm>
            <a:off x="7200000" y="3166920"/>
            <a:ext cx="2232720" cy="2232720"/>
          </a:xfrm>
          <a:prstGeom prst="rect">
            <a:avLst/>
          </a:prstGeom>
          <a:ln w="0">
            <a:noFill/>
          </a:ln>
        </p:spPr>
      </p:pic>
      <p:pic>
        <p:nvPicPr>
          <p:cNvPr id="375" name="" descr=""/>
          <p:cNvPicPr/>
          <p:nvPr/>
        </p:nvPicPr>
        <p:blipFill>
          <a:blip r:embed="rId2"/>
          <a:stretch/>
        </p:blipFill>
        <p:spPr>
          <a:xfrm>
            <a:off x="9540000" y="3060000"/>
            <a:ext cx="2183040" cy="23536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bg>
      <p:bgPr>
        <a:solidFill>
          <a:srgbClr val="80808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Прямоугольник 1"/>
          <p:cNvSpPr/>
          <p:nvPr/>
        </p:nvSpPr>
        <p:spPr>
          <a:xfrm>
            <a:off x="327960" y="882360"/>
            <a:ext cx="11534400" cy="5694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377" name="Рисунок 22" descr="флажок установлен контур"/>
          <p:cNvPicPr/>
          <p:nvPr/>
        </p:nvPicPr>
        <p:blipFill>
          <a:blip r:embed="rId1"/>
          <a:stretch/>
        </p:blipFill>
        <p:spPr>
          <a:xfrm>
            <a:off x="487800" y="1242360"/>
            <a:ext cx="455400" cy="455400"/>
          </a:xfrm>
          <a:prstGeom prst="rect">
            <a:avLst/>
          </a:prstGeom>
          <a:ln w="0">
            <a:noFill/>
          </a:ln>
        </p:spPr>
      </p:pic>
      <p:pic>
        <p:nvPicPr>
          <p:cNvPr id="378" name="Рисунок 24" descr="флажок установлен контур"/>
          <p:cNvPicPr/>
          <p:nvPr/>
        </p:nvPicPr>
        <p:blipFill>
          <a:blip r:embed="rId2"/>
          <a:stretch/>
        </p:blipFill>
        <p:spPr>
          <a:xfrm>
            <a:off x="487800" y="2425680"/>
            <a:ext cx="455400" cy="455400"/>
          </a:xfrm>
          <a:prstGeom prst="rect">
            <a:avLst/>
          </a:prstGeom>
          <a:ln w="0">
            <a:noFill/>
          </a:ln>
        </p:spPr>
      </p:pic>
      <p:pic>
        <p:nvPicPr>
          <p:cNvPr id="379" name="Рисунок 3" descr="Часы контур"/>
          <p:cNvPicPr/>
          <p:nvPr/>
        </p:nvPicPr>
        <p:blipFill>
          <a:blip r:embed="rId3"/>
          <a:stretch/>
        </p:blipFill>
        <p:spPr>
          <a:xfrm>
            <a:off x="9997560" y="5908320"/>
            <a:ext cx="553680" cy="553680"/>
          </a:xfrm>
          <a:prstGeom prst="rect">
            <a:avLst/>
          </a:prstGeom>
          <a:ln w="0">
            <a:noFill/>
          </a:ln>
        </p:spPr>
      </p:pic>
      <p:sp>
        <p:nvSpPr>
          <p:cNvPr id="380" name="TextBox 4"/>
          <p:cNvSpPr/>
          <p:nvPr/>
        </p:nvSpPr>
        <p:spPr>
          <a:xfrm>
            <a:off x="10618200" y="6001560"/>
            <a:ext cx="112752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40 минут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381" name="TextBox 5"/>
          <p:cNvSpPr/>
          <p:nvPr/>
        </p:nvSpPr>
        <p:spPr>
          <a:xfrm>
            <a:off x="268200" y="295200"/>
            <a:ext cx="4730400" cy="57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3200" spc="-1" strike="noStrike">
                <a:solidFill>
                  <a:srgbClr val="ffffff"/>
                </a:solidFill>
                <a:latin typeface="Arial Black"/>
                <a:ea typeface="Arial"/>
              </a:rPr>
              <a:t>РЕСУРСЫ </a:t>
            </a:r>
            <a:r>
              <a:rPr b="0" lang="en-US" sz="3200" spc="-1" strike="noStrike">
                <a:solidFill>
                  <a:srgbClr val="ffffff"/>
                </a:solidFill>
                <a:latin typeface="Arial Black"/>
                <a:ea typeface="Arial"/>
              </a:rPr>
              <a:t>| </a:t>
            </a:r>
            <a:r>
              <a:rPr b="0" lang="ru-RU" sz="3200" spc="-1" strike="noStrike">
                <a:solidFill>
                  <a:srgbClr val="ffffff"/>
                </a:solidFill>
                <a:latin typeface="Arial Black"/>
                <a:ea typeface="Arial"/>
              </a:rPr>
              <a:t>задание</a:t>
            </a:r>
            <a:endParaRPr b="0" lang="ru-RU" sz="3200" spc="-1" strike="noStrike">
              <a:latin typeface="Arial"/>
            </a:endParaRPr>
          </a:p>
        </p:txBody>
      </p:sp>
      <p:pic>
        <p:nvPicPr>
          <p:cNvPr id="382" name="Рисунок 2" descr="флажок установлен контур"/>
          <p:cNvPicPr/>
          <p:nvPr/>
        </p:nvPicPr>
        <p:blipFill>
          <a:blip r:embed="rId4"/>
          <a:stretch/>
        </p:blipFill>
        <p:spPr>
          <a:xfrm>
            <a:off x="487800" y="3841200"/>
            <a:ext cx="455400" cy="455400"/>
          </a:xfrm>
          <a:prstGeom prst="rect">
            <a:avLst/>
          </a:prstGeom>
          <a:ln w="0">
            <a:noFill/>
          </a:ln>
        </p:spPr>
      </p:pic>
      <p:sp>
        <p:nvSpPr>
          <p:cNvPr id="383" name="TextBox 6"/>
          <p:cNvSpPr/>
          <p:nvPr/>
        </p:nvSpPr>
        <p:spPr>
          <a:xfrm>
            <a:off x="1202040" y="1229400"/>
            <a:ext cx="9505800" cy="478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Определите перечень задач, которые вам нужно выполнить, чтобы реализовать проект. Перед этим советуем обсудить с командой </a:t>
            </a:r>
            <a:r>
              <a:rPr b="1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«точку завершение проекта» 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(как вы поймете, что проект реализован).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Оформите план реализации проекта в виде </a:t>
            </a:r>
            <a:r>
              <a:rPr b="1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Диаграммы Ганта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, на которой отражаются задачи и закрашивается срок их исполнения. Посчитайте, сколько месяцев вам необходимо на реализацию проекта.</a:t>
            </a:r>
            <a:br>
              <a:rPr sz="1800"/>
            </a:br>
            <a:r>
              <a:rPr b="0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P.S.</a:t>
            </a: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 В зависимости от продолжительности проекта, план можно составлять в днях / неделях / месяцах (как будет удобнее).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Определите, какие </a:t>
            </a:r>
            <a:r>
              <a:rPr b="1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расходы 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вам необходимо понести в каждый месяц реализации. Посчитайте, с какого месяца вы начнете продавать продукт и сколько примерно будете зарабатывать. 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P.S.</a:t>
            </a: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 Если у вас социальный проект, то можете не заполнять выручку от продаж, но указать размер привлеченных средств (гранта / инвестиций), которые планируете получить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Оформите </a:t>
            </a:r>
            <a:r>
              <a:rPr b="1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финансовый план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 проекта и посчитайте, через сколько месяцев ваши доходы превысят расходы.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384" name="Рисунок 7" descr="флажок установлен контур"/>
          <p:cNvPicPr/>
          <p:nvPr/>
        </p:nvPicPr>
        <p:blipFill>
          <a:blip r:embed="rId5"/>
          <a:stretch/>
        </p:blipFill>
        <p:spPr>
          <a:xfrm>
            <a:off x="487800" y="5395320"/>
            <a:ext cx="455400" cy="455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bg>
      <p:bgPr>
        <a:solidFill>
          <a:srgbClr val="80808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Прямоугольник 1"/>
          <p:cNvSpPr/>
          <p:nvPr/>
        </p:nvSpPr>
        <p:spPr>
          <a:xfrm>
            <a:off x="327960" y="880560"/>
            <a:ext cx="11534400" cy="5694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86" name="TextBox 18"/>
          <p:cNvSpPr/>
          <p:nvPr/>
        </p:nvSpPr>
        <p:spPr>
          <a:xfrm>
            <a:off x="268200" y="295200"/>
            <a:ext cx="4881240" cy="57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3200" spc="-1" strike="noStrike">
                <a:solidFill>
                  <a:srgbClr val="ffffff"/>
                </a:solidFill>
                <a:latin typeface="Arial Black"/>
                <a:ea typeface="Arial"/>
              </a:rPr>
              <a:t>РЕСУРСЫ </a:t>
            </a:r>
            <a:r>
              <a:rPr b="0" lang="en-US" sz="3200" spc="-1" strike="noStrike">
                <a:solidFill>
                  <a:srgbClr val="ffffff"/>
                </a:solidFill>
                <a:latin typeface="Arial Black"/>
                <a:ea typeface="Arial"/>
              </a:rPr>
              <a:t>| </a:t>
            </a:r>
            <a:r>
              <a:rPr b="0" lang="ru-RU" sz="3200" spc="-1" strike="noStrike">
                <a:solidFill>
                  <a:srgbClr val="ffffff"/>
                </a:solidFill>
                <a:latin typeface="Arial Black"/>
                <a:ea typeface="Arial"/>
              </a:rPr>
              <a:t>примеры</a:t>
            </a:r>
            <a:endParaRPr b="0" lang="ru-RU" sz="3200" spc="-1" strike="noStrike">
              <a:latin typeface="Arial"/>
            </a:endParaRPr>
          </a:p>
        </p:txBody>
      </p:sp>
      <p:sp>
        <p:nvSpPr>
          <p:cNvPr id="387" name="TextBox 25"/>
          <p:cNvSpPr/>
          <p:nvPr/>
        </p:nvSpPr>
        <p:spPr>
          <a:xfrm>
            <a:off x="111960" y="1055880"/>
            <a:ext cx="2360520" cy="394560"/>
          </a:xfrm>
          <a:prstGeom prst="rect">
            <a:avLst/>
          </a:prstGeom>
          <a:solidFill>
            <a:srgbClr val="08c8d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2000" spc="-1" strike="noStrike">
                <a:solidFill>
                  <a:srgbClr val="ffffff"/>
                </a:solidFill>
                <a:latin typeface="Arial"/>
                <a:ea typeface="Arial"/>
              </a:rPr>
              <a:t>Хороший пример</a:t>
            </a:r>
            <a:endParaRPr b="0" lang="ru-RU" sz="2000" spc="-1" strike="noStrike">
              <a:latin typeface="Arial"/>
            </a:endParaRPr>
          </a:p>
        </p:txBody>
      </p:sp>
      <p:graphicFrame>
        <p:nvGraphicFramePr>
          <p:cNvPr id="388" name="Таблица 3"/>
          <p:cNvGraphicFramePr/>
          <p:nvPr/>
        </p:nvGraphicFramePr>
        <p:xfrm>
          <a:off x="686160" y="1626120"/>
          <a:ext cx="10819080" cy="4697640"/>
        </p:xfrm>
        <a:graphic>
          <a:graphicData uri="http://schemas.openxmlformats.org/drawingml/2006/table">
            <a:tbl>
              <a:tblPr/>
              <a:tblGrid>
                <a:gridCol w="3043440"/>
                <a:gridCol w="1224000"/>
                <a:gridCol w="1224000"/>
                <a:gridCol w="1224000"/>
                <a:gridCol w="684000"/>
                <a:gridCol w="684000"/>
                <a:gridCol w="684000"/>
                <a:gridCol w="684000"/>
                <a:gridCol w="684000"/>
                <a:gridCol w="684000"/>
              </a:tblGrid>
              <a:tr h="274320">
                <a:tc rowSpan="2">
                  <a:txBody>
                    <a:bodyPr lIns="15120" rIns="1512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1200" spc="-1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</a:rPr>
                        <a:t>Задача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ctr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595959"/>
                    </a:solidFill>
                  </a:tcPr>
                </a:tc>
                <a:tc rowSpan="2">
                  <a:txBody>
                    <a:bodyPr lIns="15120" rIns="1512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1200" spc="-1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</a:rPr>
                        <a:t>Дата</a:t>
                      </a:r>
                      <a:br>
                        <a:rPr sz="1200"/>
                      </a:br>
                      <a:r>
                        <a:rPr b="1" lang="ru-RU" sz="1200" spc="-1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</a:rPr>
                        <a:t>начала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ctr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595959"/>
                    </a:solidFill>
                  </a:tcPr>
                </a:tc>
                <a:tc rowSpan="2">
                  <a:txBody>
                    <a:bodyPr lIns="15120" rIns="1512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1200" spc="-1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</a:rPr>
                        <a:t>Дата завершения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ctr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595959"/>
                    </a:solidFill>
                  </a:tcPr>
                </a:tc>
                <a:tc rowSpan="2">
                  <a:txBody>
                    <a:bodyPr lIns="15120" rIns="1512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1200" spc="-1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</a:rPr>
                        <a:t>Ответственный </a:t>
                      </a:r>
                      <a:br>
                        <a:rPr sz="1200"/>
                      </a:br>
                      <a:r>
                        <a:rPr b="1" lang="ru-RU" sz="1200" spc="-1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</a:rPr>
                        <a:t>от команды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ctr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595959"/>
                    </a:solidFill>
                  </a:tcPr>
                </a:tc>
                <a:tc gridSpan="6"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1200" spc="-1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</a:rPr>
                        <a:t>2023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B w="6480">
                      <a:solidFill>
                        <a:srgbClr val="000000"/>
                      </a:solidFill>
                    </a:lnB>
                    <a:solidFill>
                      <a:srgbClr val="595959"/>
                    </a:solidFill>
                  </a:tcPr>
                </a:tc>
                <a:tc hMerge="1">
                  <a:tcPr anchor="t" marL="90000" marR="90000"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solidFill>
                      <a:srgbClr val="729fcf"/>
                    </a:solidFill>
                  </a:tcPr>
                </a:tc>
              </a:tr>
              <a:tr h="568080">
                <a:tc vMerge="1">
                  <a:tcPr anchor="t" marL="90000" marR="90000">
                    <a:solidFill>
                      <a:srgbClr val="729fcf"/>
                    </a:solidFill>
                  </a:tcPr>
                </a:tc>
                <a:tc vMerge="1">
                  <a:tcPr anchor="t" marL="90000" marR="90000">
                    <a:solidFill>
                      <a:srgbClr val="729fcf"/>
                    </a:solidFill>
                  </a:tcPr>
                </a:tc>
                <a:tc vMerge="1">
                  <a:tcPr anchor="t" marL="90000" marR="90000">
                    <a:solidFill>
                      <a:srgbClr val="729fcf"/>
                    </a:solidFill>
                  </a:tcPr>
                </a:tc>
                <a:tc vMerge="1">
                  <a:tcPr anchor="t" marL="90000" marR="90000">
                    <a:solidFill>
                      <a:srgbClr val="729fcf"/>
                    </a:solidFill>
                  </a:tcPr>
                </a:tc>
                <a:tc>
                  <a:txBody>
                    <a:bodyPr lIns="15120" rIns="1512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апрель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ctr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 lIns="15120" rIns="1512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май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ctr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 lIns="15120" rIns="1512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июнь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ctr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 lIns="15120" rIns="1512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июль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ctr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 lIns="15120" rIns="1512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август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ctr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 lIns="15120" rIns="1512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сентябрь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ctr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3f3f3"/>
                    </a:solidFill>
                  </a:tcPr>
                </a:tc>
              </a:tr>
              <a:tr h="233280">
                <a:tc>
                  <a:txBody>
                    <a:bodyPr lIns="15120" rIns="1512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Разработка концепции проекта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5120" rIns="1512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i="1" lang="ru-RU" sz="1200" spc="-1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</a:rPr>
                        <a:t>10.04.2023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5120" rIns="1512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i="1" lang="ru-RU" sz="1200" spc="-1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</a:rPr>
                        <a:t>16.04.2023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5120" rIns="1512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i="1" lang="ru-RU" sz="1200" spc="-1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</a:rPr>
                        <a:t>Максим Л.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5560">
                <a:tc>
                  <a:txBody>
                    <a:bodyPr lIns="15120" rIns="1512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Согласование проекта с Управлением корпоративными коммуникациями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5120" rIns="1512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i="1" lang="ru-RU" sz="1200" spc="-1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</a:rPr>
                        <a:t>17.04.2023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5120" rIns="1512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i="1" lang="ru-RU" sz="1200" spc="-1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</a:rPr>
                        <a:t>23.04.2023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5120" rIns="1512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i="1" lang="ru-RU" sz="1200" spc="-1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</a:rPr>
                        <a:t>Максим Д.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5560">
                <a:tc>
                  <a:txBody>
                    <a:bodyPr lIns="15120" rIns="1512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Определение перечня спикеров подкаста (не менее 6)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5120" rIns="1512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i="1" lang="ru-RU" sz="1200" spc="-1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</a:rPr>
                        <a:t>24.04.2023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5120" rIns="1512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i="1" lang="ru-RU" sz="1200" spc="-1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</a:rPr>
                        <a:t>14.05.2023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5120" rIns="1512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i="1" lang="ru-RU" sz="1200" spc="-1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</a:rPr>
                        <a:t>Алексей К./</a:t>
                      </a:r>
                      <a:br>
                        <a:rPr sz="1200"/>
                      </a:br>
                      <a:r>
                        <a:rPr b="0" i="1" lang="ru-RU" sz="1200" spc="-1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</a:rPr>
                        <a:t>Константин Л.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33280">
                <a:tc>
                  <a:txBody>
                    <a:bodyPr lIns="15120" rIns="1512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Запись подкастов (1 выпуск)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5120" rIns="1512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i="1" lang="ru-RU" sz="1200" spc="-1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</a:rPr>
                        <a:t>22.05.2023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5120" rIns="1512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i="1" lang="ru-RU" sz="1200" spc="-1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</a:rPr>
                        <a:t>16.06.2023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5120" rIns="1512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i="1" lang="ru-RU" sz="1200" spc="-1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</a:rPr>
                        <a:t>Алёна Г.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85560">
                <a:tc>
                  <a:txBody>
                    <a:bodyPr lIns="15120" rIns="1512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Публикация, продвижение, рассылка по сотрудникам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5120" rIns="1512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i="1" lang="ru-RU" sz="1200" spc="-1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</a:rPr>
                        <a:t>17.06.2023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5120" rIns="1512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i="1" lang="ru-RU" sz="1200" spc="-1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</a:rPr>
                        <a:t>29.06.2023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5120" rIns="1512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i="1" lang="ru-RU" sz="1200" spc="-1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</a:rPr>
                        <a:t>Артур А.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3040">
                <a:tc>
                  <a:txBody>
                    <a:bodyPr lIns="15120" rIns="1512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Сбор обратной связи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5120" rIns="1512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i="1" lang="ru-RU" sz="1200" spc="-1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</a:rPr>
                        <a:t>30.06.2023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5120" rIns="1512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i="1" lang="ru-RU" sz="1200" spc="-1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</a:rPr>
                        <a:t>04.07.2023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5120" rIns="1512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i="1" lang="ru-RU" sz="1200" spc="-1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</a:rPr>
                        <a:t>Анастасия Г.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33280">
                <a:tc>
                  <a:txBody>
                    <a:bodyPr lIns="15120" rIns="1512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Запись подкастов (2,3 выпуск)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5120" rIns="1512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i="1" lang="ru-RU" sz="1200" spc="-1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</a:rPr>
                        <a:t>05.07.2023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5120" rIns="1512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i="1" lang="ru-RU" sz="1200" spc="-1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</a:rPr>
                        <a:t>14.07.2023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5120" rIns="1512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i="1" lang="ru-RU" sz="1200" spc="-1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</a:rPr>
                        <a:t>Алёна Г.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85560">
                <a:tc>
                  <a:txBody>
                    <a:bodyPr lIns="15120" rIns="1512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Публикация, продвижение, рассылка по сотрудникам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5120" rIns="1512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i="1" lang="ru-RU" sz="1200" spc="-1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</a:rPr>
                        <a:t>15.07.2023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5120" rIns="1512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i="1" lang="ru-RU" sz="1200" spc="-1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</a:rPr>
                        <a:t>16.07.2023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5120" rIns="1512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i="1" lang="ru-RU" sz="1200" spc="-1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</a:rPr>
                        <a:t>Максим Д.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3040">
                <a:tc>
                  <a:txBody>
                    <a:bodyPr lIns="15120" rIns="1512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Сбор обратной связи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5120" rIns="1512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i="1" lang="ru-RU" sz="1200" spc="-1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</a:rPr>
                        <a:t>17.07.2023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5120" rIns="1512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i="1" lang="ru-RU" sz="1200" spc="-1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</a:rPr>
                        <a:t>20.07.2023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5120" rIns="1512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i="1" lang="ru-RU" sz="1200" spc="-1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</a:rPr>
                        <a:t>Алёна Г.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33280">
                <a:tc>
                  <a:txBody>
                    <a:bodyPr lIns="15120" rIns="1512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Запись подкастов (4,5,6 выпуск)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5120" rIns="1512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i="1" lang="ru-RU" sz="1200" spc="-1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</a:rPr>
                        <a:t>21.07.2023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5120" rIns="1512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i="1" lang="ru-RU" sz="1200" spc="-1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</a:rPr>
                        <a:t>06.08.2023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5120" rIns="1512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i="1" lang="ru-RU" sz="1200" spc="-1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</a:rPr>
                        <a:t>Алёна Г.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85560">
                <a:tc>
                  <a:txBody>
                    <a:bodyPr lIns="15120" rIns="1512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Публикация, продвижение, рассылка по сотрудникам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5120" rIns="1512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i="1" lang="ru-RU" sz="1200" spc="-1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</a:rPr>
                        <a:t>07.08.2023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5120" rIns="1512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i="1" lang="ru-RU" sz="1200" spc="-1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</a:rPr>
                        <a:t>08.08.2023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5120" rIns="1512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i="1" lang="ru-RU" sz="1200" spc="-1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</a:rPr>
                        <a:t>Максим Д.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3040">
                <a:tc>
                  <a:txBody>
                    <a:bodyPr lIns="15120" rIns="1512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Сбор обратной связи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5120" rIns="1512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i="1" lang="ru-RU" sz="1200" spc="-1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</a:rPr>
                        <a:t>09.08.2023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5120" rIns="1512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i="1" lang="ru-RU" sz="1200" spc="-1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</a:rPr>
                        <a:t>12.08.2023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5120" rIns="1512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i="1" lang="ru-RU" sz="1200" spc="-1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</a:rPr>
                        <a:t>Алёна Г.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85560">
                <a:tc>
                  <a:txBody>
                    <a:bodyPr lIns="15120" rIns="1512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Формирование итогового отчета о реализации проекта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5120" rIns="1512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i="1" lang="ru-RU" sz="1200" spc="-1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</a:rPr>
                        <a:t>13.08.2023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5120" rIns="1512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i="1" lang="ru-RU" sz="1200" spc="-1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</a:rPr>
                        <a:t>08.09.2023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5120" rIns="1512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i="1" lang="ru-RU" sz="1200" spc="-1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</a:rPr>
                        <a:t>Алёна Г.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08c8d6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bg>
      <p:bgPr>
        <a:solidFill>
          <a:srgbClr val="80808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Прямоугольник 1"/>
          <p:cNvSpPr/>
          <p:nvPr/>
        </p:nvSpPr>
        <p:spPr>
          <a:xfrm>
            <a:off x="327960" y="880560"/>
            <a:ext cx="11534400" cy="5694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90" name="TextBox 18"/>
          <p:cNvSpPr/>
          <p:nvPr/>
        </p:nvSpPr>
        <p:spPr>
          <a:xfrm>
            <a:off x="268200" y="295200"/>
            <a:ext cx="4881240" cy="57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3200" spc="-1" strike="noStrike">
                <a:solidFill>
                  <a:srgbClr val="ffffff"/>
                </a:solidFill>
                <a:latin typeface="Arial Black"/>
                <a:ea typeface="Arial"/>
              </a:rPr>
              <a:t>РЕСУРСЫ </a:t>
            </a:r>
            <a:r>
              <a:rPr b="0" lang="en-US" sz="3200" spc="-1" strike="noStrike">
                <a:solidFill>
                  <a:srgbClr val="ffffff"/>
                </a:solidFill>
                <a:latin typeface="Arial Black"/>
                <a:ea typeface="Arial"/>
              </a:rPr>
              <a:t>| </a:t>
            </a:r>
            <a:r>
              <a:rPr b="0" lang="ru-RU" sz="3200" spc="-1" strike="noStrike">
                <a:solidFill>
                  <a:srgbClr val="ffffff"/>
                </a:solidFill>
                <a:latin typeface="Arial Black"/>
                <a:ea typeface="Arial"/>
              </a:rPr>
              <a:t>примеры</a:t>
            </a:r>
            <a:endParaRPr b="0" lang="ru-RU" sz="3200" spc="-1" strike="noStrike">
              <a:latin typeface="Arial"/>
            </a:endParaRPr>
          </a:p>
        </p:txBody>
      </p:sp>
      <p:sp>
        <p:nvSpPr>
          <p:cNvPr id="391" name="TextBox 25"/>
          <p:cNvSpPr/>
          <p:nvPr/>
        </p:nvSpPr>
        <p:spPr>
          <a:xfrm>
            <a:off x="111960" y="1055880"/>
            <a:ext cx="2360520" cy="394560"/>
          </a:xfrm>
          <a:prstGeom prst="rect">
            <a:avLst/>
          </a:prstGeom>
          <a:solidFill>
            <a:srgbClr val="08c8d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2000" spc="-1" strike="noStrike">
                <a:solidFill>
                  <a:srgbClr val="ffffff"/>
                </a:solidFill>
                <a:latin typeface="Arial"/>
                <a:ea typeface="Arial"/>
              </a:rPr>
              <a:t>Хороший пример</a:t>
            </a:r>
            <a:endParaRPr b="0" lang="ru-RU" sz="2000" spc="-1" strike="noStrike">
              <a:latin typeface="Arial"/>
            </a:endParaRPr>
          </a:p>
        </p:txBody>
      </p:sp>
      <p:graphicFrame>
        <p:nvGraphicFramePr>
          <p:cNvPr id="392" name="Таблица 2"/>
          <p:cNvGraphicFramePr/>
          <p:nvPr/>
        </p:nvGraphicFramePr>
        <p:xfrm>
          <a:off x="528480" y="1631160"/>
          <a:ext cx="10819800" cy="4418280"/>
        </p:xfrm>
        <a:graphic>
          <a:graphicData uri="http://schemas.openxmlformats.org/drawingml/2006/table">
            <a:tbl>
              <a:tblPr/>
              <a:tblGrid>
                <a:gridCol w="3185280"/>
                <a:gridCol w="954360"/>
                <a:gridCol w="954360"/>
                <a:gridCol w="954360"/>
                <a:gridCol w="954360"/>
                <a:gridCol w="954360"/>
                <a:gridCol w="954360"/>
                <a:gridCol w="954360"/>
                <a:gridCol w="954360"/>
              </a:tblGrid>
              <a:tr h="274320"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янв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фев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март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апр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май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июнь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июль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авг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</a:tr>
              <a:tr h="274320">
                <a:tc gridSpan="9"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1" lang="ru-RU" sz="1200" spc="-1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</a:rPr>
                        <a:t>Доходы: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cPr anchor="t" marL="90000" marR="90000"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solidFill>
                      <a:srgbClr val="729fcf"/>
                    </a:solidFill>
                  </a:tcPr>
                </a:tc>
              </a:tr>
              <a:tr h="45684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Выручка от продажи продукции (цена продукта: 2500 руб)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25 000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125 000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150 000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250 000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375 000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500 000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5684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Инвестиции / гранты / кредиты (если есть)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solidFill>
                      <a:srgbClr val="fff2cc"/>
                    </a:solidFill>
                  </a:tcPr>
                </a:tc>
              </a:tr>
              <a:tr h="274320">
                <a:tc gridSpan="9"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1" lang="ru-RU" sz="1200" spc="-1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</a:rPr>
                        <a:t>Расходы: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cPr anchor="t" marL="90000" marR="90000"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solidFill>
                      <a:srgbClr val="729fcf"/>
                    </a:solidFill>
                  </a:tcPr>
                </a:tc>
              </a:tr>
              <a:tr h="27432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Заработная плата специалистов: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7432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- Разработчик приложения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100 000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100 000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7432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- Дизайнер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30 000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7432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- Команда проекта (3 человека)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150 000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150 000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150 000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150 000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150 000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200 000 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250 000 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250 000 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7432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Реклама и продвижение: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7432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- Оплата услуг </a:t>
                      </a: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SMM-</a:t>
                      </a: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менеджера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50 000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50 000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50 000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50 000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50 000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50 000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7432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- Рекламный бюджет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75 000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75 000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45 000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45 000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45 000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45 000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5684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Комиссия за выход в магазины приложений (</a:t>
                      </a: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Play Market, App Store)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10 000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492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ИТОГО (доходы – расходы)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- 280 000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- 250 000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- 260 000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- 150 000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- 95 000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- 45 000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30 000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155 000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bfbfbf"/>
                    </a:solidFill>
                  </a:tcPr>
                </a:tc>
              </a:tr>
            </a:tbl>
          </a:graphicData>
        </a:graphic>
      </p:graphicFrame>
      <p:sp>
        <p:nvSpPr>
          <p:cNvPr id="393" name="TextBox 4"/>
          <p:cNvSpPr/>
          <p:nvPr/>
        </p:nvSpPr>
        <p:spPr>
          <a:xfrm>
            <a:off x="518400" y="6110280"/>
            <a:ext cx="5248440" cy="33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  <a:ea typeface="Arial"/>
              </a:rPr>
              <a:t>Запрашиваемая сумма инвестиций: 1 080 000 рублей</a:t>
            </a:r>
            <a:endParaRPr b="0" lang="ru-RU" sz="1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4" name="Группа 19"/>
          <p:cNvGrpSpPr/>
          <p:nvPr/>
        </p:nvGrpSpPr>
        <p:grpSpPr>
          <a:xfrm>
            <a:off x="0" y="0"/>
            <a:ext cx="12190320" cy="795600"/>
            <a:chOff x="0" y="0"/>
            <a:chExt cx="12190320" cy="795600"/>
          </a:xfrm>
        </p:grpSpPr>
        <p:sp>
          <p:nvSpPr>
            <p:cNvPr id="395" name="Прямоугольник 6"/>
            <p:cNvSpPr/>
            <p:nvPr/>
          </p:nvSpPr>
          <p:spPr>
            <a:xfrm>
              <a:off x="0" y="0"/>
              <a:ext cx="12190320" cy="588600"/>
            </a:xfrm>
            <a:prstGeom prst="rect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396" name="Прямоугольник 7"/>
            <p:cNvSpPr/>
            <p:nvPr/>
          </p:nvSpPr>
          <p:spPr>
            <a:xfrm>
              <a:off x="419400" y="330120"/>
              <a:ext cx="4304880" cy="46548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397" name="TextBox 3"/>
            <p:cNvSpPr/>
            <p:nvPr/>
          </p:nvSpPr>
          <p:spPr>
            <a:xfrm>
              <a:off x="512640" y="402480"/>
              <a:ext cx="4190760" cy="3639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>
                <a:lnSpc>
                  <a:spcPct val="100000"/>
                </a:lnSpc>
                <a:buNone/>
                <a:tabLst>
                  <a:tab algn="l" pos="0"/>
                </a:tabLst>
              </a:pPr>
              <a:r>
                <a:rPr b="0" lang="ru-RU" sz="1800" spc="-1" strike="noStrike">
                  <a:solidFill>
                    <a:srgbClr val="000000"/>
                  </a:solidFill>
                  <a:latin typeface="Arial Black"/>
                  <a:ea typeface="Arial"/>
                </a:rPr>
                <a:t>РЕСУРСЫ: ДИАГРАММА ГАНТА</a:t>
              </a:r>
              <a:endParaRPr b="0" lang="ru-RU" sz="1800" spc="-1" strike="noStrike">
                <a:latin typeface="Arial"/>
              </a:endParaRPr>
            </a:p>
          </p:txBody>
        </p:sp>
      </p:grpSp>
      <p:sp>
        <p:nvSpPr>
          <p:cNvPr id="398" name="TextBox 5"/>
          <p:cNvSpPr/>
          <p:nvPr/>
        </p:nvSpPr>
        <p:spPr>
          <a:xfrm>
            <a:off x="1463040" y="6076080"/>
            <a:ext cx="4368960" cy="576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  <a:ea typeface="Arial"/>
              </a:rPr>
              <a:t>Общий срок реализации проекта: 5 месяцев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600" spc="-1" strike="noStrike">
              <a:latin typeface="Arial"/>
            </a:endParaRPr>
          </a:p>
        </p:txBody>
      </p:sp>
      <p:graphicFrame>
        <p:nvGraphicFramePr>
          <p:cNvPr id="399" name="Таблица 11"/>
          <p:cNvGraphicFramePr/>
          <p:nvPr/>
        </p:nvGraphicFramePr>
        <p:xfrm>
          <a:off x="806760" y="1179720"/>
          <a:ext cx="9676440" cy="3187440"/>
        </p:xfrm>
        <a:graphic>
          <a:graphicData uri="http://schemas.openxmlformats.org/drawingml/2006/table">
            <a:tbl>
              <a:tblPr/>
              <a:tblGrid>
                <a:gridCol w="2793600"/>
                <a:gridCol w="1267200"/>
                <a:gridCol w="1368000"/>
                <a:gridCol w="1368000"/>
                <a:gridCol w="576000"/>
                <a:gridCol w="576000"/>
                <a:gridCol w="576000"/>
                <a:gridCol w="576000"/>
                <a:gridCol w="576000"/>
              </a:tblGrid>
              <a:tr h="426600"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1100" spc="-1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</a:rPr>
                        <a:t>Задача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anchor="ctr" marL="91440" marR="91440">
                    <a:lnT w="6480">
                      <a:solidFill>
                        <a:srgbClr val="000000"/>
                      </a:solidFill>
                    </a:lnT>
                    <a:solidFill>
                      <a:srgbClr val="595959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1100" spc="-1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</a:rPr>
                        <a:t>Дата начала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anchor="ctr" marL="91440" marR="91440">
                    <a:lnT w="6480">
                      <a:solidFill>
                        <a:srgbClr val="000000"/>
                      </a:solidFill>
                    </a:lnT>
                    <a:solidFill>
                      <a:srgbClr val="595959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1100" spc="-1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</a:rPr>
                        <a:t>Дата завершения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anchor="ctr" marL="91440" marR="91440">
                    <a:lnT w="6480">
                      <a:solidFill>
                        <a:srgbClr val="000000"/>
                      </a:solidFill>
                    </a:lnT>
                    <a:solidFill>
                      <a:srgbClr val="595959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1100" spc="-1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</a:rPr>
                        <a:t>Ответственный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anchor="ctr" marL="91440" marR="91440">
                    <a:lnT w="6480">
                      <a:solidFill>
                        <a:srgbClr val="000000"/>
                      </a:solidFill>
                    </a:lnT>
                    <a:solidFill>
                      <a:srgbClr val="595959"/>
                    </a:solidFill>
                  </a:tcPr>
                </a:tc>
                <a:tc>
                  <a:txBody>
                    <a:bodyPr lIns="15120" rIns="1512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100" spc="-1" strike="noStrike">
                          <a:latin typeface="Arial"/>
                        </a:rPr>
                        <a:t>март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anchor="ctr" marL="15120" marR="15120"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solidFill>
                      <a:srgbClr val="595959"/>
                    </a:solidFill>
                  </a:tcPr>
                </a:tc>
                <a:tc>
                  <a:txBody>
                    <a:bodyPr lIns="15120" rIns="1512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100" spc="-1" strike="noStrike">
                          <a:latin typeface="Arial"/>
                        </a:rPr>
                        <a:t>апрель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anchor="ctr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 lIns="15120" rIns="1512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100" spc="-1" strike="noStrike">
                          <a:latin typeface="Arial"/>
                        </a:rPr>
                        <a:t>май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anchor="ctr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 lIns="15120" rIns="1512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100" spc="-1" strike="noStrike">
                          <a:latin typeface="Arial"/>
                        </a:rPr>
                        <a:t>октябрь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anchor="ctr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 lIns="15120" rIns="1512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100" spc="-1" strike="noStrike">
                          <a:latin typeface="Arial"/>
                        </a:rPr>
                        <a:t>ноябрь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anchor="ctr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595959"/>
                    </a:solidFill>
                  </a:tcPr>
                </a:tc>
              </a:tr>
              <a:tr h="276120">
                <a:tc>
                  <a:txBody>
                    <a:bodyPr lIns="15120" rIns="1512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500" spc="-1" strike="noStrike">
                          <a:latin typeface="Arial"/>
                        </a:rPr>
                        <a:t>Найм программистов для создания и поддержки сайта</a:t>
                      </a:r>
                      <a:endParaRPr b="0" lang="ru-RU" sz="15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B w="6480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 lIns="15120" rIns="1512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500" spc="-1" strike="noStrike">
                          <a:latin typeface="Arial"/>
                        </a:rPr>
                        <a:t>2024.01.03</a:t>
                      </a:r>
                      <a:endParaRPr b="0" lang="ru-RU" sz="15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B w="6480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 lIns="15120" rIns="1512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500" spc="-1" strike="noStrike">
                          <a:latin typeface="Arial"/>
                        </a:rPr>
                        <a:t>2024.08.03</a:t>
                      </a:r>
                      <a:endParaRPr b="0" lang="ru-RU" sz="15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B w="6480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 lIns="15120" rIns="1512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Иван Д.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B w="6480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729fcf"/>
                    </a:solidFill>
                  </a:tcPr>
                </a:tc>
                <a:tc>
                  <a:tcPr anchor="b" marL="15120" marR="15120"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76120">
                <a:tc>
                  <a:txBody>
                    <a:bodyPr lIns="15120" rIns="1512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500" spc="-1" strike="noStrike">
                          <a:latin typeface="Arial"/>
                          <a:ea typeface="Microsoft YaHei"/>
                        </a:rPr>
                        <a:t>Аренда и обустройство помещения</a:t>
                      </a:r>
                      <a:endParaRPr b="0" lang="ru-RU" sz="15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 lIns="15120" rIns="1512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500" spc="-1" strike="noStrike">
                          <a:latin typeface="Arial"/>
                        </a:rPr>
                        <a:t>2024.01.03</a:t>
                      </a:r>
                      <a:endParaRPr b="0" lang="ru-RU" sz="15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 lIns="15120" rIns="1512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500" spc="-1" strike="noStrike">
                          <a:latin typeface="Arial"/>
                        </a:rPr>
                        <a:t>2024.14.03</a:t>
                      </a:r>
                      <a:endParaRPr b="0" lang="ru-RU" sz="15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 lIns="15120" rIns="1512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300" spc="-1" strike="noStrike">
                          <a:latin typeface="Arial"/>
                        </a:rPr>
                        <a:t> </a:t>
                      </a:r>
                      <a:r>
                        <a:rPr b="0" lang="ru-RU" sz="1300" spc="-1" strike="noStrike">
                          <a:latin typeface="Arial"/>
                        </a:rPr>
                        <a:t>Ильдар Ф.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B w="6480">
                      <a:solidFill>
                        <a:srgbClr val="000000"/>
                      </a:solidFill>
                    </a:lnB>
                    <a:solidFill>
                      <a:srgbClr val="729fcf"/>
                    </a:solidFill>
                  </a:tcPr>
                </a:tc>
                <a:tc>
                  <a:tcPr anchor="b" marL="15120" marR="15120"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76120">
                <a:tc>
                  <a:txBody>
                    <a:bodyPr lIns="15120" rIns="1512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500" spc="-1" strike="noStrike">
                          <a:latin typeface="Arial"/>
                        </a:rPr>
                        <a:t>Наладить поставки расходников</a:t>
                      </a:r>
                      <a:endParaRPr b="0" lang="ru-RU" sz="15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 lIns="15120" rIns="1512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500" spc="-1" strike="noStrike">
                          <a:latin typeface="Arial"/>
                        </a:rPr>
                        <a:t>2024.14.03</a:t>
                      </a:r>
                      <a:endParaRPr b="0" lang="ru-RU" sz="15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 lIns="15120" rIns="1512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500" spc="-1" strike="noStrike">
                          <a:latin typeface="Arial"/>
                        </a:rPr>
                        <a:t>2024.20.03</a:t>
                      </a:r>
                      <a:endParaRPr b="0" lang="ru-RU" sz="15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 lIns="15120" rIns="1512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Иван Д.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729fcf"/>
                    </a:solidFill>
                  </a:tcPr>
                </a:tc>
                <a:tc>
                  <a:tcPr anchor="b" marL="15120" marR="15120"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76120">
                <a:tc>
                  <a:txBody>
                    <a:bodyPr lIns="15120" rIns="1512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500" spc="-1" strike="noStrike">
                          <a:latin typeface="Arial"/>
                        </a:rPr>
                        <a:t>Наладить поставки продукта</a:t>
                      </a:r>
                      <a:endParaRPr b="0" lang="ru-RU" sz="15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 lIns="15120" rIns="1512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500" spc="-1" strike="noStrike">
                          <a:latin typeface="Arial"/>
                        </a:rPr>
                        <a:t>2024.14.03</a:t>
                      </a:r>
                      <a:endParaRPr b="0" lang="ru-RU" sz="15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 lIns="15120" rIns="1512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500" spc="-1" strike="noStrike">
                          <a:latin typeface="Arial"/>
                        </a:rPr>
                        <a:t>2024.20.03</a:t>
                      </a:r>
                      <a:endParaRPr b="0" lang="ru-RU" sz="15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 lIns="15120" rIns="1512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Манучехр М.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729fcf"/>
                    </a:solidFill>
                  </a:tcPr>
                </a:tc>
                <a:tc>
                  <a:tcPr anchor="b" marL="15120" marR="15120"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76120">
                <a:tc>
                  <a:txBody>
                    <a:bodyPr lIns="15120" rIns="1512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500" spc="-1" strike="noStrike">
                          <a:latin typeface="Arial"/>
                        </a:rPr>
                        <a:t>Найм сотрудников</a:t>
                      </a:r>
                      <a:endParaRPr b="0" lang="ru-RU" sz="15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 lIns="15120" rIns="1512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500" spc="-1" strike="noStrike">
                          <a:latin typeface="Arial"/>
                        </a:rPr>
                        <a:t>2024.14.03</a:t>
                      </a:r>
                      <a:endParaRPr b="0" lang="ru-RU" sz="15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 lIns="15120" rIns="1512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500" spc="-1" strike="noStrike">
                          <a:latin typeface="Arial"/>
                        </a:rPr>
                        <a:t>2024.14.04</a:t>
                      </a:r>
                      <a:endParaRPr b="0" lang="ru-RU" sz="15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 lIns="15120" rIns="1512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300" spc="-1" strike="noStrike">
                          <a:latin typeface="Arial"/>
                        </a:rPr>
                        <a:t>Ильдар Ф.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B w="6480">
                      <a:solidFill>
                        <a:srgbClr val="000000"/>
                      </a:solidFill>
                    </a:lnB>
                    <a:solidFill>
                      <a:srgbClr val="729fcf"/>
                    </a:solidFill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729fcf"/>
                    </a:solidFill>
                  </a:tcPr>
                </a:tc>
                <a:tc>
                  <a:tcPr anchor="b" marL="15120" marR="15120"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76120">
                <a:tc>
                  <a:txBody>
                    <a:bodyPr lIns="15120" rIns="1512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500" spc="-1" strike="noStrike">
                          <a:latin typeface="Arial"/>
                        </a:rPr>
                        <a:t>Назначить маркетологов продукта</a:t>
                      </a:r>
                      <a:endParaRPr b="0" lang="ru-RU" sz="15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 lIns="15120" rIns="1512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500" spc="-1" strike="noStrike">
                          <a:latin typeface="Arial"/>
                        </a:rPr>
                        <a:t>2024.14.04</a:t>
                      </a:r>
                      <a:endParaRPr b="0" lang="ru-RU" sz="15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 lIns="15120" rIns="1512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500" spc="-1" strike="noStrike">
                          <a:latin typeface="Arial"/>
                        </a:rPr>
                        <a:t>2024.20.04</a:t>
                      </a:r>
                      <a:endParaRPr b="0" lang="ru-RU" sz="15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 lIns="15120" rIns="1512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Манучехр М.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B w="6480">
                      <a:solidFill>
                        <a:srgbClr val="000000"/>
                      </a:solidFill>
                    </a:lnB>
                    <a:solidFill>
                      <a:srgbClr val="729fcf"/>
                    </a:solidFill>
                  </a:tcPr>
                </a:tc>
                <a:tc>
                  <a:tcPr anchor="b" marL="15120" marR="15120"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noFill/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76120">
                <a:tc>
                  <a:txBody>
                    <a:bodyPr lIns="15120" rIns="1512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500" spc="-1" strike="noStrike">
                          <a:latin typeface="Arial"/>
                        </a:rPr>
                        <a:t>Тестовый старт/сбор статистики</a:t>
                      </a:r>
                      <a:endParaRPr b="0" lang="ru-RU" sz="15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 lIns="15120" rIns="1512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500" spc="-1" strike="noStrike">
                          <a:latin typeface="Arial"/>
                        </a:rPr>
                        <a:t>2024.20.04</a:t>
                      </a:r>
                      <a:endParaRPr b="0" lang="ru-RU" sz="15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 lIns="15120" rIns="1512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500" spc="-1" strike="noStrike">
                          <a:latin typeface="Arial"/>
                        </a:rPr>
                        <a:t>2024.20.05</a:t>
                      </a:r>
                      <a:endParaRPr b="0" lang="ru-RU" sz="15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 lIns="15120" rIns="1512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Иван Д.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729fcf"/>
                    </a:solidFill>
                  </a:tcPr>
                </a:tc>
                <a:tc>
                  <a:tcPr anchor="b" marL="15120" marR="15120"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729fcf"/>
                    </a:solidFill>
                  </a:tcPr>
                </a:tc>
                <a:tc>
                  <a:tcPr anchor="b" marL="15120" marR="15120"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76120">
                <a:tc>
                  <a:txBody>
                    <a:bodyPr lIns="15120" rIns="1512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500" spc="-1" strike="noStrike">
                          <a:latin typeface="Arial"/>
                        </a:rPr>
                        <a:t>доработка</a:t>
                      </a:r>
                      <a:endParaRPr b="0" lang="ru-RU" sz="15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 lIns="15120" rIns="1512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500" spc="-1" strike="noStrike">
                          <a:latin typeface="Arial"/>
                        </a:rPr>
                        <a:t>2024.20.05</a:t>
                      </a:r>
                      <a:endParaRPr b="0" lang="ru-RU" sz="15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 lIns="15120" rIns="1512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500" spc="-1" strike="noStrike">
                          <a:latin typeface="Arial"/>
                        </a:rPr>
                        <a:t>2024.27.05</a:t>
                      </a:r>
                      <a:endParaRPr b="0" lang="ru-RU" sz="15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 lIns="15120" rIns="1512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300" spc="-1" strike="noStrike">
                          <a:latin typeface="Arial"/>
                        </a:rPr>
                        <a:t>Ильдар Ф.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729fcf"/>
                    </a:solidFill>
                  </a:tcPr>
                </a:tc>
                <a:tc>
                  <a:tcPr anchor="b" marL="15120" marR="15120"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noFill/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76120">
                <a:tc>
                  <a:txBody>
                    <a:bodyPr lIns="15120" rIns="1512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500" spc="-1" strike="noStrike">
                          <a:latin typeface="Arial"/>
                        </a:rPr>
                        <a:t>Старт проекта</a:t>
                      </a:r>
                      <a:endParaRPr b="0" lang="ru-RU" sz="15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 lIns="15120" rIns="1512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500" spc="-1" strike="noStrike">
                          <a:latin typeface="Arial"/>
                        </a:rPr>
                        <a:t>2024.28.05</a:t>
                      </a:r>
                      <a:endParaRPr b="0" lang="ru-RU" sz="15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 lIns="15120" rIns="1512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500" spc="-1" strike="noStrike">
                          <a:latin typeface="Arial"/>
                        </a:rPr>
                        <a:t>2024.28.10</a:t>
                      </a:r>
                      <a:endParaRPr b="0" lang="ru-RU" sz="15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 lIns="15120" rIns="1512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Манучехр М.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729fcf"/>
                    </a:solidFill>
                  </a:tcPr>
                </a:tc>
                <a:tc>
                  <a:tcPr anchor="b" marL="15120" marR="15120"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729fcf"/>
                    </a:solidFill>
                  </a:tcPr>
                </a:tc>
                <a:tc>
                  <a:tcPr anchor="b" marL="15120" marR="15120"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noFill/>
                  </a:tcPr>
                </a:tc>
              </a:tr>
              <a:tr h="276120">
                <a:tc>
                  <a:txBody>
                    <a:bodyPr lIns="15120" rIns="1512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Формирование итогового отчета о реализации проекта</a:t>
                      </a:r>
                      <a:endParaRPr b="0" lang="ru-RU" sz="15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 lIns="15120" rIns="1512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500" spc="-1" strike="noStrike">
                          <a:latin typeface="Arial"/>
                        </a:rPr>
                        <a:t>2024.28.10</a:t>
                      </a:r>
                      <a:endParaRPr b="0" lang="ru-RU" sz="15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 lIns="15120" rIns="1512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500" spc="-1" strike="noStrike">
                          <a:latin typeface="Arial"/>
                        </a:rPr>
                        <a:t>2024.04.11</a:t>
                      </a:r>
                      <a:endParaRPr b="0" lang="ru-RU" sz="15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 lIns="15120" rIns="1512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Иван Д.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b" marL="15120" marR="1512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729fcf"/>
                    </a:solidFill>
                  </a:tcPr>
                </a:tc>
                <a:tc>
                  <a:tcPr anchor="b" marL="15120" marR="15120"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729fcf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0" name="Группа 19"/>
          <p:cNvGrpSpPr/>
          <p:nvPr/>
        </p:nvGrpSpPr>
        <p:grpSpPr>
          <a:xfrm>
            <a:off x="0" y="0"/>
            <a:ext cx="12190320" cy="795600"/>
            <a:chOff x="0" y="0"/>
            <a:chExt cx="12190320" cy="795600"/>
          </a:xfrm>
        </p:grpSpPr>
        <p:sp>
          <p:nvSpPr>
            <p:cNvPr id="401" name="Прямоугольник 6"/>
            <p:cNvSpPr/>
            <p:nvPr/>
          </p:nvSpPr>
          <p:spPr>
            <a:xfrm>
              <a:off x="0" y="0"/>
              <a:ext cx="12190320" cy="588600"/>
            </a:xfrm>
            <a:prstGeom prst="rect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402" name="Прямоугольник 7"/>
            <p:cNvSpPr/>
            <p:nvPr/>
          </p:nvSpPr>
          <p:spPr>
            <a:xfrm>
              <a:off x="419400" y="330120"/>
              <a:ext cx="4465080" cy="46548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403" name="TextBox 3"/>
            <p:cNvSpPr/>
            <p:nvPr/>
          </p:nvSpPr>
          <p:spPr>
            <a:xfrm>
              <a:off x="513720" y="402480"/>
              <a:ext cx="4349160" cy="3639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>
                <a:lnSpc>
                  <a:spcPct val="100000"/>
                </a:lnSpc>
                <a:buNone/>
                <a:tabLst>
                  <a:tab algn="l" pos="0"/>
                </a:tabLst>
              </a:pPr>
              <a:r>
                <a:rPr b="0" lang="ru-RU" sz="1800" spc="-1" strike="noStrike">
                  <a:solidFill>
                    <a:srgbClr val="000000"/>
                  </a:solidFill>
                  <a:latin typeface="Arial Black"/>
                  <a:ea typeface="Arial"/>
                </a:rPr>
                <a:t>РЕСУРСЫ: ФИНАНСОВЫЙ ПЛАН</a:t>
              </a:r>
              <a:endParaRPr b="0" lang="ru-RU" sz="1800" spc="-1" strike="noStrike">
                <a:latin typeface="Arial"/>
              </a:endParaRPr>
            </a:p>
          </p:txBody>
        </p:sp>
      </p:grpSp>
      <p:sp>
        <p:nvSpPr>
          <p:cNvPr id="404" name="TextBox 5"/>
          <p:cNvSpPr/>
          <p:nvPr/>
        </p:nvSpPr>
        <p:spPr>
          <a:xfrm>
            <a:off x="1549440" y="6300000"/>
            <a:ext cx="5156640" cy="576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  <a:ea typeface="Arial"/>
              </a:rPr>
              <a:t>Общая стоимость реализации проекта: 750к рублей 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  <a:ea typeface="Arial"/>
              </a:rPr>
              <a:t>Период окупаемости: 12 месяцев</a:t>
            </a:r>
            <a:endParaRPr b="0" lang="ru-RU" sz="1600" spc="-1" strike="noStrike">
              <a:latin typeface="Arial"/>
            </a:endParaRPr>
          </a:p>
        </p:txBody>
      </p:sp>
      <p:graphicFrame>
        <p:nvGraphicFramePr>
          <p:cNvPr id="405" name="Таблица 4"/>
          <p:cNvGraphicFramePr/>
          <p:nvPr/>
        </p:nvGraphicFramePr>
        <p:xfrm>
          <a:off x="340920" y="929880"/>
          <a:ext cx="11334960" cy="4518720"/>
        </p:xfrm>
        <a:graphic>
          <a:graphicData uri="http://schemas.openxmlformats.org/drawingml/2006/table">
            <a:tbl>
              <a:tblPr/>
              <a:tblGrid>
                <a:gridCol w="3066480"/>
                <a:gridCol w="918720"/>
                <a:gridCol w="918720"/>
                <a:gridCol w="918720"/>
                <a:gridCol w="918720"/>
                <a:gridCol w="918720"/>
                <a:gridCol w="918720"/>
                <a:gridCol w="918720"/>
                <a:gridCol w="918720"/>
                <a:gridCol w="919080"/>
              </a:tblGrid>
              <a:tr h="126360"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март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апрель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май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июнь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июль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август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сентябрь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октябрь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ноябрь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</a:tr>
              <a:tr h="304920">
                <a:tc gridSpan="10"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1" lang="ru-RU" sz="1400" spc="-1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</a:rPr>
                        <a:t>Доходы: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cPr anchor="t" marL="90000" marR="90000"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solidFill>
                      <a:srgbClr val="729fcf"/>
                    </a:solidFill>
                  </a:tcPr>
                </a:tc>
              </a:tr>
              <a:tr h="51732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Выручка от продажи продукции </a:t>
                      </a: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(цена продукта * количество продаж)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latin typeface="Arial"/>
                        </a:rPr>
                        <a:t>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latin typeface="Arial"/>
                        </a:rPr>
                        <a:t>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latin typeface="Arial"/>
                        </a:rPr>
                        <a:t>100к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latin typeface="Arial"/>
                        </a:rPr>
                        <a:t>200к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latin typeface="Arial"/>
                        </a:rPr>
                        <a:t>400к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latin typeface="Arial"/>
                        </a:rPr>
                        <a:t>500к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latin typeface="Arial"/>
                        </a:rPr>
                        <a:t>600к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latin typeface="Arial"/>
                        </a:rPr>
                        <a:t>650к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latin typeface="Arial"/>
                        </a:rPr>
                        <a:t>700к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7232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Инвестиции / гранты / кредиты </a:t>
                      </a: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(если есть)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4920">
                <a:tc gridSpan="10"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1" lang="ru-RU" sz="1400" spc="-1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</a:rPr>
                        <a:t>Расходы: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cPr anchor="t" marL="90000" marR="90000"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solidFill>
                      <a:srgbClr val="729fcf"/>
                    </a:solidFill>
                  </a:tcPr>
                </a:tc>
              </a:tr>
              <a:tr h="30492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Заработная плата специалистов: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latin typeface="Arial"/>
                        </a:rPr>
                        <a:t>30к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492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-дизайнеры(2чел.)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latin typeface="Arial"/>
                        </a:rPr>
                        <a:t>100к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latin typeface="Arial"/>
                        </a:rPr>
                        <a:t>100к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latin typeface="Arial"/>
                        </a:rPr>
                        <a:t>100к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latin typeface="Arial"/>
                        </a:rPr>
                        <a:t>100к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latin typeface="Arial"/>
                        </a:rPr>
                        <a:t>100к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latin typeface="Arial"/>
                        </a:rPr>
                        <a:t>100к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latin typeface="Arial"/>
                        </a:rPr>
                        <a:t>100к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492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latin typeface="Arial"/>
                        </a:rPr>
                        <a:t>-маркетинг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latin typeface="Arial"/>
                        </a:rPr>
                        <a:t>100к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latin typeface="Arial"/>
                        </a:rPr>
                        <a:t>100к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latin typeface="Arial"/>
                        </a:rPr>
                        <a:t>100к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latin typeface="Arial"/>
                        </a:rPr>
                        <a:t>100к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latin typeface="Arial"/>
                        </a:rPr>
                        <a:t>100к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latin typeface="Arial"/>
                        </a:rPr>
                        <a:t>100к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latin typeface="Arial"/>
                        </a:rPr>
                        <a:t>100к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492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latin typeface="Arial"/>
                        </a:rPr>
                        <a:t>-сборщики  (3чел.)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latin typeface="Arial"/>
                        </a:rPr>
                        <a:t>90к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latin typeface="Arial"/>
                        </a:rPr>
                        <a:t>90к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latin typeface="Arial"/>
                        </a:rPr>
                        <a:t>90к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latin typeface="Arial"/>
                        </a:rPr>
                        <a:t>90к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latin typeface="Arial"/>
                        </a:rPr>
                        <a:t>90к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latin typeface="Arial"/>
                        </a:rPr>
                        <a:t>90к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latin typeface="Arial"/>
                        </a:rPr>
                        <a:t>90к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492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latin typeface="Arial"/>
                        </a:rPr>
                        <a:t>-программист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latin typeface="Arial"/>
                        </a:rPr>
                        <a:t>50к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latin typeface="Arial"/>
                        </a:rPr>
                        <a:t>50к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latin typeface="Arial"/>
                        </a:rPr>
                        <a:t>50к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latin typeface="Arial"/>
                        </a:rPr>
                        <a:t>50к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latin typeface="Arial"/>
                        </a:rPr>
                        <a:t>50к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latin typeface="Arial"/>
                        </a:rPr>
                        <a:t>50к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latin typeface="Arial"/>
                        </a:rPr>
                        <a:t>50к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492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Материалы и комплектующие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latin typeface="Arial"/>
                        </a:rPr>
                        <a:t>100к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latin typeface="Arial"/>
                        </a:rPr>
                        <a:t>100к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latin typeface="Arial"/>
                        </a:rPr>
                        <a:t>100к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latin typeface="Arial"/>
                        </a:rPr>
                        <a:t>100к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latin typeface="Arial"/>
                        </a:rPr>
                        <a:t>100к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492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Оборудование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latin typeface="Arial"/>
                        </a:rPr>
                        <a:t>50к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latin typeface="Arial"/>
                        </a:rPr>
                        <a:t>20к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5388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Аренда помещения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latin typeface="Arial"/>
                        </a:rPr>
                        <a:t>50к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latin typeface="Arial"/>
                        </a:rPr>
                        <a:t>50к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latin typeface="Arial"/>
                        </a:rPr>
                        <a:t>50к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latin typeface="Arial"/>
                        </a:rPr>
                        <a:t>50к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latin typeface="Arial"/>
                        </a:rPr>
                        <a:t>50к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latin typeface="Arial"/>
                        </a:rPr>
                        <a:t>50к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latin typeface="Arial"/>
                        </a:rPr>
                        <a:t>50к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latin typeface="Arial"/>
                        </a:rPr>
                        <a:t>50к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latin typeface="Arial"/>
                        </a:rPr>
                        <a:t>50к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492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ИТОГО (доходы – расходы)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latin typeface="Arial"/>
                        </a:rPr>
                        <a:t>-200к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latin typeface="Arial"/>
                        </a:rPr>
                        <a:t>-50к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latin typeface="Arial"/>
                        </a:rPr>
                        <a:t>-390к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latin typeface="Arial"/>
                        </a:rPr>
                        <a:t>-190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latin typeface="Arial"/>
                        </a:rPr>
                        <a:t>-90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latin typeface="Arial"/>
                        </a:rPr>
                        <a:t>+110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latin typeface="Arial"/>
                        </a:rPr>
                        <a:t>+90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latin typeface="Arial"/>
                        </a:rPr>
                        <a:t>+260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latin typeface="Arial"/>
                        </a:rPr>
                        <a:t>+210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bfbfbf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bg>
      <p:bgPr>
        <a:solidFill>
          <a:srgbClr val="80808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Прямоугольник 1"/>
          <p:cNvSpPr/>
          <p:nvPr/>
        </p:nvSpPr>
        <p:spPr>
          <a:xfrm>
            <a:off x="327960" y="882360"/>
            <a:ext cx="11534400" cy="5694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07" name="TextBox 19"/>
          <p:cNvSpPr/>
          <p:nvPr/>
        </p:nvSpPr>
        <p:spPr>
          <a:xfrm>
            <a:off x="1102320" y="1184760"/>
            <a:ext cx="8113680" cy="2403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Сформулируйте не менее </a:t>
            </a:r>
            <a:r>
              <a:rPr b="1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5 показателей результативности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, </a:t>
            </a:r>
            <a:br>
              <a:rPr sz="1800"/>
            </a:b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по которым вы будете оценивать степень реализации проекта.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i="1" lang="ru-RU" sz="1600" spc="-1" strike="noStrike">
                <a:solidFill>
                  <a:srgbClr val="000000"/>
                </a:solidFill>
                <a:latin typeface="Arial"/>
                <a:ea typeface="Arial"/>
              </a:rPr>
              <a:t>Показатели бывают: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1600" spc="-1" strike="noStrike">
                <a:solidFill>
                  <a:srgbClr val="000000"/>
                </a:solidFill>
                <a:latin typeface="Arial"/>
                <a:ea typeface="Arial"/>
              </a:rPr>
              <a:t>количественные</a:t>
            </a:r>
            <a:r>
              <a:rPr b="0" lang="ru-RU" sz="1600" spc="-1" strike="noStrike">
                <a:solidFill>
                  <a:srgbClr val="000000"/>
                </a:solidFill>
                <a:latin typeface="Arial"/>
                <a:ea typeface="Arial"/>
              </a:rPr>
              <a:t> — всё, что можно измерить цифрами (количество пользователей / участников, акций, публикаций, продуктов, мероприятий и т.д.).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1600" spc="-1" strike="noStrike">
                <a:solidFill>
                  <a:srgbClr val="000000"/>
                </a:solidFill>
                <a:latin typeface="Arial"/>
                <a:ea typeface="Arial"/>
              </a:rPr>
              <a:t>качественные</a:t>
            </a:r>
            <a:r>
              <a:rPr b="0" lang="ru-RU" sz="1600" spc="-1" strike="noStrike">
                <a:solidFill>
                  <a:srgbClr val="000000"/>
                </a:solidFill>
                <a:latin typeface="Arial"/>
                <a:ea typeface="Arial"/>
              </a:rPr>
              <a:t> — качественные положительные изменения, которые произойдут в результате реализации проекта (повышение интереса, развитие навыков и т.д.).</a:t>
            </a:r>
            <a:endParaRPr b="0" lang="ru-RU" sz="1600" spc="-1" strike="noStrike">
              <a:latin typeface="Arial"/>
            </a:endParaRPr>
          </a:p>
        </p:txBody>
      </p:sp>
      <p:pic>
        <p:nvPicPr>
          <p:cNvPr id="408" name="Рисунок 22" descr="флажок установлен контур"/>
          <p:cNvPicPr/>
          <p:nvPr/>
        </p:nvPicPr>
        <p:blipFill>
          <a:blip r:embed="rId1"/>
          <a:stretch/>
        </p:blipFill>
        <p:spPr>
          <a:xfrm>
            <a:off x="487800" y="1184760"/>
            <a:ext cx="455400" cy="455400"/>
          </a:xfrm>
          <a:prstGeom prst="rect">
            <a:avLst/>
          </a:prstGeom>
          <a:ln w="0">
            <a:noFill/>
          </a:ln>
        </p:spPr>
      </p:pic>
      <p:pic>
        <p:nvPicPr>
          <p:cNvPr id="409" name="Рисунок 3" descr="Часы контур"/>
          <p:cNvPicPr/>
          <p:nvPr/>
        </p:nvPicPr>
        <p:blipFill>
          <a:blip r:embed="rId2"/>
          <a:stretch/>
        </p:blipFill>
        <p:spPr>
          <a:xfrm>
            <a:off x="487800" y="5844240"/>
            <a:ext cx="553680" cy="553680"/>
          </a:xfrm>
          <a:prstGeom prst="rect">
            <a:avLst/>
          </a:prstGeom>
          <a:ln w="0">
            <a:noFill/>
          </a:ln>
        </p:spPr>
      </p:pic>
      <p:sp>
        <p:nvSpPr>
          <p:cNvPr id="410" name="TextBox 4"/>
          <p:cNvSpPr/>
          <p:nvPr/>
        </p:nvSpPr>
        <p:spPr>
          <a:xfrm>
            <a:off x="1108440" y="5937120"/>
            <a:ext cx="112752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10 минут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411" name="TextBox 5"/>
          <p:cNvSpPr/>
          <p:nvPr/>
        </p:nvSpPr>
        <p:spPr>
          <a:xfrm>
            <a:off x="271440" y="295200"/>
            <a:ext cx="5631120" cy="57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3200" spc="-1" strike="noStrike">
                <a:solidFill>
                  <a:srgbClr val="ffffff"/>
                </a:solidFill>
                <a:latin typeface="Arial Black"/>
                <a:ea typeface="Arial"/>
              </a:rPr>
              <a:t>РЕЗУЛЬТАТЫ </a:t>
            </a:r>
            <a:r>
              <a:rPr b="0" lang="en-US" sz="3200" spc="-1" strike="noStrike">
                <a:solidFill>
                  <a:srgbClr val="ffffff"/>
                </a:solidFill>
                <a:latin typeface="Arial Black"/>
                <a:ea typeface="Arial"/>
              </a:rPr>
              <a:t>| </a:t>
            </a:r>
            <a:r>
              <a:rPr b="0" lang="ru-RU" sz="3200" spc="-1" strike="noStrike">
                <a:solidFill>
                  <a:srgbClr val="ffffff"/>
                </a:solidFill>
                <a:latin typeface="Arial Black"/>
                <a:ea typeface="Arial"/>
              </a:rPr>
              <a:t>задание</a:t>
            </a:r>
            <a:endParaRPr b="0" lang="ru-RU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bg>
      <p:bgPr>
        <a:solidFill>
          <a:srgbClr val="80808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Прямоугольник 1"/>
          <p:cNvSpPr/>
          <p:nvPr/>
        </p:nvSpPr>
        <p:spPr>
          <a:xfrm>
            <a:off x="327960" y="880560"/>
            <a:ext cx="11534400" cy="5694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13" name="TextBox 18"/>
          <p:cNvSpPr/>
          <p:nvPr/>
        </p:nvSpPr>
        <p:spPr>
          <a:xfrm>
            <a:off x="339480" y="295200"/>
            <a:ext cx="5781960" cy="57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3200" spc="-1" strike="noStrike">
                <a:solidFill>
                  <a:srgbClr val="ffffff"/>
                </a:solidFill>
                <a:latin typeface="Arial Black"/>
                <a:ea typeface="Arial"/>
              </a:rPr>
              <a:t>РЕЗУЛЬТАТЫ </a:t>
            </a:r>
            <a:r>
              <a:rPr b="0" lang="en-US" sz="3200" spc="-1" strike="noStrike">
                <a:solidFill>
                  <a:srgbClr val="ffffff"/>
                </a:solidFill>
                <a:latin typeface="Arial Black"/>
                <a:ea typeface="Arial"/>
              </a:rPr>
              <a:t>| </a:t>
            </a:r>
            <a:r>
              <a:rPr b="0" lang="ru-RU" sz="3200" spc="-1" strike="noStrike">
                <a:solidFill>
                  <a:srgbClr val="ffffff"/>
                </a:solidFill>
                <a:latin typeface="Arial Black"/>
                <a:ea typeface="Arial"/>
              </a:rPr>
              <a:t>примеры</a:t>
            </a:r>
            <a:endParaRPr b="0" lang="ru-RU" sz="3200" spc="-1" strike="noStrike">
              <a:latin typeface="Arial"/>
            </a:endParaRPr>
          </a:p>
        </p:txBody>
      </p:sp>
      <p:sp>
        <p:nvSpPr>
          <p:cNvPr id="414" name="Прямоугольник 21"/>
          <p:cNvSpPr/>
          <p:nvPr/>
        </p:nvSpPr>
        <p:spPr>
          <a:xfrm>
            <a:off x="5902560" y="879840"/>
            <a:ext cx="385200" cy="580824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15" name="TextBox 25"/>
          <p:cNvSpPr/>
          <p:nvPr/>
        </p:nvSpPr>
        <p:spPr>
          <a:xfrm>
            <a:off x="111960" y="1055880"/>
            <a:ext cx="2360520" cy="394560"/>
          </a:xfrm>
          <a:prstGeom prst="rect">
            <a:avLst/>
          </a:prstGeom>
          <a:solidFill>
            <a:srgbClr val="08c8d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2000" spc="-1" strike="noStrike">
                <a:solidFill>
                  <a:srgbClr val="ffffff"/>
                </a:solidFill>
                <a:latin typeface="Arial"/>
                <a:ea typeface="Arial"/>
              </a:rPr>
              <a:t>Хороший пример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416" name="TextBox 26"/>
          <p:cNvSpPr/>
          <p:nvPr/>
        </p:nvSpPr>
        <p:spPr>
          <a:xfrm>
            <a:off x="6104160" y="1055880"/>
            <a:ext cx="2140920" cy="394560"/>
          </a:xfrm>
          <a:prstGeom prst="rect">
            <a:avLst/>
          </a:prstGeom>
          <a:solidFill>
            <a:srgbClr val="e6303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2000" spc="-1" strike="noStrike">
                <a:solidFill>
                  <a:srgbClr val="ffffff"/>
                </a:solidFill>
                <a:latin typeface="Arial"/>
                <a:ea typeface="Arial"/>
              </a:rPr>
              <a:t>Плохой пример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417" name="TextBox 2"/>
          <p:cNvSpPr/>
          <p:nvPr/>
        </p:nvSpPr>
        <p:spPr>
          <a:xfrm>
            <a:off x="6514200" y="1767960"/>
            <a:ext cx="5218920" cy="227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lvl="1" marL="261720" indent="-261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  <a:ea typeface="Arial"/>
              </a:rPr>
              <a:t>Увеличение доли довольных клиентов.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600" spc="-1" strike="noStrike">
              <a:latin typeface="Arial"/>
            </a:endParaRPr>
          </a:p>
          <a:p>
            <a:pPr lvl="1" marL="261720" indent="-261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ru-RU" sz="1600" spc="-1" strike="noStrike">
                <a:solidFill>
                  <a:srgbClr val="000000"/>
                </a:solidFill>
                <a:latin typeface="Hauora"/>
                <a:ea typeface="Arial"/>
              </a:rPr>
              <a:t>Будет меньше бездомных животных, так как мы уменьшим нагрузку приютов</a:t>
            </a:r>
            <a:r>
              <a:rPr b="0" lang="ru-RU" sz="1600" spc="-1" strike="noStrike">
                <a:solidFill>
                  <a:srgbClr val="000000"/>
                </a:solidFill>
                <a:latin typeface="Arial"/>
                <a:ea typeface="Arial"/>
              </a:rPr>
              <a:t>.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600" spc="-1" strike="noStrike">
              <a:latin typeface="Arial"/>
            </a:endParaRPr>
          </a:p>
          <a:p>
            <a:pPr lvl="1" marL="261720" indent="-261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  <a:ea typeface="Arial"/>
              </a:rPr>
              <a:t>Проведение серии мероприятий по профориентации.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600" spc="-1" strike="noStrike">
              <a:latin typeface="Arial"/>
            </a:endParaRPr>
          </a:p>
        </p:txBody>
      </p:sp>
      <p:sp>
        <p:nvSpPr>
          <p:cNvPr id="418" name="TextBox 3"/>
          <p:cNvSpPr/>
          <p:nvPr/>
        </p:nvSpPr>
        <p:spPr>
          <a:xfrm>
            <a:off x="464400" y="1767960"/>
            <a:ext cx="5218920" cy="4470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lvl="1" marL="261720" indent="-261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  <a:ea typeface="Arial"/>
              </a:rPr>
              <a:t>Средняя оценка приложения на </a:t>
            </a:r>
            <a:r>
              <a:rPr b="0" lang="en-US" sz="1600" spc="-1" strike="noStrike">
                <a:solidFill>
                  <a:srgbClr val="000000"/>
                </a:solidFill>
                <a:latin typeface="Arial"/>
                <a:ea typeface="Arial"/>
              </a:rPr>
              <a:t>PlayMarket –</a:t>
            </a:r>
            <a:r>
              <a:rPr b="0" lang="ru-RU" sz="1600" spc="-1" strike="noStrike">
                <a:solidFill>
                  <a:srgbClr val="000000"/>
                </a:solidFill>
                <a:latin typeface="Arial"/>
                <a:ea typeface="Arial"/>
              </a:rPr>
              <a:t> не ниже 4,6 за первые 3 месяца с даты публикации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600" spc="-1" strike="noStrike">
              <a:latin typeface="Arial"/>
            </a:endParaRPr>
          </a:p>
          <a:p>
            <a:pPr lvl="1" marL="261720" indent="-261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  <a:ea typeface="Arial"/>
              </a:rPr>
              <a:t>65% клиентов оценивают сервис нашего заведение на оценку выше 7 из 10.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600" spc="-1" strike="noStrike">
              <a:latin typeface="Arial"/>
            </a:endParaRPr>
          </a:p>
          <a:p>
            <a:pPr lvl="1" marL="261720" indent="-261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  <a:ea typeface="Arial"/>
              </a:rPr>
              <a:t>Более 200 человек прошли обучение в нашем центре.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600" spc="-1" strike="noStrike">
              <a:latin typeface="Arial"/>
            </a:endParaRPr>
          </a:p>
          <a:p>
            <a:pPr lvl="1" marL="261720" indent="-261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  <a:ea typeface="Arial"/>
              </a:rPr>
              <a:t>Мы провели не менее 15 образовательных мероприятий.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600" spc="-1" strike="noStrike">
              <a:latin typeface="Arial"/>
            </a:endParaRPr>
          </a:p>
          <a:p>
            <a:pPr lvl="1" marL="261720" indent="-261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  <a:ea typeface="Arial"/>
              </a:rPr>
              <a:t>Участники развили навык работы с глиняными изделиями, и теперь они могут самостоятельно сделать тарелку из глины.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" name="Группа 19"/>
          <p:cNvGrpSpPr/>
          <p:nvPr/>
        </p:nvGrpSpPr>
        <p:grpSpPr>
          <a:xfrm>
            <a:off x="0" y="0"/>
            <a:ext cx="12190320" cy="795600"/>
            <a:chOff x="0" y="0"/>
            <a:chExt cx="12190320" cy="795600"/>
          </a:xfrm>
        </p:grpSpPr>
        <p:sp>
          <p:nvSpPr>
            <p:cNvPr id="420" name="Прямоугольник 6"/>
            <p:cNvSpPr/>
            <p:nvPr/>
          </p:nvSpPr>
          <p:spPr>
            <a:xfrm>
              <a:off x="0" y="0"/>
              <a:ext cx="12190320" cy="588600"/>
            </a:xfrm>
            <a:prstGeom prst="rect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421" name="Прямоугольник 7"/>
            <p:cNvSpPr/>
            <p:nvPr/>
          </p:nvSpPr>
          <p:spPr>
            <a:xfrm>
              <a:off x="419400" y="330120"/>
              <a:ext cx="2975400" cy="46548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422" name="TextBox 3"/>
            <p:cNvSpPr/>
            <p:nvPr/>
          </p:nvSpPr>
          <p:spPr>
            <a:xfrm>
              <a:off x="939240" y="402480"/>
              <a:ext cx="1935360" cy="3639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>
                <a:lnSpc>
                  <a:spcPct val="100000"/>
                </a:lnSpc>
                <a:buNone/>
                <a:tabLst>
                  <a:tab algn="l" pos="0"/>
                </a:tabLst>
              </a:pPr>
              <a:r>
                <a:rPr b="0" lang="ru-RU" sz="1800" spc="-1" strike="noStrike">
                  <a:solidFill>
                    <a:srgbClr val="000000"/>
                  </a:solidFill>
                  <a:latin typeface="Arial Black"/>
                  <a:ea typeface="Arial"/>
                </a:rPr>
                <a:t>РЕЗУЛЬТАТЫ</a:t>
              </a:r>
              <a:endParaRPr b="0" lang="ru-RU" sz="1800" spc="-1" strike="noStrike">
                <a:latin typeface="Arial"/>
              </a:endParaRPr>
            </a:p>
          </p:txBody>
        </p:sp>
      </p:grpSp>
      <p:sp>
        <p:nvSpPr>
          <p:cNvPr id="423" name="TextBox 8"/>
          <p:cNvSpPr/>
          <p:nvPr/>
        </p:nvSpPr>
        <p:spPr>
          <a:xfrm>
            <a:off x="325080" y="1208880"/>
            <a:ext cx="6699600" cy="271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200" spc="-1" strike="noStrike">
                <a:solidFill>
                  <a:srgbClr val="000000"/>
                </a:solidFill>
                <a:latin typeface="Arial"/>
                <a:ea typeface="Arial"/>
              </a:rPr>
              <a:t>Количественные результаты:</a:t>
            </a: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200" spc="-1" strike="noStrike">
                <a:solidFill>
                  <a:srgbClr val="000000"/>
                </a:solidFill>
                <a:latin typeface="Arial"/>
                <a:ea typeface="Arial"/>
              </a:rPr>
              <a:t>1. 25 заказов — первый месяц</a:t>
            </a: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200" spc="-1" strike="noStrike">
                <a:solidFill>
                  <a:srgbClr val="000000"/>
                </a:solidFill>
                <a:latin typeface="Arial"/>
                <a:ea typeface="Arial"/>
              </a:rPr>
              <a:t>2. расширить клиентскую базу минимум в 2 раза</a:t>
            </a: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200" spc="-1" strike="noStrike">
                <a:solidFill>
                  <a:srgbClr val="000000"/>
                </a:solidFill>
                <a:latin typeface="Arial"/>
                <a:ea typeface="Arial"/>
              </a:rPr>
              <a:t>3. окупить затраты на проект в течение 12 месяцев</a:t>
            </a: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200" spc="-1" strike="noStrike">
                <a:solidFill>
                  <a:srgbClr val="000000"/>
                </a:solidFill>
                <a:latin typeface="Arial"/>
                <a:ea typeface="Arial"/>
              </a:rPr>
              <a:t>4. Получить среднюю оценку продукта в 4+</a:t>
            </a: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bg>
      <p:bgPr>
        <a:solidFill>
          <a:srgbClr val="80808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Прямоугольник 1"/>
          <p:cNvSpPr/>
          <p:nvPr/>
        </p:nvSpPr>
        <p:spPr>
          <a:xfrm>
            <a:off x="327960" y="882360"/>
            <a:ext cx="11534400" cy="5694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25" name="TextBox 19"/>
          <p:cNvSpPr/>
          <p:nvPr/>
        </p:nvSpPr>
        <p:spPr>
          <a:xfrm>
            <a:off x="1102320" y="1184760"/>
            <a:ext cx="7934400" cy="118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Подведите итоги о целесообразности и необходимости реализации проекта.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Подумайте о перспективах развития проекта в ближайшие 3-5 лет.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426" name="Рисунок 22" descr="флажок установлен контур"/>
          <p:cNvPicPr/>
          <p:nvPr/>
        </p:nvPicPr>
        <p:blipFill>
          <a:blip r:embed="rId1"/>
          <a:stretch/>
        </p:blipFill>
        <p:spPr>
          <a:xfrm>
            <a:off x="487800" y="1184760"/>
            <a:ext cx="455400" cy="455400"/>
          </a:xfrm>
          <a:prstGeom prst="rect">
            <a:avLst/>
          </a:prstGeom>
          <a:ln w="0">
            <a:noFill/>
          </a:ln>
        </p:spPr>
      </p:pic>
      <p:pic>
        <p:nvPicPr>
          <p:cNvPr id="427" name="Рисунок 3" descr="Часы контур"/>
          <p:cNvPicPr/>
          <p:nvPr/>
        </p:nvPicPr>
        <p:blipFill>
          <a:blip r:embed="rId2"/>
          <a:stretch/>
        </p:blipFill>
        <p:spPr>
          <a:xfrm>
            <a:off x="487800" y="5844240"/>
            <a:ext cx="553680" cy="553680"/>
          </a:xfrm>
          <a:prstGeom prst="rect">
            <a:avLst/>
          </a:prstGeom>
          <a:ln w="0">
            <a:noFill/>
          </a:ln>
        </p:spPr>
      </p:pic>
      <p:sp>
        <p:nvSpPr>
          <p:cNvPr id="428" name="TextBox 4"/>
          <p:cNvSpPr/>
          <p:nvPr/>
        </p:nvSpPr>
        <p:spPr>
          <a:xfrm>
            <a:off x="1108440" y="5937120"/>
            <a:ext cx="112752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10 минут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429" name="TextBox 5"/>
          <p:cNvSpPr/>
          <p:nvPr/>
        </p:nvSpPr>
        <p:spPr>
          <a:xfrm>
            <a:off x="268200" y="295200"/>
            <a:ext cx="4695480" cy="57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3200" spc="-1" strike="noStrike">
                <a:solidFill>
                  <a:srgbClr val="ffffff"/>
                </a:solidFill>
                <a:latin typeface="Arial Black"/>
                <a:ea typeface="Arial"/>
              </a:rPr>
              <a:t>ВЫВОДЫ </a:t>
            </a:r>
            <a:r>
              <a:rPr b="0" lang="en-US" sz="3200" spc="-1" strike="noStrike">
                <a:solidFill>
                  <a:srgbClr val="ffffff"/>
                </a:solidFill>
                <a:latin typeface="Arial Black"/>
                <a:ea typeface="Arial"/>
              </a:rPr>
              <a:t>| </a:t>
            </a:r>
            <a:r>
              <a:rPr b="0" lang="ru-RU" sz="3200" spc="-1" strike="noStrike">
                <a:solidFill>
                  <a:srgbClr val="ffffff"/>
                </a:solidFill>
                <a:latin typeface="Arial Black"/>
                <a:ea typeface="Arial"/>
              </a:rPr>
              <a:t>задание</a:t>
            </a:r>
            <a:endParaRPr b="0" lang="ru-RU" sz="3200" spc="-1" strike="noStrike">
              <a:latin typeface="Arial"/>
            </a:endParaRPr>
          </a:p>
        </p:txBody>
      </p:sp>
      <p:pic>
        <p:nvPicPr>
          <p:cNvPr id="430" name="Рисунок 2" descr="флажок установлен контур"/>
          <p:cNvPicPr/>
          <p:nvPr/>
        </p:nvPicPr>
        <p:blipFill>
          <a:blip r:embed="rId3"/>
          <a:stretch/>
        </p:blipFill>
        <p:spPr>
          <a:xfrm>
            <a:off x="487800" y="1987200"/>
            <a:ext cx="455400" cy="455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1" name="Группа 19"/>
          <p:cNvGrpSpPr/>
          <p:nvPr/>
        </p:nvGrpSpPr>
        <p:grpSpPr>
          <a:xfrm>
            <a:off x="0" y="0"/>
            <a:ext cx="12190320" cy="795600"/>
            <a:chOff x="0" y="0"/>
            <a:chExt cx="12190320" cy="795600"/>
          </a:xfrm>
        </p:grpSpPr>
        <p:sp>
          <p:nvSpPr>
            <p:cNvPr id="432" name="Прямоугольник 6"/>
            <p:cNvSpPr/>
            <p:nvPr/>
          </p:nvSpPr>
          <p:spPr>
            <a:xfrm>
              <a:off x="0" y="0"/>
              <a:ext cx="12190320" cy="588600"/>
            </a:xfrm>
            <a:prstGeom prst="rect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433" name="Прямоугольник 7"/>
            <p:cNvSpPr/>
            <p:nvPr/>
          </p:nvSpPr>
          <p:spPr>
            <a:xfrm>
              <a:off x="419400" y="330120"/>
              <a:ext cx="2975400" cy="46548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434" name="TextBox 3"/>
            <p:cNvSpPr/>
            <p:nvPr/>
          </p:nvSpPr>
          <p:spPr>
            <a:xfrm>
              <a:off x="1200600" y="402480"/>
              <a:ext cx="1412640" cy="3639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>
                <a:lnSpc>
                  <a:spcPct val="100000"/>
                </a:lnSpc>
                <a:buNone/>
                <a:tabLst>
                  <a:tab algn="l" pos="0"/>
                </a:tabLst>
              </a:pPr>
              <a:r>
                <a:rPr b="0" lang="ru-RU" sz="1800" spc="-1" strike="noStrike">
                  <a:solidFill>
                    <a:srgbClr val="000000"/>
                  </a:solidFill>
                  <a:latin typeface="Arial Black"/>
                  <a:ea typeface="Arial"/>
                </a:rPr>
                <a:t>ВЫВОДЫ</a:t>
              </a:r>
              <a:endParaRPr b="0" lang="ru-RU" sz="1800" spc="-1" strike="noStrike">
                <a:latin typeface="Arial"/>
              </a:endParaRPr>
            </a:p>
          </p:txBody>
        </p:sp>
      </p:grpSp>
      <p:sp>
        <p:nvSpPr>
          <p:cNvPr id="435" name="TextBox 8"/>
          <p:cNvSpPr/>
          <p:nvPr/>
        </p:nvSpPr>
        <p:spPr>
          <a:xfrm>
            <a:off x="325080" y="1208880"/>
            <a:ext cx="6673320" cy="2284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Проект  целесообразен для реализации по следующим причинам: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- Не большая конкуренция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- Большая целевая аудитория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- Не высокие затраты на проект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В среднесрочной перспективе (3-5 лет) мы планируем иметь 150к чистой прибыли в месяц на одного человека команды.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bg>
      <p:bgPr>
        <a:solidFill>
          <a:srgbClr val="80808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Прямоугольник 1"/>
          <p:cNvSpPr/>
          <p:nvPr/>
        </p:nvSpPr>
        <p:spPr>
          <a:xfrm>
            <a:off x="327960" y="882360"/>
            <a:ext cx="11534400" cy="5694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37" name="TextBox 19"/>
          <p:cNvSpPr/>
          <p:nvPr/>
        </p:nvSpPr>
        <p:spPr>
          <a:xfrm>
            <a:off x="1102320" y="1184760"/>
            <a:ext cx="7010280" cy="173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Подготовить выступление по всем блокам презентации (каждый блок лучше освещать тезисно и кратко).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Выбрать 1 спикера от команды.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Продолжительность выступления не более 4-х минут.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438" name="Рисунок 22" descr="флажок установлен контур"/>
          <p:cNvPicPr/>
          <p:nvPr/>
        </p:nvPicPr>
        <p:blipFill>
          <a:blip r:embed="rId1"/>
          <a:stretch/>
        </p:blipFill>
        <p:spPr>
          <a:xfrm>
            <a:off x="487800" y="1190520"/>
            <a:ext cx="455400" cy="455400"/>
          </a:xfrm>
          <a:prstGeom prst="rect">
            <a:avLst/>
          </a:prstGeom>
          <a:ln w="0">
            <a:noFill/>
          </a:ln>
        </p:spPr>
      </p:pic>
      <p:pic>
        <p:nvPicPr>
          <p:cNvPr id="439" name="Рисунок 23" descr="флажок установлен контур"/>
          <p:cNvPicPr/>
          <p:nvPr/>
        </p:nvPicPr>
        <p:blipFill>
          <a:blip r:embed="rId2"/>
          <a:stretch/>
        </p:blipFill>
        <p:spPr>
          <a:xfrm>
            <a:off x="487800" y="1965960"/>
            <a:ext cx="455400" cy="455400"/>
          </a:xfrm>
          <a:prstGeom prst="rect">
            <a:avLst/>
          </a:prstGeom>
          <a:ln w="0">
            <a:noFill/>
          </a:ln>
        </p:spPr>
      </p:pic>
      <p:sp>
        <p:nvSpPr>
          <p:cNvPr id="440" name="TextBox 5"/>
          <p:cNvSpPr/>
          <p:nvPr/>
        </p:nvSpPr>
        <p:spPr>
          <a:xfrm>
            <a:off x="255960" y="295200"/>
            <a:ext cx="2089080" cy="57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3200" spc="-1" strike="noStrike">
                <a:solidFill>
                  <a:srgbClr val="ffffff"/>
                </a:solidFill>
                <a:latin typeface="Arial Black"/>
                <a:ea typeface="Arial"/>
              </a:rPr>
              <a:t>ПЛЕНАР</a:t>
            </a:r>
            <a:endParaRPr b="0" lang="ru-RU" sz="3200" spc="-1" strike="noStrike">
              <a:latin typeface="Arial"/>
            </a:endParaRPr>
          </a:p>
        </p:txBody>
      </p:sp>
      <p:pic>
        <p:nvPicPr>
          <p:cNvPr id="441" name="Рисунок 2" descr="флажок установлен контур"/>
          <p:cNvPicPr/>
          <p:nvPr/>
        </p:nvPicPr>
        <p:blipFill>
          <a:blip r:embed="rId3"/>
          <a:stretch/>
        </p:blipFill>
        <p:spPr>
          <a:xfrm>
            <a:off x="487800" y="2515680"/>
            <a:ext cx="455400" cy="455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bg>
      <p:bgPr>
        <a:solidFill>
          <a:srgbClr val="80808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Прямоугольник 1"/>
          <p:cNvSpPr/>
          <p:nvPr/>
        </p:nvSpPr>
        <p:spPr>
          <a:xfrm>
            <a:off x="327960" y="882360"/>
            <a:ext cx="11534400" cy="5694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43" name="TextBox 19"/>
          <p:cNvSpPr/>
          <p:nvPr/>
        </p:nvSpPr>
        <p:spPr>
          <a:xfrm>
            <a:off x="1102320" y="1184760"/>
            <a:ext cx="9502560" cy="3381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Завершить заполнение всех блоков презентации.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Заполнить паспорт проекта на платформе Projects (без него команда не допускается к защите)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Подготовить выступление для защиты проекта (тайминг: 4 минуты, 1 спикер).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Оформить презентацию проекта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Можно использовать: </a:t>
            </a:r>
            <a:r>
              <a:rPr b="0" lang="ru-RU" sz="1800" spc="-1" strike="noStrike" u="sng">
                <a:solidFill>
                  <a:srgbClr val="0563c1"/>
                </a:solidFill>
                <a:uFillTx/>
                <a:latin typeface="Arial"/>
                <a:ea typeface="Arial"/>
                <a:hlinkClick r:id="rId1"/>
              </a:rPr>
              <a:t>бесплатные шаблоны презентаций</a:t>
            </a:r>
            <a:r>
              <a:rPr b="0" lang="ru-RU" sz="1800" spc="-1" strike="noStrike" u="sng">
                <a:solidFill>
                  <a:srgbClr val="0563c1"/>
                </a:solidFill>
                <a:uFillTx/>
                <a:latin typeface="Arial"/>
                <a:ea typeface="Arial"/>
                <a:hlinkClick r:id="rId2"/>
              </a:rPr>
              <a:t> 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 u="sng">
                <a:solidFill>
                  <a:srgbClr val="0563c1"/>
                </a:solidFill>
                <a:uFillTx/>
                <a:latin typeface="Arial"/>
                <a:ea typeface="Arial"/>
                <a:hlinkClick r:id="rId3"/>
              </a:rPr>
              <a:t>иконки для слайдов</a:t>
            </a:r>
            <a:r>
              <a:rPr b="0" lang="ru-RU" sz="1800" spc="-1" strike="noStrike" u="sng">
                <a:solidFill>
                  <a:srgbClr val="0563c1"/>
                </a:solidFill>
                <a:uFillTx/>
                <a:latin typeface="Arial"/>
                <a:ea typeface="Arial"/>
                <a:hlinkClick r:id="rId4"/>
              </a:rPr>
              <a:t> 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 u="sng">
                <a:solidFill>
                  <a:srgbClr val="0563c1"/>
                </a:solidFill>
                <a:uFillTx/>
                <a:latin typeface="Arial"/>
                <a:ea typeface="Arial"/>
                <a:hlinkClick r:id="rId5"/>
              </a:rPr>
              <a:t>ф</a:t>
            </a:r>
            <a:r>
              <a:rPr b="0" lang="ru-RU" sz="1800" spc="-1" strike="noStrike" u="sng">
                <a:solidFill>
                  <a:srgbClr val="0563c1"/>
                </a:solidFill>
                <a:uFillTx/>
                <a:latin typeface="Arial"/>
                <a:ea typeface="Arial"/>
                <a:hlinkClick r:id="rId6"/>
              </a:rPr>
              <a:t>отосток</a:t>
            </a:r>
            <a:r>
              <a:rPr b="0" lang="ru-RU" sz="1800" spc="-1" strike="noStrike" u="sng">
                <a:solidFill>
                  <a:srgbClr val="0563c1"/>
                </a:solidFill>
                <a:uFillTx/>
                <a:latin typeface="Arial"/>
                <a:ea typeface="Arial"/>
                <a:hlinkClick r:id="rId7"/>
              </a:rPr>
              <a:t> для оформления слайдов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</p:txBody>
      </p:sp>
      <p:pic>
        <p:nvPicPr>
          <p:cNvPr id="444" name="Рисунок 22" descr="флажок установлен контур"/>
          <p:cNvPicPr/>
          <p:nvPr/>
        </p:nvPicPr>
        <p:blipFill>
          <a:blip r:embed="rId8"/>
          <a:stretch/>
        </p:blipFill>
        <p:spPr>
          <a:xfrm>
            <a:off x="487800" y="1190520"/>
            <a:ext cx="455400" cy="455400"/>
          </a:xfrm>
          <a:prstGeom prst="rect">
            <a:avLst/>
          </a:prstGeom>
          <a:ln w="0">
            <a:noFill/>
          </a:ln>
        </p:spPr>
      </p:pic>
      <p:pic>
        <p:nvPicPr>
          <p:cNvPr id="445" name="Рисунок 23" descr="флажок установлен контур"/>
          <p:cNvPicPr/>
          <p:nvPr/>
        </p:nvPicPr>
        <p:blipFill>
          <a:blip r:embed="rId9"/>
          <a:stretch/>
        </p:blipFill>
        <p:spPr>
          <a:xfrm>
            <a:off x="487800" y="1724040"/>
            <a:ext cx="455400" cy="455400"/>
          </a:xfrm>
          <a:prstGeom prst="rect">
            <a:avLst/>
          </a:prstGeom>
          <a:ln w="0">
            <a:noFill/>
          </a:ln>
        </p:spPr>
      </p:pic>
      <p:sp>
        <p:nvSpPr>
          <p:cNvPr id="446" name="TextBox 5"/>
          <p:cNvSpPr/>
          <p:nvPr/>
        </p:nvSpPr>
        <p:spPr>
          <a:xfrm>
            <a:off x="269280" y="295200"/>
            <a:ext cx="5300280" cy="57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3200" spc="-1" strike="noStrike">
                <a:solidFill>
                  <a:srgbClr val="ffffff"/>
                </a:solidFill>
                <a:latin typeface="Arial Black"/>
                <a:ea typeface="Arial"/>
              </a:rPr>
              <a:t>ДОМАШНЕЕ ЗАДАНИЕ</a:t>
            </a:r>
            <a:endParaRPr b="0" lang="ru-RU" sz="3200" spc="-1" strike="noStrike">
              <a:latin typeface="Arial"/>
            </a:endParaRPr>
          </a:p>
        </p:txBody>
      </p:sp>
      <p:pic>
        <p:nvPicPr>
          <p:cNvPr id="447" name="Рисунок 2" descr="флажок установлен контур"/>
          <p:cNvPicPr/>
          <p:nvPr/>
        </p:nvPicPr>
        <p:blipFill>
          <a:blip r:embed="rId10"/>
          <a:stretch/>
        </p:blipFill>
        <p:spPr>
          <a:xfrm>
            <a:off x="487800" y="2508840"/>
            <a:ext cx="455400" cy="455400"/>
          </a:xfrm>
          <a:prstGeom prst="rect">
            <a:avLst/>
          </a:prstGeom>
          <a:ln w="0">
            <a:noFill/>
          </a:ln>
        </p:spPr>
      </p:pic>
      <p:pic>
        <p:nvPicPr>
          <p:cNvPr id="448" name="Рисунок 2" descr="флажок установлен контур"/>
          <p:cNvPicPr/>
          <p:nvPr/>
        </p:nvPicPr>
        <p:blipFill>
          <a:blip r:embed="rId11"/>
          <a:stretch/>
        </p:blipFill>
        <p:spPr>
          <a:xfrm>
            <a:off x="487800" y="3089880"/>
            <a:ext cx="455400" cy="455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Прямоугольник 1"/>
          <p:cNvSpPr/>
          <p:nvPr/>
        </p:nvSpPr>
        <p:spPr>
          <a:xfrm>
            <a:off x="0" y="0"/>
            <a:ext cx="12203280" cy="586656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50" name="TextBox 2"/>
          <p:cNvSpPr/>
          <p:nvPr/>
        </p:nvSpPr>
        <p:spPr>
          <a:xfrm>
            <a:off x="562320" y="2482920"/>
            <a:ext cx="2511360" cy="759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4400" spc="-1" strike="noStrike">
                <a:solidFill>
                  <a:srgbClr val="ffffff"/>
                </a:solidFill>
                <a:latin typeface="Arial Black"/>
                <a:ea typeface="Arial"/>
              </a:rPr>
              <a:t>ДЕНЬ 4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451" name="TextBox 3"/>
          <p:cNvSpPr/>
          <p:nvPr/>
        </p:nvSpPr>
        <p:spPr>
          <a:xfrm>
            <a:off x="732600" y="3223440"/>
            <a:ext cx="222012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ffffff"/>
                </a:solidFill>
                <a:latin typeface="Arial"/>
                <a:ea typeface="Arial"/>
              </a:rPr>
              <a:t>Защита проектов</a:t>
            </a:r>
            <a:endParaRPr b="0" lang="ru-RU" sz="2000" spc="-1" strike="noStrike">
              <a:latin typeface="Arial"/>
            </a:endParaRPr>
          </a:p>
        </p:txBody>
      </p:sp>
      <p:pic>
        <p:nvPicPr>
          <p:cNvPr id="452" name="Picture 2" descr=""/>
          <p:cNvPicPr/>
          <p:nvPr/>
        </p:nvPicPr>
        <p:blipFill>
          <a:blip r:embed="rId1"/>
          <a:stretch/>
        </p:blipFill>
        <p:spPr>
          <a:xfrm>
            <a:off x="11019240" y="6091920"/>
            <a:ext cx="993600" cy="597960"/>
          </a:xfrm>
          <a:prstGeom prst="rect">
            <a:avLst/>
          </a:prstGeom>
          <a:ln w="0">
            <a:noFill/>
          </a:ln>
        </p:spPr>
      </p:pic>
      <p:sp>
        <p:nvSpPr>
          <p:cNvPr id="453" name=""/>
          <p:cNvSpPr/>
          <p:nvPr/>
        </p:nvSpPr>
        <p:spPr>
          <a:xfrm>
            <a:off x="5039640" y="1530360"/>
            <a:ext cx="5703840" cy="133164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1" lang="ru-RU" sz="1800" spc="-1" strike="noStrike">
                <a:solidFill>
                  <a:srgbClr val="ffffff"/>
                </a:solidFill>
                <a:latin typeface="Arial"/>
                <a:ea typeface="Arial"/>
              </a:rPr>
              <a:t>1 пара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ffffff"/>
                </a:solidFill>
                <a:latin typeface="Arial"/>
                <a:ea typeface="Arial"/>
              </a:rPr>
              <a:t>Защита проекта перед своим преподавателем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1" lang="ru-RU" sz="1800" spc="-1" strike="noStrike" u="sng">
                <a:solidFill>
                  <a:srgbClr val="ffffff"/>
                </a:solidFill>
                <a:uFillTx/>
                <a:latin typeface="Arial"/>
                <a:ea typeface="Arial"/>
              </a:rPr>
              <a:t>Тайминг:</a:t>
            </a:r>
            <a:r>
              <a:rPr b="0" lang="ru-RU" sz="1800" spc="-1" strike="noStrike">
                <a:solidFill>
                  <a:srgbClr val="ffffff"/>
                </a:solidFill>
                <a:latin typeface="Arial"/>
                <a:ea typeface="Arial"/>
              </a:rPr>
              <a:t> 4 минуты + вопросы / ответы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1" lang="ru-RU" sz="1800" spc="-1" strike="noStrike" u="sng">
                <a:solidFill>
                  <a:srgbClr val="ffffff"/>
                </a:solidFill>
                <a:uFillTx/>
                <a:latin typeface="Arial"/>
                <a:ea typeface="Arial"/>
              </a:rPr>
              <a:t>Баллы: </a:t>
            </a:r>
            <a:r>
              <a:rPr b="0" lang="ru-RU" sz="1800" spc="-1" strike="noStrike">
                <a:solidFill>
                  <a:srgbClr val="ffffff"/>
                </a:solidFill>
                <a:latin typeface="Arial"/>
                <a:ea typeface="Arial"/>
              </a:rPr>
              <a:t>max 10 за защиту и max 10 за занятие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454" name=""/>
          <p:cNvSpPr/>
          <p:nvPr/>
        </p:nvSpPr>
        <p:spPr>
          <a:xfrm>
            <a:off x="5039640" y="3131280"/>
            <a:ext cx="5703840" cy="133164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1" lang="ru-RU" sz="1800" spc="-1" strike="noStrike">
                <a:solidFill>
                  <a:srgbClr val="ffffff"/>
                </a:solidFill>
                <a:latin typeface="Arial"/>
                <a:ea typeface="Arial"/>
              </a:rPr>
              <a:t>2 пара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ffffff"/>
                </a:solidFill>
                <a:latin typeface="Arial"/>
                <a:ea typeface="Arial"/>
              </a:rPr>
              <a:t>Защита проекта перед внешним преподавателем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1" lang="ru-RU" sz="1800" spc="-1" strike="noStrike" u="sng">
                <a:solidFill>
                  <a:srgbClr val="ffffff"/>
                </a:solidFill>
                <a:uFillTx/>
                <a:latin typeface="Arial"/>
                <a:ea typeface="Arial"/>
              </a:rPr>
              <a:t>Тайминг:</a:t>
            </a:r>
            <a:r>
              <a:rPr b="0" lang="ru-RU" sz="1800" spc="-1" strike="noStrike">
                <a:solidFill>
                  <a:srgbClr val="ffffff"/>
                </a:solidFill>
                <a:latin typeface="Arial"/>
                <a:ea typeface="Arial"/>
              </a:rPr>
              <a:t> 4 минуты + вопросы / ответы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1" lang="ru-RU" sz="1800" spc="-1" strike="noStrike" u="sng">
                <a:solidFill>
                  <a:srgbClr val="ffffff"/>
                </a:solidFill>
                <a:uFillTx/>
                <a:latin typeface="Arial"/>
                <a:ea typeface="Arial"/>
              </a:rPr>
              <a:t>Баллы: </a:t>
            </a:r>
            <a:r>
              <a:rPr b="0" lang="ru-RU" sz="1800" spc="-1" strike="noStrike">
                <a:solidFill>
                  <a:srgbClr val="ffffff"/>
                </a:solidFill>
                <a:latin typeface="Arial"/>
                <a:ea typeface="Arial"/>
              </a:rPr>
              <a:t>max 10 за защиту 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bg>
      <p:bgPr>
        <a:solidFill>
          <a:srgbClr val="80808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Прямоугольник 1"/>
          <p:cNvSpPr/>
          <p:nvPr/>
        </p:nvSpPr>
        <p:spPr>
          <a:xfrm>
            <a:off x="327960" y="882360"/>
            <a:ext cx="11534400" cy="5694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56" name="TextBox 5"/>
          <p:cNvSpPr/>
          <p:nvPr/>
        </p:nvSpPr>
        <p:spPr>
          <a:xfrm>
            <a:off x="-43200" y="295200"/>
            <a:ext cx="4760640" cy="57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3200" spc="-1" strike="noStrike">
                <a:solidFill>
                  <a:srgbClr val="ffffff"/>
                </a:solidFill>
                <a:latin typeface="Arial Black"/>
                <a:ea typeface="Arial"/>
              </a:rPr>
              <a:t>КРИТЕРИИ ОЦЕНКИ</a:t>
            </a:r>
            <a:endParaRPr b="0" lang="ru-RU" sz="3200" spc="-1" strike="noStrike">
              <a:latin typeface="Arial"/>
            </a:endParaRPr>
          </a:p>
        </p:txBody>
      </p:sp>
      <p:sp>
        <p:nvSpPr>
          <p:cNvPr id="457" name=""/>
          <p:cNvSpPr/>
          <p:nvPr/>
        </p:nvSpPr>
        <p:spPr>
          <a:xfrm>
            <a:off x="524880" y="882360"/>
            <a:ext cx="5846400" cy="133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horzOverflow="overflow" vertOverflow="overflow"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ru-RU" sz="1600" spc="-1" strike="noStrike">
                <a:solidFill>
                  <a:srgbClr val="000000"/>
                </a:solidFill>
                <a:latin typeface="Calibri"/>
                <a:ea typeface="Arial"/>
              </a:rPr>
              <a:t>Проблема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1" lang="ru-RU" sz="1100" spc="-1" strike="noStrike">
                <a:solidFill>
                  <a:srgbClr val="000000"/>
                </a:solidFill>
                <a:latin typeface="Arial"/>
                <a:ea typeface="Arial"/>
              </a:rPr>
              <a:t>2 балла:</a:t>
            </a:r>
            <a:endParaRPr b="0" lang="ru-RU" sz="1100" spc="-1" strike="noStrike">
              <a:latin typeface="Arial"/>
            </a:endParaRPr>
          </a:p>
          <a:p>
            <a:pPr lvl="1" marL="217800" indent="-2178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ru-RU" sz="1100" spc="-1" strike="noStrike">
                <a:solidFill>
                  <a:srgbClr val="000000"/>
                </a:solidFill>
                <a:latin typeface="Arial"/>
                <a:ea typeface="Arial"/>
              </a:rPr>
              <a:t>проблема, решению которой посвящен проект, обозначена конкретно и полно</a:t>
            </a:r>
            <a:endParaRPr b="0" lang="ru-RU" sz="1100" spc="-1" strike="noStrike">
              <a:latin typeface="Arial"/>
            </a:endParaRPr>
          </a:p>
          <a:p>
            <a:pPr lvl="1" marL="217800" indent="-2178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ru-RU" sz="1100" spc="-1" strike="noStrike">
                <a:solidFill>
                  <a:srgbClr val="000000"/>
                </a:solidFill>
                <a:latin typeface="Arial"/>
                <a:ea typeface="Arial"/>
              </a:rPr>
              <a:t>обозначена однозначно и конкретно целевая аудитория, которая сталкивается с данной проблемой</a:t>
            </a:r>
            <a:endParaRPr b="0" lang="ru-RU" sz="1100" spc="-1" strike="noStrike">
              <a:latin typeface="Arial"/>
            </a:endParaRPr>
          </a:p>
          <a:p>
            <a:pPr lvl="1" marL="217800" indent="-2178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ru-RU" sz="1100" spc="-1" strike="noStrike">
                <a:solidFill>
                  <a:srgbClr val="000000"/>
                </a:solidFill>
                <a:latin typeface="Arial"/>
                <a:ea typeface="Arial"/>
              </a:rPr>
              <a:t>представлена гипотеза и результаты её проверки</a:t>
            </a:r>
            <a:endParaRPr b="0" lang="ru-RU" sz="1100" spc="-1" strike="noStrike">
              <a:latin typeface="Arial"/>
            </a:endParaRPr>
          </a:p>
          <a:p>
            <a:pPr lvl="1" marL="217800" indent="-2178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ru-RU" sz="1100" spc="-1" strike="noStrike">
                <a:solidFill>
                  <a:srgbClr val="000000"/>
                </a:solidFill>
                <a:latin typeface="Arial"/>
                <a:ea typeface="Arial"/>
              </a:rPr>
              <a:t>на заданные вопросы даны развернутые ответы</a:t>
            </a:r>
            <a:endParaRPr b="0" lang="ru-RU" sz="1100" spc="-1" strike="noStrike">
              <a:latin typeface="Arial"/>
            </a:endParaRPr>
          </a:p>
        </p:txBody>
      </p:sp>
      <p:sp>
        <p:nvSpPr>
          <p:cNvPr id="458" name=""/>
          <p:cNvSpPr/>
          <p:nvPr/>
        </p:nvSpPr>
        <p:spPr>
          <a:xfrm>
            <a:off x="524880" y="2528640"/>
            <a:ext cx="5870160" cy="150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horzOverflow="overflow" vertOverflow="overflow"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ru-RU" sz="1600" spc="-1" strike="noStrike">
                <a:solidFill>
                  <a:srgbClr val="000000"/>
                </a:solidFill>
                <a:latin typeface="Calibri"/>
                <a:ea typeface="Arial"/>
              </a:rPr>
              <a:t>Продукт проекта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1" lang="ru-RU" sz="1100" spc="-1" strike="noStrike">
                <a:solidFill>
                  <a:srgbClr val="000000"/>
                </a:solidFill>
                <a:latin typeface="Arial"/>
                <a:ea typeface="Arial"/>
              </a:rPr>
              <a:t>2 балла:</a:t>
            </a:r>
            <a:endParaRPr b="0" lang="ru-RU" sz="1100" spc="-1" strike="noStrike">
              <a:latin typeface="Arial"/>
            </a:endParaRPr>
          </a:p>
          <a:p>
            <a:pPr lvl="1" marL="217800" indent="-2178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ru-RU" sz="1100" spc="-1" strike="noStrike">
                <a:solidFill>
                  <a:srgbClr val="000000"/>
                </a:solidFill>
                <a:latin typeface="Arial"/>
                <a:ea typeface="Arial"/>
              </a:rPr>
              <a:t>представлено проектное решение, которое полностью решает проблему для целевой аудитории проекта</a:t>
            </a:r>
            <a:endParaRPr b="0" lang="ru-RU" sz="1100" spc="-1" strike="noStrike">
              <a:latin typeface="Arial"/>
            </a:endParaRPr>
          </a:p>
          <a:p>
            <a:pPr lvl="1" marL="217800" indent="-2178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ru-RU" sz="1100" spc="-1" strike="noStrike">
                <a:solidFill>
                  <a:srgbClr val="000000"/>
                </a:solidFill>
                <a:latin typeface="Arial"/>
                <a:ea typeface="Arial"/>
              </a:rPr>
              <a:t>обозначен и раскрыт продукт проекта, представлены эскизы или схожие продукты</a:t>
            </a:r>
            <a:endParaRPr b="0" lang="ru-RU" sz="1100" spc="-1" strike="noStrike">
              <a:latin typeface="Arial"/>
            </a:endParaRPr>
          </a:p>
          <a:p>
            <a:pPr lvl="1" marL="217800" indent="-2178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ru-RU" sz="1100" spc="-1" strike="noStrike">
                <a:solidFill>
                  <a:srgbClr val="000000"/>
                </a:solidFill>
                <a:latin typeface="Arial"/>
                <a:ea typeface="Arial"/>
              </a:rPr>
              <a:t>однозначно определены лежащие в основе продукта технологии с указанием текущего задела и необходимых шагов по их применению</a:t>
            </a:r>
            <a:endParaRPr b="0" lang="ru-RU" sz="1100" spc="-1" strike="noStrike">
              <a:latin typeface="Arial"/>
            </a:endParaRPr>
          </a:p>
          <a:p>
            <a:pPr lvl="1" marL="217800" indent="-2178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ru-RU" sz="1100" spc="-1" strike="noStrike">
                <a:solidFill>
                  <a:srgbClr val="000000"/>
                </a:solidFill>
                <a:latin typeface="Arial"/>
                <a:ea typeface="Arial"/>
              </a:rPr>
              <a:t>на заданные вопросы даны развернутые ответы</a:t>
            </a:r>
            <a:endParaRPr b="0" lang="ru-RU" sz="1100" spc="-1" strike="noStrike">
              <a:latin typeface="Arial"/>
            </a:endParaRPr>
          </a:p>
        </p:txBody>
      </p:sp>
      <p:sp>
        <p:nvSpPr>
          <p:cNvPr id="459" name=""/>
          <p:cNvSpPr/>
          <p:nvPr/>
        </p:nvSpPr>
        <p:spPr>
          <a:xfrm>
            <a:off x="532800" y="4357800"/>
            <a:ext cx="5855400" cy="183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horzOverflow="overflow" vertOverflow="overflow"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ru-RU" sz="1600" spc="-1" strike="noStrike">
                <a:solidFill>
                  <a:srgbClr val="000000"/>
                </a:solidFill>
                <a:latin typeface="Calibri"/>
                <a:ea typeface="Arial"/>
              </a:rPr>
              <a:t>Бизнес-модель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1" lang="ru-RU" sz="1100" spc="-1" strike="noStrike">
                <a:solidFill>
                  <a:srgbClr val="000000"/>
                </a:solidFill>
                <a:latin typeface="Arial"/>
                <a:ea typeface="Arial"/>
              </a:rPr>
              <a:t>2 балла:</a:t>
            </a:r>
            <a:endParaRPr b="0" lang="ru-RU" sz="1100" spc="-1" strike="noStrike">
              <a:latin typeface="Arial"/>
            </a:endParaRPr>
          </a:p>
          <a:p>
            <a:pPr lvl="1" marL="217800" indent="-2178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ru-RU" sz="1100" spc="-1" strike="noStrike">
                <a:solidFill>
                  <a:srgbClr val="000000"/>
                </a:solidFill>
                <a:latin typeface="Arial"/>
                <a:ea typeface="Arial"/>
              </a:rPr>
              <a:t>рынок проекта описан подробно, представлены обоснованные расчеты ёмкости в количественном и/или финансовом выражении, даны ссылки на исследования авторитетных источников</a:t>
            </a:r>
            <a:endParaRPr b="0" lang="ru-RU" sz="1100" spc="-1" strike="noStrike">
              <a:latin typeface="Arial"/>
            </a:endParaRPr>
          </a:p>
          <a:p>
            <a:pPr lvl="1" marL="217800" indent="-2178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ru-RU" sz="1100" spc="-1" strike="noStrike">
                <a:solidFill>
                  <a:srgbClr val="000000"/>
                </a:solidFill>
                <a:latin typeface="Arial"/>
                <a:ea typeface="Arial"/>
              </a:rPr>
              <a:t>представлен полноценный анализ данного решения в сравнении с решениями конкурентов (как прямых, так и косвенных)</a:t>
            </a:r>
            <a:endParaRPr b="0" lang="ru-RU" sz="1100" spc="-1" strike="noStrike">
              <a:latin typeface="Arial"/>
            </a:endParaRPr>
          </a:p>
          <a:p>
            <a:pPr lvl="1" marL="217800" indent="-2178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ru-RU" sz="1100" spc="-1" strike="noStrike">
                <a:solidFill>
                  <a:srgbClr val="000000"/>
                </a:solidFill>
                <a:latin typeface="Arial"/>
                <a:ea typeface="Arial"/>
              </a:rPr>
              <a:t>бизнес-модель проекта предложена, отличается оригинальностью и обоснованностью заявленных параметров</a:t>
            </a:r>
            <a:endParaRPr b="0" lang="ru-RU" sz="1100" spc="-1" strike="noStrike">
              <a:latin typeface="Arial"/>
            </a:endParaRPr>
          </a:p>
          <a:p>
            <a:pPr lvl="1" marL="217800" indent="-2178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ru-RU" sz="1100" spc="-1" strike="noStrike">
                <a:solidFill>
                  <a:srgbClr val="000000"/>
                </a:solidFill>
                <a:latin typeface="Arial"/>
                <a:ea typeface="Arial"/>
              </a:rPr>
              <a:t>на заданные вопросы даны развернутые ответы</a:t>
            </a:r>
            <a:endParaRPr b="0" lang="ru-RU" sz="1100" spc="-1" strike="noStrike">
              <a:latin typeface="Arial"/>
            </a:endParaRPr>
          </a:p>
        </p:txBody>
      </p:sp>
      <p:sp>
        <p:nvSpPr>
          <p:cNvPr id="460" name=""/>
          <p:cNvSpPr/>
          <p:nvPr/>
        </p:nvSpPr>
        <p:spPr>
          <a:xfrm>
            <a:off x="6563880" y="874800"/>
            <a:ext cx="5311800" cy="234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horzOverflow="overflow" vertOverflow="overflow"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ru-RU" sz="1600" spc="-1" strike="noStrike">
                <a:solidFill>
                  <a:srgbClr val="000000"/>
                </a:solidFill>
                <a:latin typeface="Calibri"/>
                <a:ea typeface="Arial"/>
              </a:rPr>
              <a:t>Ресурсы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1" lang="ru-RU" sz="1100" spc="-1" strike="noStrike">
                <a:solidFill>
                  <a:srgbClr val="000000"/>
                </a:solidFill>
                <a:latin typeface="Arial"/>
                <a:ea typeface="Arial"/>
              </a:rPr>
              <a:t>2 балла:</a:t>
            </a:r>
            <a:endParaRPr b="0" lang="ru-RU" sz="1100" spc="-1" strike="noStrike">
              <a:latin typeface="Arial"/>
            </a:endParaRPr>
          </a:p>
          <a:p>
            <a:pPr lvl="1" marL="217800" indent="-2178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ru-RU" sz="1100" spc="-1" strike="noStrike">
                <a:solidFill>
                  <a:srgbClr val="000000"/>
                </a:solidFill>
                <a:latin typeface="Arial"/>
                <a:ea typeface="Arial"/>
              </a:rPr>
              <a:t>представлен подробный финансовый план проекта, обозначены запрашиваемые ресурсы, позволяющие реализовать проект в обозначенные сроки с минимальными рисками, обозначены источники дохода, даны исчерпывающие ответы об их потенциальном объёме</a:t>
            </a:r>
            <a:endParaRPr b="0" lang="ru-RU" sz="1100" spc="-1" strike="noStrike">
              <a:latin typeface="Arial"/>
            </a:endParaRPr>
          </a:p>
          <a:p>
            <a:pPr lvl="1" marL="217800" indent="-2178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ru-RU" sz="1100" spc="-1" strike="noStrike">
                <a:solidFill>
                  <a:srgbClr val="000000"/>
                </a:solidFill>
                <a:latin typeface="Arial"/>
                <a:ea typeface="Arial"/>
              </a:rPr>
              <a:t>отсутствуют ошибки в расчетах</a:t>
            </a:r>
            <a:endParaRPr b="0" lang="ru-RU" sz="1100" spc="-1" strike="noStrike">
              <a:latin typeface="Arial"/>
            </a:endParaRPr>
          </a:p>
          <a:p>
            <a:pPr lvl="1" marL="217800" indent="-2178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ru-RU" sz="1100" spc="-1" strike="noStrike">
                <a:solidFill>
                  <a:srgbClr val="000000"/>
                </a:solidFill>
                <a:latin typeface="Arial"/>
                <a:ea typeface="Arial"/>
              </a:rPr>
              <a:t>представлена команда проекта, обозначены роли участников, их опыт и компетенции способствуют реализации проекта, в случае необходимости указаны дефицитные роли и компетенции</a:t>
            </a:r>
            <a:endParaRPr b="0" lang="ru-RU" sz="1100" spc="-1" strike="noStrike">
              <a:latin typeface="Arial"/>
            </a:endParaRPr>
          </a:p>
          <a:p>
            <a:pPr lvl="1" marL="217800" indent="-2178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ru-RU" sz="1100" spc="-1" strike="noStrike">
                <a:solidFill>
                  <a:srgbClr val="000000"/>
                </a:solidFill>
                <a:latin typeface="Arial"/>
                <a:ea typeface="Arial"/>
              </a:rPr>
              <a:t>представлена подробная диаграмма Ганта с обозначением ответственных лиц, представлен и раскрыт пошаговый алгоритм реализации проекта</a:t>
            </a:r>
            <a:endParaRPr b="0" lang="ru-RU" sz="1100" spc="-1" strike="noStrike">
              <a:latin typeface="Arial"/>
            </a:endParaRPr>
          </a:p>
          <a:p>
            <a:pPr lvl="1" marL="217800" indent="-2178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ru-RU" sz="1100" spc="-1" strike="noStrike">
                <a:solidFill>
                  <a:srgbClr val="000000"/>
                </a:solidFill>
                <a:latin typeface="Arial"/>
                <a:ea typeface="Arial"/>
              </a:rPr>
              <a:t>на заданные вопросы даны развернутые ответы</a:t>
            </a:r>
            <a:endParaRPr b="0" lang="ru-RU" sz="1100" spc="-1" strike="noStrike">
              <a:latin typeface="Arial"/>
            </a:endParaRPr>
          </a:p>
        </p:txBody>
      </p:sp>
      <p:sp>
        <p:nvSpPr>
          <p:cNvPr id="461" name=""/>
          <p:cNvSpPr/>
          <p:nvPr/>
        </p:nvSpPr>
        <p:spPr>
          <a:xfrm>
            <a:off x="6563520" y="3854880"/>
            <a:ext cx="5304600" cy="234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horzOverflow="overflow" vertOverflow="overflow"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ru-RU" sz="1600" spc="-1" strike="noStrike">
                <a:solidFill>
                  <a:srgbClr val="000000"/>
                </a:solidFill>
                <a:latin typeface="Calibri"/>
                <a:ea typeface="Arial"/>
              </a:rPr>
              <a:t>Выводы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1" lang="ru-RU" sz="1100" spc="-1" strike="noStrike">
                <a:solidFill>
                  <a:srgbClr val="000000"/>
                </a:solidFill>
                <a:latin typeface="Arial"/>
                <a:ea typeface="Arial"/>
              </a:rPr>
              <a:t>2 балла:</a:t>
            </a:r>
            <a:endParaRPr b="0" lang="ru-RU" sz="1100" spc="-1" strike="noStrike">
              <a:latin typeface="Arial"/>
            </a:endParaRPr>
          </a:p>
          <a:p>
            <a:pPr lvl="1" marL="217800" indent="-2178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ru-RU" sz="1100" spc="-1" strike="noStrike">
                <a:solidFill>
                  <a:srgbClr val="000000"/>
                </a:solidFill>
                <a:latin typeface="Arial"/>
                <a:ea typeface="Arial"/>
              </a:rPr>
              <a:t>указаны подробные количественные и качественные результаты реализации проекта</a:t>
            </a:r>
            <a:endParaRPr b="0" lang="ru-RU" sz="1100" spc="-1" strike="noStrike">
              <a:latin typeface="Arial"/>
            </a:endParaRPr>
          </a:p>
          <a:p>
            <a:pPr lvl="1" marL="217800" indent="-2178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ru-RU" sz="1100" spc="-1" strike="noStrike">
                <a:solidFill>
                  <a:srgbClr val="000000"/>
                </a:solidFill>
                <a:latin typeface="Arial"/>
                <a:ea typeface="Arial"/>
              </a:rPr>
              <a:t>дан развернутый ответ о необходимости и потребности в реализации представленного проекта с учётом потенциальных рисков, запрашиваемых ресурсов, актуальности и значимости проблемы для      целевой аудитории проекта</a:t>
            </a:r>
            <a:endParaRPr b="0" lang="ru-RU" sz="1100" spc="-1" strike="noStrike">
              <a:latin typeface="Arial"/>
            </a:endParaRPr>
          </a:p>
          <a:p>
            <a:pPr lvl="1" marL="217800" indent="-2178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ru-RU" sz="1100" spc="-1" strike="noStrike">
                <a:solidFill>
                  <a:srgbClr val="000000"/>
                </a:solidFill>
                <a:latin typeface="Arial"/>
                <a:ea typeface="Arial"/>
              </a:rPr>
              <a:t>выступление команды укладывается в отведённое на него время, вся команда присутствует на выступлении, презентация отличается содержательностью и лаконичностью, выдвинутые тезисы подтверждаются результатами исследований</a:t>
            </a:r>
            <a:endParaRPr b="0" lang="ru-RU" sz="1100" spc="-1" strike="noStrike">
              <a:latin typeface="Arial"/>
            </a:endParaRPr>
          </a:p>
          <a:p>
            <a:pPr lvl="1" marL="217800" indent="-2178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ru-RU" sz="1100" spc="-1" strike="noStrike">
                <a:solidFill>
                  <a:srgbClr val="000000"/>
                </a:solidFill>
                <a:latin typeface="Arial"/>
                <a:ea typeface="Arial"/>
              </a:rPr>
              <a:t>на заданные вопросы даны развернутые ответы</a:t>
            </a:r>
            <a:endParaRPr b="0" lang="ru-RU" sz="1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</TotalTime>
  <Application>LibreOffice/7.3.2.2$Windows_X86_64 LibreOffice_project/49f2b1bff42cfccbd8f788c8dc32c1c309559be0</Application>
  <AppVersion>15.0000</AppVersion>
  <Words>0</Words>
  <Paragraphs>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2023-09-23T09:41:00Z</dcterms:created>
  <dc:creator>Ермакова Ирина Игоревна</dc:creator>
  <dc:description/>
  <dc:language>ru-RU</dc:language>
  <cp:lastModifiedBy/>
  <dcterms:modified xsi:type="dcterms:W3CDTF">2023-10-23T19:26:35Z</dcterms:modified>
  <cp:revision>54</cp:revision>
  <dc:subject/>
  <dc:title>Презентация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i4>2</vt:i4>
  </property>
  <property fmtid="{D5CDD505-2E9C-101B-9397-08002B2CF9AE}" pid="3" name="Notes">
    <vt:i4>55</vt:i4>
  </property>
  <property fmtid="{D5CDD505-2E9C-101B-9397-08002B2CF9AE}" pid="4" name="PresentationFormat">
    <vt:lpwstr>Широкоэкранный</vt:lpwstr>
  </property>
  <property fmtid="{D5CDD505-2E9C-101B-9397-08002B2CF9AE}" pid="5" name="Slides">
    <vt:i4>55</vt:i4>
  </property>
</Properties>
</file>