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14"/>
  </p:notesMasterIdLst>
  <p:sldIdLst>
    <p:sldId id="257" r:id="rId2"/>
    <p:sldId id="256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10287000" cy="18288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Raleway" pitchFamily="2" charset="0"/>
      <p:regular r:id="rId19"/>
      <p:bold r:id="rId20"/>
      <p:italic r:id="rId21"/>
      <p:boldItalic r:id="rId22"/>
    </p:embeddedFont>
    <p:embeddedFont>
      <p:font typeface="Raleway Medium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ECFCF4-6C47-4CE4-AEF6-4856F6607A11}" v="1" dt="2023-11-27T14:51:28.437"/>
    <p1510:client id="{1A7F0AA9-EE41-482D-852B-BC8BE4B62356}" v="374" dt="2023-10-17T15:45:45.266"/>
    <p1510:client id="{3E34770D-D43C-4D4B-8B81-FD7C93ED1414}" v="1440" dt="2023-11-28T19:00:33.111"/>
    <p1510:client id="{66AF04AC-6797-476F-9E25-FBF53FE3A6C0}" v="931" dt="2023-11-07T15:26:44.051"/>
    <p1510:client id="{79906794-0177-43B4-8B98-3B6D3AB96259}" v="35" dt="2023-11-26T17:04:43.983"/>
    <p1510:client id="{A14272A5-D3DF-4742-AA62-242899B2A613}" v="3" dt="2023-11-07T17:26:12.162"/>
    <p1510:client id="{CF68F809-5EC5-40BB-AB7C-2B58199BA690}" v="21" dt="2023-11-05T11:58:42.446"/>
    <p1510:client id="{D8FA2020-AF91-487B-9E15-C1DFA1DA4CFF}" v="12" dt="2023-10-26T10:44:00.129"/>
    <p1510:client id="{DDE12801-4FD7-4476-98B2-515829EA06B4}" v="315" dt="2023-11-07T16:39:29.9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AF8168-D340-4E6A-B6B2-D5DFE1F00D85}" type="doc">
      <dgm:prSet loTypeId="urn:microsoft.com/office/officeart/2005/8/layout/list1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A8D59BC4-DB1A-4384-9232-F2C16F29681C}">
      <dgm:prSet phldr="0"/>
      <dgm:spPr/>
      <dgm:t>
        <a:bodyPr/>
        <a:lstStyle/>
        <a:p>
          <a:pPr rtl="0"/>
          <a:r>
            <a:rPr lang="en-US" dirty="0">
              <a:latin typeface="Arial"/>
              <a:ea typeface="Calibri"/>
              <a:cs typeface="Calibri"/>
            </a:rPr>
            <a:t>Волонтеры, экоактивисты</a:t>
          </a:r>
          <a:endParaRPr lang="ru-RU" dirty="0">
            <a:latin typeface="Arial"/>
            <a:ea typeface="Calibri"/>
            <a:cs typeface="Calibri"/>
          </a:endParaRPr>
        </a:p>
      </dgm:t>
    </dgm:pt>
    <dgm:pt modelId="{B9D3365E-E55E-46B1-AE2F-046B9C65457E}" type="parTrans" cxnId="{1737F7B7-1267-4FEA-8DD8-E82430D55A66}">
      <dgm:prSet/>
      <dgm:spPr/>
    </dgm:pt>
    <dgm:pt modelId="{4ACDC13B-BD2A-4A18-841E-CCD8DA6B8F38}" type="sibTrans" cxnId="{1737F7B7-1267-4FEA-8DD8-E82430D55A66}">
      <dgm:prSet/>
      <dgm:spPr/>
      <dgm:t>
        <a:bodyPr/>
        <a:lstStyle/>
        <a:p>
          <a:endParaRPr lang="ru-RU"/>
        </a:p>
      </dgm:t>
    </dgm:pt>
    <dgm:pt modelId="{72A08CB1-1B06-407D-857C-F9606503898F}">
      <dgm:prSet phldr="0"/>
      <dgm:spPr/>
      <dgm:t>
        <a:bodyPr/>
        <a:lstStyle/>
        <a:p>
          <a:pPr rtl="0"/>
          <a:r>
            <a:rPr lang="en-US" dirty="0">
              <a:latin typeface="Arial"/>
              <a:ea typeface="Calibri"/>
              <a:cs typeface="Calibri"/>
            </a:rPr>
            <a:t>Частые путешественники</a:t>
          </a:r>
        </a:p>
      </dgm:t>
    </dgm:pt>
    <dgm:pt modelId="{C2E37BD4-8ACC-419A-A166-57C8E2E19DC4}" type="parTrans" cxnId="{2B97C41A-3B0C-4DCB-B2F0-17791E46E10A}">
      <dgm:prSet/>
      <dgm:spPr/>
    </dgm:pt>
    <dgm:pt modelId="{AFB1FBA7-9559-4E70-BEE8-5B27102A3561}" type="sibTrans" cxnId="{2B97C41A-3B0C-4DCB-B2F0-17791E46E10A}">
      <dgm:prSet/>
      <dgm:spPr/>
    </dgm:pt>
    <dgm:pt modelId="{1C9216B9-1FDF-4834-81CF-A52DF9B6D130}">
      <dgm:prSet phldr="0"/>
      <dgm:spPr/>
      <dgm:t>
        <a:bodyPr/>
        <a:lstStyle/>
        <a:p>
          <a:pPr rtl="0"/>
          <a:r>
            <a:rPr lang="en-US" dirty="0">
              <a:latin typeface="Arial"/>
              <a:ea typeface="Calibri"/>
              <a:cs typeface="Calibri"/>
            </a:rPr>
            <a:t>Люди, закупающие больше,чем могут съесть</a:t>
          </a:r>
          <a:endParaRPr lang="en-US" dirty="0">
            <a:latin typeface="Arial"/>
          </a:endParaRPr>
        </a:p>
      </dgm:t>
    </dgm:pt>
    <dgm:pt modelId="{84DDBBD1-90F6-497B-B819-EF07C51BE837}" type="parTrans" cxnId="{831EB235-3337-4A02-B1E8-4E35E80B225D}">
      <dgm:prSet/>
      <dgm:spPr/>
    </dgm:pt>
    <dgm:pt modelId="{041A85D2-6FB7-41D9-A683-DABD5EE01792}" type="sibTrans" cxnId="{831EB235-3337-4A02-B1E8-4E35E80B225D}">
      <dgm:prSet/>
      <dgm:spPr/>
    </dgm:pt>
    <dgm:pt modelId="{46228C90-F530-4BD3-A7C4-E03E215EB1A9}" type="pres">
      <dgm:prSet presAssocID="{79AF8168-D340-4E6A-B6B2-D5DFE1F00D85}" presName="linear" presStyleCnt="0">
        <dgm:presLayoutVars>
          <dgm:dir/>
          <dgm:animLvl val="lvl"/>
          <dgm:resizeHandles val="exact"/>
        </dgm:presLayoutVars>
      </dgm:prSet>
      <dgm:spPr/>
    </dgm:pt>
    <dgm:pt modelId="{7C221AAE-AD64-4BE9-8F83-09A66D402B67}" type="pres">
      <dgm:prSet presAssocID="{A8D59BC4-DB1A-4384-9232-F2C16F29681C}" presName="parentLin" presStyleCnt="0"/>
      <dgm:spPr/>
    </dgm:pt>
    <dgm:pt modelId="{E3F8F58E-4C40-4C77-9A2E-24451CB63500}" type="pres">
      <dgm:prSet presAssocID="{A8D59BC4-DB1A-4384-9232-F2C16F29681C}" presName="parentLeftMargin" presStyleLbl="node1" presStyleIdx="0" presStyleCnt="3"/>
      <dgm:spPr/>
    </dgm:pt>
    <dgm:pt modelId="{801F5C19-13D9-4DEF-B737-D86CB7030E90}" type="pres">
      <dgm:prSet presAssocID="{A8D59BC4-DB1A-4384-9232-F2C16F29681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38418CA-6622-44A7-9A64-7E33CA4F1AB6}" type="pres">
      <dgm:prSet presAssocID="{A8D59BC4-DB1A-4384-9232-F2C16F29681C}" presName="negativeSpace" presStyleCnt="0"/>
      <dgm:spPr/>
    </dgm:pt>
    <dgm:pt modelId="{EB8BEC86-D8DE-40B5-9541-6C089EC14D55}" type="pres">
      <dgm:prSet presAssocID="{A8D59BC4-DB1A-4384-9232-F2C16F29681C}" presName="childText" presStyleLbl="conFgAcc1" presStyleIdx="0" presStyleCnt="3">
        <dgm:presLayoutVars>
          <dgm:bulletEnabled val="1"/>
        </dgm:presLayoutVars>
      </dgm:prSet>
      <dgm:spPr/>
    </dgm:pt>
    <dgm:pt modelId="{144F74A5-4389-4E98-9807-F7A1FEF4A567}" type="pres">
      <dgm:prSet presAssocID="{4ACDC13B-BD2A-4A18-841E-CCD8DA6B8F38}" presName="spaceBetweenRectangles" presStyleCnt="0"/>
      <dgm:spPr/>
    </dgm:pt>
    <dgm:pt modelId="{0AE022BA-E482-457A-B991-24722C84118C}" type="pres">
      <dgm:prSet presAssocID="{72A08CB1-1B06-407D-857C-F9606503898F}" presName="parentLin" presStyleCnt="0"/>
      <dgm:spPr/>
    </dgm:pt>
    <dgm:pt modelId="{D0A81C6A-8DD4-4B02-917B-29257B4B944E}" type="pres">
      <dgm:prSet presAssocID="{72A08CB1-1B06-407D-857C-F9606503898F}" presName="parentLeftMargin" presStyleLbl="node1" presStyleIdx="0" presStyleCnt="3"/>
      <dgm:spPr/>
    </dgm:pt>
    <dgm:pt modelId="{57674BD9-9085-4C22-9F60-2F147428721A}" type="pres">
      <dgm:prSet presAssocID="{72A08CB1-1B06-407D-857C-F9606503898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D66E005-AAC9-489F-BAFF-028406207E05}" type="pres">
      <dgm:prSet presAssocID="{72A08CB1-1B06-407D-857C-F9606503898F}" presName="negativeSpace" presStyleCnt="0"/>
      <dgm:spPr/>
    </dgm:pt>
    <dgm:pt modelId="{66DA632D-9E94-43DE-9A8B-57A89DDB9BF8}" type="pres">
      <dgm:prSet presAssocID="{72A08CB1-1B06-407D-857C-F9606503898F}" presName="childText" presStyleLbl="conFgAcc1" presStyleIdx="1" presStyleCnt="3">
        <dgm:presLayoutVars>
          <dgm:bulletEnabled val="1"/>
        </dgm:presLayoutVars>
      </dgm:prSet>
      <dgm:spPr/>
    </dgm:pt>
    <dgm:pt modelId="{C5DD0B48-A203-449F-BFBD-7EC7304EEBFF}" type="pres">
      <dgm:prSet presAssocID="{AFB1FBA7-9559-4E70-BEE8-5B27102A3561}" presName="spaceBetweenRectangles" presStyleCnt="0"/>
      <dgm:spPr/>
    </dgm:pt>
    <dgm:pt modelId="{BAB15A8D-FB25-454F-BA8F-21B532590350}" type="pres">
      <dgm:prSet presAssocID="{1C9216B9-1FDF-4834-81CF-A52DF9B6D130}" presName="parentLin" presStyleCnt="0"/>
      <dgm:spPr/>
    </dgm:pt>
    <dgm:pt modelId="{25DAB5A0-6FBF-4FC9-AB60-B822C09A3375}" type="pres">
      <dgm:prSet presAssocID="{1C9216B9-1FDF-4834-81CF-A52DF9B6D130}" presName="parentLeftMargin" presStyleLbl="node1" presStyleIdx="1" presStyleCnt="3"/>
      <dgm:spPr/>
    </dgm:pt>
    <dgm:pt modelId="{C83F68A2-0B87-4EAF-880B-AEC0235FCFE0}" type="pres">
      <dgm:prSet presAssocID="{1C9216B9-1FDF-4834-81CF-A52DF9B6D13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6EF5D26-752D-4FB7-B39A-1EA9EE368574}" type="pres">
      <dgm:prSet presAssocID="{1C9216B9-1FDF-4834-81CF-A52DF9B6D130}" presName="negativeSpace" presStyleCnt="0"/>
      <dgm:spPr/>
    </dgm:pt>
    <dgm:pt modelId="{0AB01FF2-1ADD-4FE5-BC2B-E04CF0B170FC}" type="pres">
      <dgm:prSet presAssocID="{1C9216B9-1FDF-4834-81CF-A52DF9B6D13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F435902-DC78-487A-9236-C2B9EE63A7DB}" type="presOf" srcId="{1C9216B9-1FDF-4834-81CF-A52DF9B6D130}" destId="{25DAB5A0-6FBF-4FC9-AB60-B822C09A3375}" srcOrd="0" destOrd="0" presId="urn:microsoft.com/office/officeart/2005/8/layout/list1"/>
    <dgm:cxn modelId="{2B97C41A-3B0C-4DCB-B2F0-17791E46E10A}" srcId="{79AF8168-D340-4E6A-B6B2-D5DFE1F00D85}" destId="{72A08CB1-1B06-407D-857C-F9606503898F}" srcOrd="1" destOrd="0" parTransId="{C2E37BD4-8ACC-419A-A166-57C8E2E19DC4}" sibTransId="{AFB1FBA7-9559-4E70-BEE8-5B27102A3561}"/>
    <dgm:cxn modelId="{831EB235-3337-4A02-B1E8-4E35E80B225D}" srcId="{79AF8168-D340-4E6A-B6B2-D5DFE1F00D85}" destId="{1C9216B9-1FDF-4834-81CF-A52DF9B6D130}" srcOrd="2" destOrd="0" parTransId="{84DDBBD1-90F6-497B-B819-EF07C51BE837}" sibTransId="{041A85D2-6FB7-41D9-A683-DABD5EE01792}"/>
    <dgm:cxn modelId="{CC058743-2219-402C-B71B-F693A96AB4B5}" type="presOf" srcId="{72A08CB1-1B06-407D-857C-F9606503898F}" destId="{57674BD9-9085-4C22-9F60-2F147428721A}" srcOrd="1" destOrd="0" presId="urn:microsoft.com/office/officeart/2005/8/layout/list1"/>
    <dgm:cxn modelId="{4911A87A-B8C3-4257-B515-978D49B4C021}" type="presOf" srcId="{72A08CB1-1B06-407D-857C-F9606503898F}" destId="{D0A81C6A-8DD4-4B02-917B-29257B4B944E}" srcOrd="0" destOrd="0" presId="urn:microsoft.com/office/officeart/2005/8/layout/list1"/>
    <dgm:cxn modelId="{1231637B-8188-4ACE-8E69-89A1B7B07360}" type="presOf" srcId="{1C9216B9-1FDF-4834-81CF-A52DF9B6D130}" destId="{C83F68A2-0B87-4EAF-880B-AEC0235FCFE0}" srcOrd="1" destOrd="0" presId="urn:microsoft.com/office/officeart/2005/8/layout/list1"/>
    <dgm:cxn modelId="{554C5D83-51B3-4959-BFF7-075D731A0553}" type="presOf" srcId="{79AF8168-D340-4E6A-B6B2-D5DFE1F00D85}" destId="{46228C90-F530-4BD3-A7C4-E03E215EB1A9}" srcOrd="0" destOrd="0" presId="urn:microsoft.com/office/officeart/2005/8/layout/list1"/>
    <dgm:cxn modelId="{F2918E94-90E2-44EC-B78D-72473387A82B}" type="presOf" srcId="{A8D59BC4-DB1A-4384-9232-F2C16F29681C}" destId="{801F5C19-13D9-4DEF-B737-D86CB7030E90}" srcOrd="1" destOrd="0" presId="urn:microsoft.com/office/officeart/2005/8/layout/list1"/>
    <dgm:cxn modelId="{BFC8D6A8-7A17-4F0E-9CEE-9169D2643666}" type="presOf" srcId="{A8D59BC4-DB1A-4384-9232-F2C16F29681C}" destId="{E3F8F58E-4C40-4C77-9A2E-24451CB63500}" srcOrd="0" destOrd="0" presId="urn:microsoft.com/office/officeart/2005/8/layout/list1"/>
    <dgm:cxn modelId="{1737F7B7-1267-4FEA-8DD8-E82430D55A66}" srcId="{79AF8168-D340-4E6A-B6B2-D5DFE1F00D85}" destId="{A8D59BC4-DB1A-4384-9232-F2C16F29681C}" srcOrd="0" destOrd="0" parTransId="{B9D3365E-E55E-46B1-AE2F-046B9C65457E}" sibTransId="{4ACDC13B-BD2A-4A18-841E-CCD8DA6B8F38}"/>
    <dgm:cxn modelId="{33C73DA7-5D1D-4C93-965E-4F5B5CD66C9F}" type="presParOf" srcId="{46228C90-F530-4BD3-A7C4-E03E215EB1A9}" destId="{7C221AAE-AD64-4BE9-8F83-09A66D402B67}" srcOrd="0" destOrd="0" presId="urn:microsoft.com/office/officeart/2005/8/layout/list1"/>
    <dgm:cxn modelId="{06394192-9BEB-4C54-8BE7-F468D90FF1A5}" type="presParOf" srcId="{7C221AAE-AD64-4BE9-8F83-09A66D402B67}" destId="{E3F8F58E-4C40-4C77-9A2E-24451CB63500}" srcOrd="0" destOrd="0" presId="urn:microsoft.com/office/officeart/2005/8/layout/list1"/>
    <dgm:cxn modelId="{3CD78956-30BC-4486-AB3F-15F9F0707508}" type="presParOf" srcId="{7C221AAE-AD64-4BE9-8F83-09A66D402B67}" destId="{801F5C19-13D9-4DEF-B737-D86CB7030E90}" srcOrd="1" destOrd="0" presId="urn:microsoft.com/office/officeart/2005/8/layout/list1"/>
    <dgm:cxn modelId="{67108B3E-B3EB-4AEA-B4A0-42D7A7ABAFBB}" type="presParOf" srcId="{46228C90-F530-4BD3-A7C4-E03E215EB1A9}" destId="{B38418CA-6622-44A7-9A64-7E33CA4F1AB6}" srcOrd="1" destOrd="0" presId="urn:microsoft.com/office/officeart/2005/8/layout/list1"/>
    <dgm:cxn modelId="{390C626A-8AEF-4447-9754-B4B54E6EE87A}" type="presParOf" srcId="{46228C90-F530-4BD3-A7C4-E03E215EB1A9}" destId="{EB8BEC86-D8DE-40B5-9541-6C089EC14D55}" srcOrd="2" destOrd="0" presId="urn:microsoft.com/office/officeart/2005/8/layout/list1"/>
    <dgm:cxn modelId="{C8F09F33-1C1B-4BCE-AB84-D05FB9FE7706}" type="presParOf" srcId="{46228C90-F530-4BD3-A7C4-E03E215EB1A9}" destId="{144F74A5-4389-4E98-9807-F7A1FEF4A567}" srcOrd="3" destOrd="0" presId="urn:microsoft.com/office/officeart/2005/8/layout/list1"/>
    <dgm:cxn modelId="{A1033E43-00FF-4949-9FEB-F5EA246F5825}" type="presParOf" srcId="{46228C90-F530-4BD3-A7C4-E03E215EB1A9}" destId="{0AE022BA-E482-457A-B991-24722C84118C}" srcOrd="4" destOrd="0" presId="urn:microsoft.com/office/officeart/2005/8/layout/list1"/>
    <dgm:cxn modelId="{B55EB259-198C-4358-BEF8-6633D8F9FD6D}" type="presParOf" srcId="{0AE022BA-E482-457A-B991-24722C84118C}" destId="{D0A81C6A-8DD4-4B02-917B-29257B4B944E}" srcOrd="0" destOrd="0" presId="urn:microsoft.com/office/officeart/2005/8/layout/list1"/>
    <dgm:cxn modelId="{EE3665A4-8BFD-4D3E-A883-1FEBB5DE58BE}" type="presParOf" srcId="{0AE022BA-E482-457A-B991-24722C84118C}" destId="{57674BD9-9085-4C22-9F60-2F147428721A}" srcOrd="1" destOrd="0" presId="urn:microsoft.com/office/officeart/2005/8/layout/list1"/>
    <dgm:cxn modelId="{AB661785-5E0A-4C0E-9AEC-2C6123AD61E7}" type="presParOf" srcId="{46228C90-F530-4BD3-A7C4-E03E215EB1A9}" destId="{AD66E005-AAC9-489F-BAFF-028406207E05}" srcOrd="5" destOrd="0" presId="urn:microsoft.com/office/officeart/2005/8/layout/list1"/>
    <dgm:cxn modelId="{CFA14F33-E2A6-4BB0-9273-8B81B1B7FEF8}" type="presParOf" srcId="{46228C90-F530-4BD3-A7C4-E03E215EB1A9}" destId="{66DA632D-9E94-43DE-9A8B-57A89DDB9BF8}" srcOrd="6" destOrd="0" presId="urn:microsoft.com/office/officeart/2005/8/layout/list1"/>
    <dgm:cxn modelId="{CB4A894C-617B-4744-BDED-7C947E045F04}" type="presParOf" srcId="{46228C90-F530-4BD3-A7C4-E03E215EB1A9}" destId="{C5DD0B48-A203-449F-BFBD-7EC7304EEBFF}" srcOrd="7" destOrd="0" presId="urn:microsoft.com/office/officeart/2005/8/layout/list1"/>
    <dgm:cxn modelId="{CE39940E-02C1-4442-BEE4-97CC4C87A172}" type="presParOf" srcId="{46228C90-F530-4BD3-A7C4-E03E215EB1A9}" destId="{BAB15A8D-FB25-454F-BA8F-21B532590350}" srcOrd="8" destOrd="0" presId="urn:microsoft.com/office/officeart/2005/8/layout/list1"/>
    <dgm:cxn modelId="{F6FF5759-668B-416A-8BA8-FA5723364034}" type="presParOf" srcId="{BAB15A8D-FB25-454F-BA8F-21B532590350}" destId="{25DAB5A0-6FBF-4FC9-AB60-B822C09A3375}" srcOrd="0" destOrd="0" presId="urn:microsoft.com/office/officeart/2005/8/layout/list1"/>
    <dgm:cxn modelId="{07869C99-453D-4689-99A6-E355935DD5C4}" type="presParOf" srcId="{BAB15A8D-FB25-454F-BA8F-21B532590350}" destId="{C83F68A2-0B87-4EAF-880B-AEC0235FCFE0}" srcOrd="1" destOrd="0" presId="urn:microsoft.com/office/officeart/2005/8/layout/list1"/>
    <dgm:cxn modelId="{C48A6033-FCBF-42CA-B5EB-5B3DE819F05A}" type="presParOf" srcId="{46228C90-F530-4BD3-A7C4-E03E215EB1A9}" destId="{86EF5D26-752D-4FB7-B39A-1EA9EE368574}" srcOrd="9" destOrd="0" presId="urn:microsoft.com/office/officeart/2005/8/layout/list1"/>
    <dgm:cxn modelId="{7EA37969-E067-442D-AB2C-B25140D43FE8}" type="presParOf" srcId="{46228C90-F530-4BD3-A7C4-E03E215EB1A9}" destId="{0AB01FF2-1ADD-4FE5-BC2B-E04CF0B170F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8BEC86-D8DE-40B5-9541-6C089EC14D55}">
      <dsp:nvSpPr>
        <dsp:cNvPr id="0" name=""/>
        <dsp:cNvSpPr/>
      </dsp:nvSpPr>
      <dsp:spPr>
        <a:xfrm>
          <a:off x="0" y="1000354"/>
          <a:ext cx="12275370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F5C19-13D9-4DEF-B737-D86CB7030E90}">
      <dsp:nvSpPr>
        <dsp:cNvPr id="0" name=""/>
        <dsp:cNvSpPr/>
      </dsp:nvSpPr>
      <dsp:spPr>
        <a:xfrm>
          <a:off x="613768" y="572314"/>
          <a:ext cx="8592759" cy="85608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4786" tIns="0" rIns="324786" bIns="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Arial"/>
              <a:ea typeface="Calibri"/>
              <a:cs typeface="Calibri"/>
            </a:rPr>
            <a:t>Волонтеры, экоактивисты</a:t>
          </a:r>
          <a:endParaRPr lang="ru-RU" sz="2900" kern="1200" dirty="0">
            <a:latin typeface="Arial"/>
            <a:ea typeface="Calibri"/>
            <a:cs typeface="Calibri"/>
          </a:endParaRPr>
        </a:p>
      </dsp:txBody>
      <dsp:txXfrm>
        <a:off x="655558" y="614104"/>
        <a:ext cx="8509179" cy="772500"/>
      </dsp:txXfrm>
    </dsp:sp>
    <dsp:sp modelId="{66DA632D-9E94-43DE-9A8B-57A89DDB9BF8}">
      <dsp:nvSpPr>
        <dsp:cNvPr id="0" name=""/>
        <dsp:cNvSpPr/>
      </dsp:nvSpPr>
      <dsp:spPr>
        <a:xfrm>
          <a:off x="0" y="2315795"/>
          <a:ext cx="12275370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74641"/>
              <a:satOff val="-3128"/>
              <a:lumOff val="132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674BD9-9085-4C22-9F60-2F147428721A}">
      <dsp:nvSpPr>
        <dsp:cNvPr id="0" name=""/>
        <dsp:cNvSpPr/>
      </dsp:nvSpPr>
      <dsp:spPr>
        <a:xfrm>
          <a:off x="613768" y="1887755"/>
          <a:ext cx="8592759" cy="856080"/>
        </a:xfrm>
        <a:prstGeom prst="roundRect">
          <a:avLst/>
        </a:prstGeom>
        <a:solidFill>
          <a:schemeClr val="accent1">
            <a:shade val="80000"/>
            <a:hueOff val="174641"/>
            <a:satOff val="-3128"/>
            <a:lumOff val="1329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4786" tIns="0" rIns="324786" bIns="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Arial"/>
              <a:ea typeface="Calibri"/>
              <a:cs typeface="Calibri"/>
            </a:rPr>
            <a:t>Частые путешественники</a:t>
          </a:r>
        </a:p>
      </dsp:txBody>
      <dsp:txXfrm>
        <a:off x="655558" y="1929545"/>
        <a:ext cx="8509179" cy="772500"/>
      </dsp:txXfrm>
    </dsp:sp>
    <dsp:sp modelId="{0AB01FF2-1ADD-4FE5-BC2B-E04CF0B170FC}">
      <dsp:nvSpPr>
        <dsp:cNvPr id="0" name=""/>
        <dsp:cNvSpPr/>
      </dsp:nvSpPr>
      <dsp:spPr>
        <a:xfrm>
          <a:off x="0" y="3631234"/>
          <a:ext cx="12275370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3F68A2-0B87-4EAF-880B-AEC0235FCFE0}">
      <dsp:nvSpPr>
        <dsp:cNvPr id="0" name=""/>
        <dsp:cNvSpPr/>
      </dsp:nvSpPr>
      <dsp:spPr>
        <a:xfrm>
          <a:off x="613768" y="3203195"/>
          <a:ext cx="8592759" cy="856080"/>
        </a:xfrm>
        <a:prstGeom prst="roundRect">
          <a:avLst/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4786" tIns="0" rIns="324786" bIns="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Arial"/>
              <a:ea typeface="Calibri"/>
              <a:cs typeface="Calibri"/>
            </a:rPr>
            <a:t>Люди, закупающие больше,чем могут съесть</a:t>
          </a:r>
          <a:endParaRPr lang="en-US" sz="2900" kern="1200" dirty="0">
            <a:latin typeface="Arial"/>
          </a:endParaRPr>
        </a:p>
      </dsp:txBody>
      <dsp:txXfrm>
        <a:off x="655558" y="3244985"/>
        <a:ext cx="8509179" cy="77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07T17:03:02.0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26855 9499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14825" y="1371600"/>
            <a:ext cx="6858325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27926c5b392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" name="Google Shape;17;g27926c5b392_0_384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g27926c5b392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" name="Google Shape;9;g27926c5b392_0_369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7926c5b392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7926c5b392_0_498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7926c5b392_0_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" name="Google Shape;26;g27926c5b392_0_487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7926c5b392_0_5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27926c5b392_0_508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7926c5b392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7926c5b392_0_517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7926c5b39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7926c5b392_0_527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7926c5b392_0_5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7926c5b392_0_536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86eb9c32da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86eb9c32da_1_3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88106c0f0d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88106c0f0d_5_0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8bc5d0e713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8bc5d0e713_1_3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7926c5b392_0_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7926c5b392_0_568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4.pn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8.jpeg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hyperlink" Target="mailto:glushchenko.vo@gs.donstu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1729250" y="124185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80000"/>
              </a:lnSpc>
              <a:buClr>
                <a:srgbClr val="FFFFFF"/>
              </a:buClr>
              <a:buSzPts val="7200"/>
            </a:pPr>
            <a:r>
              <a:rPr lang="en-US" sz="7200" b="1" dirty="0" err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sz="7200" dirty="0" err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"/>
          <p:cNvSpPr/>
          <p:nvPr/>
        </p:nvSpPr>
        <p:spPr>
          <a:xfrm>
            <a:off x="1802950" y="3035825"/>
            <a:ext cx="10589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spcBef>
                <a:spcPts val="200"/>
              </a:spcBef>
              <a:buClr>
                <a:schemeClr val="dk1"/>
              </a:buClr>
              <a:buSzPts val="1100"/>
            </a:pPr>
            <a:endParaRPr lang="en-US" sz="2800" dirty="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>
              <a:spcBef>
                <a:spcPts val="200"/>
              </a:spcBef>
              <a:buClr>
                <a:schemeClr val="dk1"/>
              </a:buClr>
              <a:buSzPts val="1100"/>
            </a:pPr>
            <a:endParaRPr lang="en-US" sz="280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>
              <a:spcBef>
                <a:spcPts val="200"/>
              </a:spcBef>
              <a:buSzPts val="1100"/>
            </a:pPr>
            <a:endParaRPr lang="en-US" sz="280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>
              <a:spcBef>
                <a:spcPts val="200"/>
              </a:spcBef>
              <a:buSzPts val="1100"/>
            </a:pPr>
            <a:endParaRPr lang="en-US" sz="2800" dirty="0">
              <a:solidFill>
                <a:schemeClr val="lt1"/>
              </a:solidFill>
            </a:endParaRPr>
          </a:p>
          <a:p>
            <a:pPr>
              <a:spcBef>
                <a:spcPts val="200"/>
              </a:spcBef>
            </a:pPr>
            <a:endParaRPr lang="en-US" sz="2800" dirty="0">
              <a:solidFill>
                <a:schemeClr val="lt1"/>
              </a:solidFill>
              <a:ea typeface="Raleway Medium"/>
            </a:endParaRPr>
          </a:p>
          <a:p>
            <a:pPr>
              <a:spcBef>
                <a:spcPts val="200"/>
              </a:spcBef>
              <a:spcAft>
                <a:spcPts val="200"/>
              </a:spcAft>
              <a:buSzPts val="1100"/>
            </a:pPr>
            <a:endParaRPr lang="ru-RU" sz="2800" dirty="0">
              <a:solidFill>
                <a:schemeClr val="lt1"/>
              </a:solidFill>
              <a:latin typeface="Raleway Medium"/>
            </a:endParaRPr>
          </a:p>
        </p:txBody>
      </p:sp>
      <p:pic>
        <p:nvPicPr>
          <p:cNvPr id="21" name="Google Shape;21;p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8924925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22;p4"/>
          <p:cNvCxnSpPr/>
          <p:nvPr/>
        </p:nvCxnSpPr>
        <p:spPr>
          <a:xfrm>
            <a:off x="7315200" y="1958875"/>
            <a:ext cx="113880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3" name="Google Shape;23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982854" y="5680000"/>
            <a:ext cx="5715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F159EF-D703-BA4F-3CFC-71C9031A101E}"/>
              </a:ext>
            </a:extLst>
          </p:cNvPr>
          <p:cNvSpPr txBox="1"/>
          <p:nvPr/>
        </p:nvSpPr>
        <p:spPr>
          <a:xfrm>
            <a:off x="1546412" y="5506570"/>
            <a:ext cx="107173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Скопление животных в местах выброса органики</a:t>
            </a:r>
            <a:endParaRPr lang="ru-RU" sz="36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BA6640-9EC4-623F-838E-0B0E3E582E71}"/>
              </a:ext>
            </a:extLst>
          </p:cNvPr>
          <p:cNvSpPr txBox="1"/>
          <p:nvPr/>
        </p:nvSpPr>
        <p:spPr>
          <a:xfrm>
            <a:off x="1546412" y="6619139"/>
            <a:ext cx="1333948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Трудности</a:t>
            </a:r>
            <a:r>
              <a:rPr lang="en-US" sz="3600" dirty="0">
                <a:solidFill>
                  <a:srgbClr val="FFFFFF"/>
                </a:solidFill>
                <a:latin typeface="Raleway Medium"/>
              </a:rPr>
              <a:t> в </a:t>
            </a:r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самостоятельной</a:t>
            </a:r>
            <a:r>
              <a:rPr lang="en-US" sz="36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покупке</a:t>
            </a:r>
            <a:r>
              <a:rPr lang="en-US" sz="36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пищи</a:t>
            </a:r>
            <a:r>
              <a:rPr lang="ru-RU" sz="3600" dirty="0">
                <a:solidFill>
                  <a:srgbClr val="FFFFFF"/>
                </a:solidFill>
                <a:latin typeface="Raleway Medium"/>
              </a:rPr>
              <a:t>​</a:t>
            </a:r>
            <a:endParaRPr lang="ru-RU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5C4390-22D5-16E4-CD82-1C1ACBDDE223}"/>
              </a:ext>
            </a:extLst>
          </p:cNvPr>
          <p:cNvSpPr txBox="1"/>
          <p:nvPr/>
        </p:nvSpPr>
        <p:spPr>
          <a:xfrm>
            <a:off x="1546412" y="3839136"/>
            <a:ext cx="1071730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Отсутствие</a:t>
            </a:r>
            <a:r>
              <a:rPr lang="en-US" sz="36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времени</a:t>
            </a:r>
            <a:r>
              <a:rPr lang="en-US" sz="3600" dirty="0">
                <a:solidFill>
                  <a:srgbClr val="FFFFFF"/>
                </a:solidFill>
                <a:latin typeface="Raleway Medium"/>
              </a:rPr>
              <a:t> и </a:t>
            </a:r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желания</a:t>
            </a:r>
            <a:r>
              <a:rPr lang="en-US" sz="36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искать</a:t>
            </a:r>
            <a:r>
              <a:rPr lang="en-US" sz="36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пункты</a:t>
            </a:r>
            <a:r>
              <a:rPr lang="en-US" sz="3600" dirty="0">
                <a:solidFill>
                  <a:srgbClr val="FFFFFF"/>
                </a:solidFill>
                <a:latin typeface="Raleway Medium"/>
              </a:rPr>
              <a:t>, </a:t>
            </a:r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где</a:t>
            </a:r>
            <a:r>
              <a:rPr lang="en-US" sz="36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можно</a:t>
            </a:r>
            <a:r>
              <a:rPr lang="en-US" sz="36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оставить</a:t>
            </a:r>
            <a:r>
              <a:rPr lang="en-US" sz="36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еду</a:t>
            </a:r>
            <a:r>
              <a:rPr lang="en-US" sz="36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latin typeface="Raleway Medium"/>
              </a:rPr>
              <a:t>нуждающимся</a:t>
            </a:r>
            <a:endParaRPr lang="ru-RU" sz="3600" dirty="0" err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10C874-FFEA-DA11-726A-9309A665A9C8}"/>
              </a:ext>
            </a:extLst>
          </p:cNvPr>
          <p:cNvSpPr txBox="1"/>
          <p:nvPr/>
        </p:nvSpPr>
        <p:spPr>
          <a:xfrm>
            <a:off x="1546412" y="2897842"/>
            <a:ext cx="90633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rgbClr val="FFFFFF"/>
                </a:solidFill>
                <a:latin typeface="Raleway Medium"/>
              </a:rPr>
              <a:t>Негодование на фоне порчи продуктов</a:t>
            </a:r>
            <a:endParaRPr lang="ru-RU" sz="3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/>
          <p:nvPr/>
        </p:nvSpPr>
        <p:spPr>
          <a:xfrm>
            <a:off x="1712875" y="124185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Raleway"/>
              <a:buNone/>
            </a:pPr>
            <a:r>
              <a:rPr lang="en-US" sz="7200" b="1" dirty="0" err="1">
                <a:solidFill>
                  <a:srgbClr val="FFFFFF"/>
                </a:solidFill>
                <a:latin typeface="Raleway"/>
                <a:ea typeface="Calibri"/>
                <a:cs typeface="Calibri"/>
              </a:rPr>
              <a:t>ShareTogether</a:t>
            </a:r>
          </a:p>
        </p:txBody>
      </p:sp>
      <p:sp>
        <p:nvSpPr>
          <p:cNvPr id="12" name="Google Shape;12;p3"/>
          <p:cNvSpPr/>
          <p:nvPr/>
        </p:nvSpPr>
        <p:spPr>
          <a:xfrm>
            <a:off x="1710375" y="2897196"/>
            <a:ext cx="13085013" cy="379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09388"/>
              </a:lnSpc>
            </a:pPr>
            <a:r>
              <a:rPr lang="en-US" sz="3600" dirty="0" err="1">
                <a:solidFill>
                  <a:srgbClr val="FFFFFF"/>
                </a:solidFill>
              </a:rPr>
              <a:t>Создание</a:t>
            </a:r>
            <a:r>
              <a:rPr lang="en-US" sz="3600" dirty="0">
                <a:solidFill>
                  <a:srgbClr val="FFFFFF"/>
                </a:solidFill>
              </a:rPr>
              <a:t> </a:t>
            </a:r>
            <a:r>
              <a:rPr lang="en-US" sz="3600" dirty="0" err="1">
                <a:solidFill>
                  <a:srgbClr val="FFFFFF"/>
                </a:solidFill>
              </a:rPr>
              <a:t>платформы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для</a:t>
            </a:r>
            <a:r>
              <a:rPr lang="en-US" sz="3600" dirty="0">
                <a:solidFill>
                  <a:srgbClr val="FFFFFF"/>
                </a:solidFill>
              </a:rPr>
              <a:t> </a:t>
            </a:r>
            <a:r>
              <a:rPr lang="en-US" sz="3600" dirty="0" err="1">
                <a:solidFill>
                  <a:srgbClr val="FFFFFF"/>
                </a:solidFill>
              </a:rPr>
              <a:t>фудшеринга</a:t>
            </a:r>
            <a:r>
              <a:rPr lang="en-US" sz="3600" dirty="0">
                <a:solidFill>
                  <a:srgbClr val="FFFFFF"/>
                </a:solidFill>
              </a:rPr>
              <a:t>*</a:t>
            </a:r>
            <a:endParaRPr lang="ru-RU" dirty="0"/>
          </a:p>
          <a:p>
            <a:pPr>
              <a:lnSpc>
                <a:spcPct val="109388"/>
              </a:lnSpc>
              <a:buSzPts val="3600"/>
            </a:pPr>
            <a:endParaRPr lang="en-US" sz="3600" dirty="0">
              <a:solidFill>
                <a:srgbClr val="FFFFFF"/>
              </a:solidFill>
              <a:ea typeface="Raleway Medium"/>
              <a:sym typeface="Raleway Medium"/>
            </a:endParaRPr>
          </a:p>
          <a:p>
            <a:pPr>
              <a:lnSpc>
                <a:spcPct val="109388"/>
              </a:lnSpc>
              <a:buSzPts val="3600"/>
            </a:pPr>
            <a:r>
              <a:rPr lang="en-US" sz="3600" dirty="0" err="1">
                <a:solidFill>
                  <a:srgbClr val="FFFFFF"/>
                </a:solidFill>
                <a:ea typeface="Raleway Medium"/>
                <a:sym typeface="Raleway Medium"/>
              </a:rPr>
              <a:t>Мы</a:t>
            </a:r>
            <a:r>
              <a:rPr lang="en-US" sz="3600" dirty="0">
                <a:solidFill>
                  <a:srgbClr val="FFFFFF"/>
                </a:solidFill>
                <a:ea typeface="Raleway Medium"/>
                <a:sym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ea typeface="Raleway Medium"/>
                <a:sym typeface="Raleway Medium"/>
              </a:rPr>
              <a:t>помогаем</a:t>
            </a:r>
            <a:r>
              <a:rPr lang="en-US" sz="3600" dirty="0">
                <a:solidFill>
                  <a:srgbClr val="FFFFFF"/>
                </a:solidFill>
                <a:ea typeface="Raleway Medium"/>
                <a:sym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ea typeface="Raleway Medium"/>
                <a:sym typeface="Raleway Medium"/>
              </a:rPr>
              <a:t>людям</a:t>
            </a:r>
            <a:r>
              <a:rPr lang="en-US" sz="3600" dirty="0">
                <a:solidFill>
                  <a:srgbClr val="FFFFFF"/>
                </a:solidFill>
                <a:ea typeface="Raleway Medium"/>
                <a:sym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ea typeface="Raleway Medium"/>
                <a:sym typeface="Raleway Medium"/>
              </a:rPr>
              <a:t>бесплатно</a:t>
            </a:r>
            <a:r>
              <a:rPr lang="en-US" sz="3600" dirty="0">
                <a:solidFill>
                  <a:srgbClr val="FFFFFF"/>
                </a:solidFill>
                <a:ea typeface="Raleway Medium"/>
                <a:sym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ea typeface="Raleway Medium"/>
                <a:sym typeface="Raleway Medium"/>
              </a:rPr>
              <a:t>получить</a:t>
            </a:r>
            <a:r>
              <a:rPr lang="en-US" sz="3600" dirty="0">
                <a:solidFill>
                  <a:srgbClr val="FFFFFF"/>
                </a:solidFill>
                <a:ea typeface="Raleway Medium"/>
                <a:sym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ea typeface="Raleway Medium"/>
                <a:sym typeface="Raleway Medium"/>
              </a:rPr>
              <a:t>еду</a:t>
            </a:r>
            <a:r>
              <a:rPr lang="en-US" sz="3600" dirty="0">
                <a:solidFill>
                  <a:srgbClr val="FFFFFF"/>
                </a:solidFill>
                <a:ea typeface="Raleway Medium"/>
                <a:sym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ea typeface="Raleway Medium"/>
                <a:sym typeface="Raleway Medium"/>
              </a:rPr>
              <a:t>или</a:t>
            </a:r>
            <a:r>
              <a:rPr lang="en-US" sz="3600" dirty="0">
                <a:solidFill>
                  <a:srgbClr val="FFFFFF"/>
                </a:solidFill>
                <a:ea typeface="Raleway Medium"/>
                <a:sym typeface="Raleway Medium"/>
              </a:rPr>
              <a:t>, </a:t>
            </a:r>
            <a:endParaRPr lang="ru-RU" dirty="0"/>
          </a:p>
          <a:p>
            <a:pPr>
              <a:lnSpc>
                <a:spcPct val="109388"/>
              </a:lnSpc>
              <a:buSzPts val="3600"/>
              <a:buFont typeface="Raleway Medium"/>
            </a:pPr>
            <a:r>
              <a:rPr lang="en-US" sz="3600" dirty="0" err="1">
                <a:solidFill>
                  <a:srgbClr val="FFFFFF"/>
                </a:solidFill>
                <a:ea typeface="Raleway Medium"/>
                <a:sym typeface="Raleway Medium"/>
              </a:rPr>
              <a:t>наоборот</a:t>
            </a:r>
            <a:r>
              <a:rPr lang="en-US" sz="3600" dirty="0">
                <a:solidFill>
                  <a:srgbClr val="FFFFFF"/>
                </a:solidFill>
                <a:ea typeface="Raleway Medium"/>
                <a:sym typeface="Raleway Medium"/>
              </a:rPr>
              <a:t>, </a:t>
            </a:r>
            <a:r>
              <a:rPr lang="en-US" sz="3600" dirty="0" err="1">
                <a:solidFill>
                  <a:srgbClr val="FFFFFF"/>
                </a:solidFill>
                <a:ea typeface="Raleway Medium"/>
                <a:sym typeface="Raleway Medium"/>
              </a:rPr>
              <a:t>поделиться</a:t>
            </a:r>
            <a:r>
              <a:rPr lang="en-US" sz="3600" dirty="0">
                <a:solidFill>
                  <a:srgbClr val="FFFFFF"/>
                </a:solidFill>
                <a:ea typeface="Raleway Medium"/>
                <a:sym typeface="Raleway Medium"/>
              </a:rPr>
              <a:t> </a:t>
            </a:r>
            <a:r>
              <a:rPr lang="en-US" sz="3600" dirty="0" err="1">
                <a:solidFill>
                  <a:srgbClr val="FFFFFF"/>
                </a:solidFill>
                <a:ea typeface="Raleway Medium"/>
                <a:sym typeface="Raleway Medium"/>
              </a:rPr>
              <a:t>излишками</a:t>
            </a:r>
            <a:r>
              <a:rPr lang="en-US" sz="3600" dirty="0">
                <a:solidFill>
                  <a:srgbClr val="FFFFFF"/>
                </a:solidFill>
                <a:ea typeface="Raleway Medium"/>
                <a:sym typeface="Raleway Medium"/>
              </a:rPr>
              <a:t> с </a:t>
            </a:r>
            <a:r>
              <a:rPr lang="en-US" sz="3600" dirty="0" err="1">
                <a:solidFill>
                  <a:srgbClr val="FFFFFF"/>
                </a:solidFill>
                <a:ea typeface="Raleway Medium"/>
                <a:sym typeface="Raleway Medium"/>
              </a:rPr>
              <a:t>нуждающимися</a:t>
            </a:r>
            <a:r>
              <a:rPr lang="en-US" sz="3600" dirty="0">
                <a:solidFill>
                  <a:srgbClr val="FFFFFF"/>
                </a:solidFill>
                <a:ea typeface="Raleway Medium"/>
                <a:sym typeface="Raleway Medium"/>
              </a:rPr>
              <a:t>.</a:t>
            </a:r>
            <a:endParaRPr lang="en-US" dirty="0"/>
          </a:p>
          <a:p>
            <a:pPr>
              <a:lnSpc>
                <a:spcPct val="109388"/>
              </a:lnSpc>
              <a:buSzPts val="3600"/>
            </a:pPr>
            <a:endParaRPr lang="en-US" sz="3600" dirty="0">
              <a:solidFill>
                <a:srgbClr val="FFFFFF"/>
              </a:solidFill>
              <a:latin typeface="Raleway Medium"/>
              <a:ea typeface="Raleway Medium"/>
            </a:endParaRPr>
          </a:p>
          <a:p>
            <a:pPr>
              <a:lnSpc>
                <a:spcPct val="109388"/>
              </a:lnSpc>
              <a:buSzPts val="3600"/>
              <a:buFont typeface="Raleway Medium"/>
            </a:pPr>
            <a:endParaRPr lang="en-US" sz="2800" dirty="0">
              <a:solidFill>
                <a:srgbClr val="FFFFFF"/>
              </a:solidFill>
              <a:latin typeface="Raleway Medium"/>
              <a:ea typeface="Raleway Medium"/>
              <a:cs typeface="Raleway Medium"/>
            </a:endParaRPr>
          </a:p>
          <a:p>
            <a:pPr>
              <a:lnSpc>
                <a:spcPct val="109388"/>
              </a:lnSpc>
              <a:buSzPts val="3600"/>
              <a:buFont typeface="Raleway Medium"/>
            </a:pPr>
            <a:endParaRPr lang="en-US" sz="2400" dirty="0">
              <a:solidFill>
                <a:srgbClr val="FFFFFF"/>
              </a:solidFill>
              <a:latin typeface="Raleway Medium"/>
              <a:ea typeface="Raleway Medium"/>
              <a:sym typeface="Raleway Medium"/>
            </a:endParaRPr>
          </a:p>
          <a:p>
            <a:pPr>
              <a:lnSpc>
                <a:spcPct val="109388"/>
              </a:lnSpc>
              <a:buSzPts val="3600"/>
              <a:buFont typeface="Raleway Medium"/>
            </a:pPr>
            <a:endParaRPr lang="en-US" sz="2400" dirty="0">
              <a:solidFill>
                <a:srgbClr val="FFFFFF"/>
              </a:solidFill>
              <a:latin typeface="Raleway Medium"/>
              <a:ea typeface="Raleway Medium"/>
            </a:endParaRPr>
          </a:p>
          <a:p>
            <a:pPr>
              <a:lnSpc>
                <a:spcPct val="109388"/>
              </a:lnSpc>
              <a:buSzPts val="3600"/>
              <a:buFont typeface="Raleway Medium"/>
            </a:pPr>
            <a:endParaRPr lang="en-US" sz="2400" dirty="0">
              <a:solidFill>
                <a:srgbClr val="FFFFFF"/>
              </a:solidFill>
              <a:latin typeface="Raleway Medium"/>
              <a:ea typeface="Raleway Medium"/>
              <a:sym typeface="Raleway Medium"/>
            </a:endParaRPr>
          </a:p>
          <a:p>
            <a:pPr>
              <a:lnSpc>
                <a:spcPct val="109388"/>
              </a:lnSpc>
              <a:buSzPts val="3600"/>
              <a:buFont typeface="Raleway Medium"/>
            </a:pP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*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фудшеринг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-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это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практика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перераспределения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 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неиспользованной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еды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для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того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чтобы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помочь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бороться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с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голодом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и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снизить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количество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пищевых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отходов</a:t>
            </a:r>
            <a:r>
              <a:rPr lang="en-US" sz="2400" dirty="0">
                <a:solidFill>
                  <a:srgbClr val="FFFFFF"/>
                </a:solidFill>
                <a:latin typeface="Raleway Medium"/>
                <a:ea typeface="Raleway Medium"/>
                <a:sym typeface="Raleway Medium"/>
              </a:rPr>
              <a:t>.</a:t>
            </a:r>
            <a:endParaRPr lang="en-US" sz="2400">
              <a:solidFill>
                <a:srgbClr val="FFFFFF"/>
              </a:solidFill>
              <a:latin typeface="Raleway Medium"/>
              <a:ea typeface="Raleway Medium"/>
              <a:cs typeface="Raleway Medium"/>
            </a:endParaRPr>
          </a:p>
        </p:txBody>
      </p:sp>
      <p:pic>
        <p:nvPicPr>
          <p:cNvPr id="13" name="Google Shape;13;p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8924925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" name="Google Shape;14;p3"/>
          <p:cNvCxnSpPr/>
          <p:nvPr/>
        </p:nvCxnSpPr>
        <p:spPr>
          <a:xfrm>
            <a:off x="10544500" y="1958875"/>
            <a:ext cx="81588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1729250" y="131805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72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Целевая аудитория 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6"/>
          <p:cNvSpPr/>
          <p:nvPr/>
        </p:nvSpPr>
        <p:spPr>
          <a:xfrm>
            <a:off x="1802950" y="2883425"/>
            <a:ext cx="10589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spcBef>
                <a:spcPts val="100"/>
              </a:spcBef>
              <a:buSzPts val="1100"/>
            </a:pPr>
            <a:endParaRPr lang="en-US" sz="400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>
              <a:spcBef>
                <a:spcPts val="100"/>
              </a:spcBef>
              <a:buSzPts val="1100"/>
            </a:pPr>
            <a:endParaRPr lang="en-US" sz="400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>
              <a:spcBef>
                <a:spcPts val="100"/>
              </a:spcBef>
              <a:buSzPts val="1100"/>
            </a:pPr>
            <a:endParaRPr lang="en-US" sz="400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>
              <a:spcBef>
                <a:spcPts val="100"/>
              </a:spcBef>
              <a:buSzPts val="1100"/>
            </a:pPr>
            <a:endParaRPr lang="en-US" sz="4000">
              <a:solidFill>
                <a:schemeClr val="lt1"/>
              </a:solidFill>
              <a:latin typeface="Raleway Medium"/>
            </a:endParaRPr>
          </a:p>
          <a:p>
            <a:pPr>
              <a:spcBef>
                <a:spcPts val="100"/>
              </a:spcBef>
              <a:buSzPts val="1100"/>
            </a:pPr>
            <a:endParaRPr lang="en-US" sz="2800" dirty="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>
              <a:spcBef>
                <a:spcPts val="100"/>
              </a:spcBef>
              <a:buSzPts val="1100"/>
            </a:pPr>
            <a:endParaRPr lang="en-US" sz="2800" dirty="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</p:txBody>
      </p:sp>
      <p:pic>
        <p:nvPicPr>
          <p:cNvPr id="39" name="Google Shape;39;p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8924925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" name="Google Shape;40;p6"/>
          <p:cNvCxnSpPr/>
          <p:nvPr/>
        </p:nvCxnSpPr>
        <p:spPr>
          <a:xfrm>
            <a:off x="11414225" y="1958875"/>
            <a:ext cx="72891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1" name="Google Shape;41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3975" y="6079375"/>
            <a:ext cx="5412701" cy="54127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A6A648DE-EC43-28E4-EA68-5FB29F6F3F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1350735"/>
              </p:ext>
            </p:extLst>
          </p:nvPr>
        </p:nvGraphicFramePr>
        <p:xfrm>
          <a:off x="1804012" y="3043238"/>
          <a:ext cx="12275370" cy="493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/>
          <p:nvPr/>
        </p:nvSpPr>
        <p:spPr>
          <a:xfrm>
            <a:off x="1729250" y="131805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Raleway"/>
              <a:buNone/>
            </a:pPr>
            <a:r>
              <a:rPr lang="en-US" sz="72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Решение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" name="Google Shape;30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8924925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" name="Google Shape;31;p5"/>
          <p:cNvCxnSpPr/>
          <p:nvPr/>
        </p:nvCxnSpPr>
        <p:spPr>
          <a:xfrm>
            <a:off x="6704275" y="1958875"/>
            <a:ext cx="119991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2" name="Google Shape;32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923729" y="5049625"/>
            <a:ext cx="7016250" cy="701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9AB246-9EB7-2B51-0E99-C6994787B798}"/>
              </a:ext>
            </a:extLst>
          </p:cNvPr>
          <p:cNvSpPr txBox="1"/>
          <p:nvPr/>
        </p:nvSpPr>
        <p:spPr>
          <a:xfrm>
            <a:off x="1598904" y="2629548"/>
            <a:ext cx="1055432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Перед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очередным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путешествием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позволяет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быстро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раздать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</a:rPr>
              <a:t>нуждающимся</a:t>
            </a:r>
            <a:r>
              <a:rPr lang="en-US" sz="3200" dirty="0">
                <a:solidFill>
                  <a:srgbClr val="FFFFFF"/>
                </a:solidFill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содержимое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холодильника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endParaRPr lang="ru-RU" dirty="0" err="1"/>
          </a:p>
          <a:p>
            <a:endParaRPr lang="en-US" sz="3200" dirty="0">
              <a:solidFill>
                <a:srgbClr val="FFFFFF"/>
              </a:solidFill>
              <a:latin typeface="Raleway Medium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A2DBD2-0E6A-7693-5785-EA3673C7C7D9}"/>
              </a:ext>
            </a:extLst>
          </p:cNvPr>
          <p:cNvSpPr txBox="1"/>
          <p:nvPr/>
        </p:nvSpPr>
        <p:spPr>
          <a:xfrm>
            <a:off x="1598905" y="5365619"/>
            <a:ext cx="981246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Предоставляет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инфраструктуру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для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волонтеровзаинтересованных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в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раздаче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еды</a:t>
            </a:r>
            <a:r>
              <a:rPr lang="ru-RU" sz="3200" dirty="0">
                <a:solidFill>
                  <a:srgbClr val="FFFFFF"/>
                </a:solidFill>
                <a:latin typeface="Raleway Medium"/>
              </a:rPr>
              <a:t>​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E531CB-022F-E850-F1FD-C6DDE545452B}"/>
              </a:ext>
            </a:extLst>
          </p:cNvPr>
          <p:cNvSpPr txBox="1"/>
          <p:nvPr/>
        </p:nvSpPr>
        <p:spPr>
          <a:xfrm>
            <a:off x="1598904" y="3973930"/>
            <a:ext cx="7734327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При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запоздалом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осознании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объемов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пищи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позволяет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избежать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ее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3200" dirty="0" err="1">
                <a:solidFill>
                  <a:srgbClr val="FFFFFF"/>
                </a:solidFill>
                <a:latin typeface="Raleway Medium"/>
              </a:rPr>
              <a:t>порчи</a:t>
            </a:r>
            <a:r>
              <a:rPr lang="en-US" sz="3200" dirty="0">
                <a:solidFill>
                  <a:srgbClr val="FFFFFF"/>
                </a:solidFill>
                <a:latin typeface="Raleway Medium"/>
              </a:rPr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3792DE-A19D-7EF4-1B00-26C89A53F0F0}"/>
              </a:ext>
            </a:extLst>
          </p:cNvPr>
          <p:cNvSpPr txBox="1"/>
          <p:nvPr/>
        </p:nvSpPr>
        <p:spPr>
          <a:xfrm>
            <a:off x="1598905" y="6775294"/>
            <a:ext cx="742196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3200" dirty="0">
              <a:solidFill>
                <a:srgbClr val="FFFFFF"/>
              </a:solidFill>
              <a:latin typeface="Raleway Medium"/>
              <a:cs typeface="Segoe U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9" name="Рукописный ввод 48">
                <a:extLst>
                  <a:ext uri="{FF2B5EF4-FFF2-40B4-BE49-F238E27FC236}">
                    <a16:creationId xmlns:a16="http://schemas.microsoft.com/office/drawing/2014/main" id="{56934F72-A54D-CED8-0BE4-CDDB9935B546}"/>
                  </a:ext>
                </a:extLst>
              </p14:cNvPr>
              <p14:cNvContentPartPr/>
              <p14:nvPr/>
            </p14:nvContentPartPr>
            <p14:xfrm>
              <a:off x="12738252" y="4558228"/>
              <a:ext cx="13771" cy="13771"/>
            </p14:xfrm>
          </p:contentPart>
        </mc:Choice>
        <mc:Fallback xmlns="">
          <p:pic>
            <p:nvPicPr>
              <p:cNvPr id="49" name="Рукописный ввод 48">
                <a:extLst>
                  <a:ext uri="{FF2B5EF4-FFF2-40B4-BE49-F238E27FC236}">
                    <a16:creationId xmlns:a16="http://schemas.microsoft.com/office/drawing/2014/main" id="{56934F72-A54D-CED8-0BE4-CDDB9935B54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049702" y="3883449"/>
                <a:ext cx="1377100" cy="13771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1729250" y="131805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72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Конкуренты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8924925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" name="Google Shape;49;p7"/>
          <p:cNvCxnSpPr/>
          <p:nvPr/>
        </p:nvCxnSpPr>
        <p:spPr>
          <a:xfrm>
            <a:off x="8083775" y="1958875"/>
            <a:ext cx="106197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0" name="Google Shape;50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65450" y="5409325"/>
            <a:ext cx="5412701" cy="54127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CA4D140-7034-8DE3-5753-CEB5640BE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082996"/>
              </p:ext>
            </p:extLst>
          </p:nvPr>
        </p:nvGraphicFramePr>
        <p:xfrm>
          <a:off x="1656365" y="2530916"/>
          <a:ext cx="12586900" cy="5229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725">
                  <a:extLst>
                    <a:ext uri="{9D8B030D-6E8A-4147-A177-3AD203B41FA5}">
                      <a16:colId xmlns:a16="http://schemas.microsoft.com/office/drawing/2014/main" val="1186713283"/>
                    </a:ext>
                  </a:extLst>
                </a:gridCol>
                <a:gridCol w="3146725">
                  <a:extLst>
                    <a:ext uri="{9D8B030D-6E8A-4147-A177-3AD203B41FA5}">
                      <a16:colId xmlns:a16="http://schemas.microsoft.com/office/drawing/2014/main" val="4265452190"/>
                    </a:ext>
                  </a:extLst>
                </a:gridCol>
                <a:gridCol w="3146725">
                  <a:extLst>
                    <a:ext uri="{9D8B030D-6E8A-4147-A177-3AD203B41FA5}">
                      <a16:colId xmlns:a16="http://schemas.microsoft.com/office/drawing/2014/main" val="2107593162"/>
                    </a:ext>
                  </a:extLst>
                </a:gridCol>
                <a:gridCol w="3146725">
                  <a:extLst>
                    <a:ext uri="{9D8B030D-6E8A-4147-A177-3AD203B41FA5}">
                      <a16:colId xmlns:a16="http://schemas.microsoft.com/office/drawing/2014/main" val="2061256367"/>
                    </a:ext>
                  </a:extLst>
                </a:gridCol>
              </a:tblGrid>
              <a:tr h="16112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i="0" u="none" strike="noStrike" noProof="0" dirty="0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2000" b="0" i="0" u="none" strike="noStrike" noProof="0" dirty="0">
                          <a:solidFill>
                            <a:srgbClr val="FFFFFF"/>
                          </a:solidFill>
                          <a:latin typeface="Arial"/>
                        </a:rPr>
                        <a:t>Уценка продуктов с истекающим сроком годности</a:t>
                      </a:r>
                    </a:p>
                    <a:p>
                      <a:pPr lvl="0" algn="ctr">
                        <a:buNone/>
                      </a:pPr>
                      <a:endParaRPr lang="ru-RU" sz="2000" b="0" dirty="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lang="ru-RU" sz="2400" b="0" dirty="0"/>
                        <a:t>Самостоятельная раздача продуктов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3200" b="0" i="0" u="none" strike="noStrike" noProof="0" err="1">
                          <a:solidFill>
                            <a:srgbClr val="FFFFFF"/>
                          </a:solidFill>
                          <a:latin typeface="Arial"/>
                        </a:rPr>
                        <a:t>ShareTogether</a:t>
                      </a:r>
                      <a:endParaRPr lang="ru-RU" sz="3200" b="0" err="1">
                        <a:latin typeface="Arial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479196"/>
                  </a:ext>
                </a:extLst>
              </a:tr>
              <a:tr h="120475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3200" dirty="0"/>
                        <a:t>Зона покрытия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>
                          <a:solidFill>
                            <a:schemeClr val="bg2"/>
                          </a:solidFill>
                          <a:latin typeface="Comic Sans MS"/>
                        </a:rPr>
                        <a:t>В пределах магазина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12700">
                      <a:solidFill>
                        <a:schemeClr val="tx1"/>
                      </a:solidFill>
                    </a:lnT>
                    <a:lnB w="0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>
                          <a:solidFill>
                            <a:schemeClr val="bg2"/>
                          </a:solidFill>
                          <a:latin typeface="Comic Sans MS"/>
                        </a:rPr>
                        <a:t>В пределах </a:t>
                      </a:r>
                      <a:r>
                        <a:rPr lang="ru-RU" sz="2800" b="1" i="0" u="sng" dirty="0">
                          <a:solidFill>
                            <a:schemeClr val="bg2"/>
                          </a:solidFill>
                          <a:latin typeface="Comic Sans MS"/>
                        </a:rPr>
                        <a:t>подъезда</a:t>
                      </a:r>
                    </a:p>
                  </a:txBody>
                  <a:tcPr anchor="ctr">
                    <a:lnL w="0">
                      <a:noFill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0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>
                          <a:solidFill>
                            <a:schemeClr val="bg2"/>
                          </a:solidFill>
                          <a:latin typeface="Comic Sans MS"/>
                        </a:rPr>
                        <a:t>Адаптивная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0"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970534"/>
                  </a:ext>
                </a:extLst>
              </a:tr>
              <a:tr h="120475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3200" dirty="0"/>
                        <a:t>Ассортимент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>
                          <a:solidFill>
                            <a:schemeClr val="bg2"/>
                          </a:solidFill>
                          <a:latin typeface="Comic Sans MS"/>
                        </a:rPr>
                        <a:t>Обширный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>
                          <a:solidFill>
                            <a:schemeClr val="bg2"/>
                          </a:solidFill>
                          <a:latin typeface="Comic Sans MS"/>
                        </a:rPr>
                        <a:t>Ограниченный</a:t>
                      </a:r>
                    </a:p>
                  </a:txBody>
                  <a:tcPr anchor="ctr">
                    <a:lnL w="0">
                      <a:noFill/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>
                          <a:solidFill>
                            <a:schemeClr val="bg2"/>
                          </a:solidFill>
                          <a:latin typeface="Comic Sans MS"/>
                        </a:rPr>
                        <a:t>Обширный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272052"/>
                  </a:ext>
                </a:extLst>
              </a:tr>
              <a:tr h="120475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3200" dirty="0"/>
                        <a:t>Репутация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>
                          <a:solidFill>
                            <a:schemeClr val="bg2"/>
                          </a:solidFill>
                          <a:latin typeface="Comic Sans MS"/>
                        </a:rPr>
                        <a:t>Гарантия качества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>
                          <a:solidFill>
                            <a:schemeClr val="bg2"/>
                          </a:solidFill>
                          <a:latin typeface="Comic Sans MS"/>
                        </a:rPr>
                        <a:t>Отрицательная</a:t>
                      </a:r>
                    </a:p>
                  </a:txBody>
                  <a:tcPr anchor="ctr">
                    <a:lnL w="0">
                      <a:noFill/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>
                          <a:solidFill>
                            <a:schemeClr val="bg2"/>
                          </a:solidFill>
                          <a:latin typeface="Comic Sans MS"/>
                        </a:rPr>
                        <a:t>Отсутствует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4554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/>
          <p:nvPr/>
        </p:nvSpPr>
        <p:spPr>
          <a:xfrm>
            <a:off x="1729250" y="131805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72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Рынок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8"/>
          <p:cNvSpPr/>
          <p:nvPr/>
        </p:nvSpPr>
        <p:spPr>
          <a:xfrm>
            <a:off x="1802950" y="2883425"/>
            <a:ext cx="12509583" cy="516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spcBef>
                <a:spcPts val="100"/>
              </a:spcBef>
              <a:buSzPts val="1100"/>
            </a:pPr>
            <a:r>
              <a:rPr lang="en-US" sz="2800" dirty="0">
                <a:solidFill>
                  <a:srgbClr val="FFFFFF"/>
                </a:solidFill>
                <a:latin typeface="Raleway Medium"/>
              </a:rPr>
              <a:t>В </a:t>
            </a:r>
            <a:r>
              <a:rPr lang="en-US" sz="2800" dirty="0" err="1">
                <a:solidFill>
                  <a:srgbClr val="FFFFFF"/>
                </a:solidFill>
                <a:latin typeface="Raleway Medium"/>
              </a:rPr>
              <a:t>среднем</a:t>
            </a:r>
            <a:r>
              <a:rPr lang="en-US" sz="2800" dirty="0">
                <a:solidFill>
                  <a:srgbClr val="FFFFFF"/>
                </a:solidFill>
                <a:latin typeface="Raleway Medium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leway Medium"/>
              </a:rPr>
              <a:t>каждый</a:t>
            </a:r>
            <a:r>
              <a:rPr lang="en-US" sz="2800" dirty="0">
                <a:solidFill>
                  <a:srgbClr val="FFFFFF"/>
                </a:solidFill>
                <a:latin typeface="Raleway Medium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leway Medium"/>
              </a:rPr>
              <a:t>житель</a:t>
            </a:r>
            <a:r>
              <a:rPr lang="en-US" sz="2800" dirty="0">
                <a:solidFill>
                  <a:srgbClr val="FFFFFF"/>
                </a:solidFill>
                <a:latin typeface="Raleway Medium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leway Medium"/>
              </a:rPr>
              <a:t>России</a:t>
            </a:r>
            <a:r>
              <a:rPr lang="en-US" sz="2800" dirty="0">
                <a:solidFill>
                  <a:srgbClr val="FFFFFF"/>
                </a:solidFill>
                <a:latin typeface="Raleway Medium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leway Medium"/>
              </a:rPr>
              <a:t>выкидывает</a:t>
            </a:r>
            <a:r>
              <a:rPr lang="en-US" sz="2800" dirty="0">
                <a:solidFill>
                  <a:srgbClr val="FFFFFF"/>
                </a:solidFill>
                <a:latin typeface="Raleway Medium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Raleway Medium"/>
              </a:rPr>
              <a:t>около</a:t>
            </a:r>
            <a:r>
              <a:rPr lang="en-US" sz="2800" dirty="0">
                <a:solidFill>
                  <a:srgbClr val="FFFFFF"/>
                </a:solidFill>
                <a:latin typeface="Raleway Medium"/>
              </a:rPr>
              <a:t> 88 </a:t>
            </a:r>
            <a:r>
              <a:rPr lang="en-US" sz="2800" dirty="0" err="1">
                <a:solidFill>
                  <a:srgbClr val="FFFFFF"/>
                </a:solidFill>
                <a:latin typeface="Raleway Medium"/>
              </a:rPr>
              <a:t>кг</a:t>
            </a:r>
            <a:r>
              <a:rPr lang="en-US" sz="2800" dirty="0">
                <a:solidFill>
                  <a:srgbClr val="FFFFFF"/>
                </a:solidFill>
                <a:latin typeface="Raleway Medium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Raleway Medium"/>
              </a:rPr>
              <a:t>еды</a:t>
            </a:r>
            <a:r>
              <a:rPr lang="en-US" sz="2800" dirty="0">
                <a:solidFill>
                  <a:srgbClr val="FFFFFF"/>
                </a:solidFill>
                <a:latin typeface="Raleway Medium"/>
              </a:rPr>
              <a:t> в </a:t>
            </a:r>
            <a:r>
              <a:rPr lang="en-US" sz="2800" dirty="0" err="1">
                <a:solidFill>
                  <a:srgbClr val="FFFFFF"/>
                </a:solidFill>
                <a:latin typeface="Raleway Medium"/>
              </a:rPr>
              <a:t>год</a:t>
            </a:r>
            <a:r>
              <a:rPr lang="en-US" sz="2800" dirty="0">
                <a:solidFill>
                  <a:srgbClr val="FFFFFF"/>
                </a:solidFill>
                <a:latin typeface="Raleway Medium"/>
              </a:rPr>
              <a:t>.</a:t>
            </a:r>
            <a:endParaRPr lang="en-US"/>
          </a:p>
          <a:p>
            <a:endParaRPr lang="en-US" sz="2800" dirty="0">
              <a:solidFill>
                <a:schemeClr val="lt1"/>
              </a:solidFill>
              <a:latin typeface="Raleway Medium"/>
              <a:ea typeface="Raleway Medium"/>
            </a:endParaRPr>
          </a:p>
          <a:p>
            <a:r>
              <a:rPr lang="en-US" sz="2800" dirty="0">
                <a:solidFill>
                  <a:schemeClr val="lt1"/>
                </a:solidFill>
                <a:latin typeface="Raleway Medium"/>
                <a:ea typeface="Raleway Medium"/>
              </a:rPr>
              <a:t>90% </a:t>
            </a:r>
            <a:r>
              <a:rPr lang="en-US" sz="2800" dirty="0" err="1">
                <a:solidFill>
                  <a:schemeClr val="lt1"/>
                </a:solidFill>
                <a:latin typeface="Raleway Medium"/>
                <a:ea typeface="Raleway Medium"/>
              </a:rPr>
              <a:t>совершеннолетних</a:t>
            </a:r>
            <a:r>
              <a:rPr lang="en-US" sz="2800" dirty="0">
                <a:solidFill>
                  <a:schemeClr val="lt1"/>
                </a:solidFill>
                <a:latin typeface="Raleway Medium"/>
                <a:ea typeface="Raleway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Raleway Medium"/>
                <a:ea typeface="Raleway Medium"/>
              </a:rPr>
              <a:t>людей</a:t>
            </a:r>
            <a:r>
              <a:rPr lang="en-US" sz="2800" dirty="0">
                <a:solidFill>
                  <a:schemeClr val="lt1"/>
                </a:solidFill>
                <a:latin typeface="Raleway Medium"/>
                <a:ea typeface="Raleway Medium"/>
              </a:rPr>
              <a:t> </a:t>
            </a:r>
            <a:r>
              <a:rPr lang="en-US" sz="2800" dirty="0" err="1">
                <a:solidFill>
                  <a:schemeClr val="lt1"/>
                </a:solidFill>
                <a:latin typeface="Raleway Medium"/>
                <a:ea typeface="Raleway Medium"/>
              </a:rPr>
              <a:t>считает</a:t>
            </a:r>
            <a:r>
              <a:rPr lang="en-US" sz="2800" dirty="0">
                <a:solidFill>
                  <a:schemeClr val="lt1"/>
                </a:solidFill>
                <a:latin typeface="Raleway Medium"/>
                <a:ea typeface="Raleway Medium"/>
              </a:rPr>
              <a:t> </a:t>
            </a:r>
            <a:r>
              <a:rPr lang="en-US" sz="2800" dirty="0" err="1">
                <a:solidFill>
                  <a:schemeClr val="lt1"/>
                </a:solidFill>
                <a:latin typeface="Raleway Medium"/>
                <a:ea typeface="Raleway Medium"/>
              </a:rPr>
              <a:t>рациональное</a:t>
            </a:r>
            <a:r>
              <a:rPr lang="en-US" sz="2800" dirty="0">
                <a:solidFill>
                  <a:schemeClr val="lt1"/>
                </a:solidFill>
                <a:latin typeface="Raleway Medium"/>
                <a:ea typeface="Raleway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Raleway Medium"/>
                <a:ea typeface="Raleway Medium"/>
              </a:rPr>
              <a:t>использование</a:t>
            </a:r>
            <a:r>
              <a:rPr lang="en-US" sz="2800" dirty="0">
                <a:solidFill>
                  <a:schemeClr val="lt1"/>
                </a:solidFill>
                <a:latin typeface="Raleway Medium"/>
                <a:ea typeface="Raleway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Raleway Medium"/>
                <a:ea typeface="Raleway Medium"/>
              </a:rPr>
              <a:t>еды</a:t>
            </a:r>
            <a:r>
              <a:rPr lang="en-US" sz="2800" dirty="0">
                <a:solidFill>
                  <a:schemeClr val="lt1"/>
                </a:solidFill>
                <a:latin typeface="Raleway Medium"/>
                <a:ea typeface="Raleway Medium"/>
              </a:rPr>
              <a:t> </a:t>
            </a:r>
            <a:r>
              <a:rPr lang="en-US" sz="2800" dirty="0" err="1">
                <a:solidFill>
                  <a:schemeClr val="lt1"/>
                </a:solidFill>
                <a:latin typeface="Raleway Medium"/>
                <a:ea typeface="Raleway Medium"/>
              </a:rPr>
              <a:t>предпочтительнее</a:t>
            </a:r>
            <a:r>
              <a:rPr lang="en-US" sz="2800" dirty="0">
                <a:solidFill>
                  <a:schemeClr val="lt1"/>
                </a:solidFill>
                <a:latin typeface="Raleway Medium"/>
                <a:ea typeface="Raleway Medium"/>
              </a:rPr>
              <a:t>, </a:t>
            </a:r>
            <a:r>
              <a:rPr lang="en-US" sz="2800" dirty="0" err="1">
                <a:solidFill>
                  <a:schemeClr val="lt1"/>
                </a:solidFill>
                <a:latin typeface="Raleway Medium"/>
                <a:ea typeface="Raleway Medium"/>
              </a:rPr>
              <a:t>чем</a:t>
            </a:r>
            <a:r>
              <a:rPr lang="en-US" sz="2800" dirty="0">
                <a:solidFill>
                  <a:schemeClr val="lt1"/>
                </a:solidFill>
                <a:latin typeface="Raleway Medium"/>
                <a:ea typeface="Raleway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Raleway Medium"/>
                <a:ea typeface="Raleway Medium"/>
              </a:rPr>
              <a:t>ее</a:t>
            </a:r>
            <a:r>
              <a:rPr lang="en-US" sz="2800" dirty="0">
                <a:solidFill>
                  <a:schemeClr val="lt1"/>
                </a:solidFill>
                <a:latin typeface="Raleway Medium"/>
                <a:ea typeface="Raleway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Raleway Medium"/>
                <a:ea typeface="Raleway Medium"/>
              </a:rPr>
              <a:t>утилизация</a:t>
            </a:r>
            <a:r>
              <a:rPr lang="en-US" sz="2800" dirty="0">
                <a:solidFill>
                  <a:schemeClr val="lt1"/>
                </a:solidFill>
                <a:latin typeface="Raleway Medium"/>
                <a:ea typeface="Raleway Medium"/>
              </a:rPr>
              <a:t>.</a:t>
            </a:r>
            <a:endParaRPr lang="en-US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en-US" sz="2800" dirty="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1100"/>
            </a:pPr>
            <a:endParaRPr lang="en-US" sz="2800" dirty="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</p:txBody>
      </p:sp>
      <p:pic>
        <p:nvPicPr>
          <p:cNvPr id="57" name="Google Shape;57;p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8924925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" name="Google Shape;58;p8"/>
          <p:cNvCxnSpPr/>
          <p:nvPr/>
        </p:nvCxnSpPr>
        <p:spPr>
          <a:xfrm>
            <a:off x="5521875" y="1958875"/>
            <a:ext cx="131817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9" name="Google Shape;59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92354" y="5310825"/>
            <a:ext cx="6774774" cy="677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/>
          <p:nvPr/>
        </p:nvSpPr>
        <p:spPr>
          <a:xfrm>
            <a:off x="1729250" y="131805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72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Маркетинг и продвижение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9"/>
          <p:cNvSpPr/>
          <p:nvPr/>
        </p:nvSpPr>
        <p:spPr>
          <a:xfrm>
            <a:off x="1802950" y="2883425"/>
            <a:ext cx="10589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spcBef>
                <a:spcPts val="100"/>
              </a:spcBef>
            </a:pPr>
            <a:r>
              <a:rPr lang="en-US" sz="3200" dirty="0">
                <a:solidFill>
                  <a:schemeClr val="lt1"/>
                </a:solidFill>
              </a:rPr>
              <a:t>С </a:t>
            </a:r>
            <a:r>
              <a:rPr lang="en-US" sz="3200" dirty="0" err="1">
                <a:solidFill>
                  <a:schemeClr val="lt1"/>
                </a:solidFill>
              </a:rPr>
              <a:t>помощью</a:t>
            </a:r>
            <a:r>
              <a:rPr lang="en-US" sz="3200" dirty="0">
                <a:solidFill>
                  <a:schemeClr val="lt1"/>
                </a:solidFill>
              </a:rPr>
              <a:t> </a:t>
            </a:r>
            <a:r>
              <a:rPr lang="en-US" sz="3200" dirty="0" err="1">
                <a:solidFill>
                  <a:schemeClr val="lt1"/>
                </a:solidFill>
              </a:rPr>
              <a:t>социальных</a:t>
            </a:r>
            <a:r>
              <a:rPr lang="en-US" sz="3200" dirty="0">
                <a:solidFill>
                  <a:schemeClr val="lt1"/>
                </a:solidFill>
              </a:rPr>
              <a:t> </a:t>
            </a:r>
            <a:r>
              <a:rPr lang="en-US" sz="3200" dirty="0" err="1">
                <a:solidFill>
                  <a:schemeClr val="lt1"/>
                </a:solidFill>
              </a:rPr>
              <a:t>сетей</a:t>
            </a:r>
            <a:r>
              <a:rPr lang="en-US" sz="3200" dirty="0">
                <a:solidFill>
                  <a:schemeClr val="lt1"/>
                </a:solidFill>
              </a:rPr>
              <a:t> </a:t>
            </a:r>
            <a:r>
              <a:rPr lang="en-US" sz="3200" dirty="0" err="1">
                <a:solidFill>
                  <a:schemeClr val="lt1"/>
                </a:solidFill>
              </a:rPr>
              <a:t>таких</a:t>
            </a:r>
            <a:r>
              <a:rPr lang="en-US" sz="3200" dirty="0">
                <a:solidFill>
                  <a:schemeClr val="lt1"/>
                </a:solidFill>
              </a:rPr>
              <a:t> </a:t>
            </a:r>
            <a:r>
              <a:rPr lang="en-US" sz="3200" dirty="0" err="1">
                <a:solidFill>
                  <a:schemeClr val="lt1"/>
                </a:solidFill>
              </a:rPr>
              <a:t>как</a:t>
            </a:r>
            <a:r>
              <a:rPr lang="en-US" sz="3200" dirty="0">
                <a:solidFill>
                  <a:schemeClr val="lt1"/>
                </a:solidFill>
              </a:rPr>
              <a:t>: Tik Tok, Instagram, VK - </a:t>
            </a:r>
            <a:r>
              <a:rPr lang="en-US" sz="3200" dirty="0" err="1">
                <a:solidFill>
                  <a:schemeClr val="lt1"/>
                </a:solidFill>
              </a:rPr>
              <a:t>будет</a:t>
            </a:r>
            <a:r>
              <a:rPr lang="en-US" sz="3200" dirty="0">
                <a:solidFill>
                  <a:schemeClr val="lt1"/>
                </a:solidFill>
              </a:rPr>
              <a:t> </a:t>
            </a:r>
            <a:r>
              <a:rPr lang="en-US" sz="3200" dirty="0" err="1">
                <a:solidFill>
                  <a:schemeClr val="lt1"/>
                </a:solidFill>
              </a:rPr>
              <a:t>происходить</a:t>
            </a:r>
            <a:r>
              <a:rPr lang="en-US" sz="3200" dirty="0">
                <a:solidFill>
                  <a:schemeClr val="lt1"/>
                </a:solidFill>
              </a:rPr>
              <a:t>: </a:t>
            </a:r>
            <a:endParaRPr lang="ru-RU" sz="3200">
              <a:solidFill>
                <a:schemeClr val="lt1"/>
              </a:solidFill>
            </a:endParaRPr>
          </a:p>
          <a:p>
            <a:pPr>
              <a:spcBef>
                <a:spcPts val="100"/>
              </a:spcBef>
              <a:buClr>
                <a:schemeClr val="dk1"/>
              </a:buClr>
              <a:buSzPts val="1100"/>
            </a:pPr>
            <a:endParaRPr lang="en-US" sz="320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>
              <a:spcBef>
                <a:spcPts val="100"/>
              </a:spcBef>
              <a:buSzPts val="1100"/>
            </a:pPr>
            <a:r>
              <a:rPr lang="en-US" sz="320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- </a:t>
            </a:r>
            <a:r>
              <a:rPr lang="en-US" sz="32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Продвижение</a:t>
            </a:r>
            <a:r>
              <a:rPr lang="en-US" sz="32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32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сайта</a:t>
            </a:r>
            <a:endParaRPr lang="en-US" sz="320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>
              <a:spcBef>
                <a:spcPts val="100"/>
              </a:spcBef>
              <a:buSzPts val="1100"/>
            </a:pPr>
            <a:endParaRPr lang="en-US" sz="3200" dirty="0">
              <a:solidFill>
                <a:schemeClr val="lt1"/>
              </a:solidFill>
              <a:latin typeface="Raleway Medium"/>
            </a:endParaRPr>
          </a:p>
          <a:p>
            <a:pPr>
              <a:spcBef>
                <a:spcPts val="100"/>
              </a:spcBef>
              <a:buSzPts val="1100"/>
            </a:pPr>
            <a:r>
              <a:rPr lang="en-US" sz="3200" dirty="0">
                <a:solidFill>
                  <a:schemeClr val="lt1"/>
                </a:solidFill>
                <a:latin typeface="Raleway Medium"/>
              </a:rPr>
              <a:t>- </a:t>
            </a:r>
            <a:r>
              <a:rPr lang="en-US" sz="3200" dirty="0" err="1">
                <a:solidFill>
                  <a:schemeClr val="lt1"/>
                </a:solidFill>
                <a:latin typeface="Raleway Medium"/>
              </a:rPr>
              <a:t>Приобщение</a:t>
            </a:r>
            <a:r>
              <a:rPr lang="en-US" sz="3200" dirty="0">
                <a:solidFill>
                  <a:schemeClr val="lt1"/>
                </a:solidFill>
                <a:latin typeface="Raleway Medium"/>
              </a:rPr>
              <a:t> к </a:t>
            </a:r>
            <a:r>
              <a:rPr lang="en-US" sz="3200" dirty="0" err="1">
                <a:solidFill>
                  <a:schemeClr val="lt1"/>
                </a:solidFill>
                <a:latin typeface="Raleway Medium"/>
              </a:rPr>
              <a:t>культуре</a:t>
            </a:r>
            <a:r>
              <a:rPr lang="en-US" sz="3200" dirty="0">
                <a:solidFill>
                  <a:schemeClr val="lt1"/>
                </a:solidFill>
                <a:latin typeface="Raleway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Raleway Medium"/>
              </a:rPr>
              <a:t>фудшеринга</a:t>
            </a:r>
            <a:r>
              <a:rPr lang="en-US" sz="3200" dirty="0">
                <a:solidFill>
                  <a:schemeClr val="lt1"/>
                </a:solidFill>
                <a:latin typeface="Raleway Medium"/>
              </a:rPr>
              <a:t> </a:t>
            </a:r>
            <a:endParaRPr lang="en-US" sz="3200">
              <a:solidFill>
                <a:schemeClr val="lt1"/>
              </a:solidFill>
            </a:endParaRPr>
          </a:p>
          <a:p>
            <a:pPr>
              <a:spcBef>
                <a:spcPts val="100"/>
              </a:spcBef>
              <a:buSzPts val="1100"/>
            </a:pPr>
            <a:endParaRPr lang="en-US" sz="3200" dirty="0">
              <a:solidFill>
                <a:schemeClr val="lt1"/>
              </a:solidFill>
              <a:latin typeface="Raleway Medium"/>
            </a:endParaRPr>
          </a:p>
          <a:p>
            <a:pPr>
              <a:spcBef>
                <a:spcPts val="100"/>
              </a:spcBef>
              <a:buSzPts val="1100"/>
            </a:pPr>
            <a:r>
              <a:rPr lang="en-US" sz="3200" dirty="0">
                <a:solidFill>
                  <a:schemeClr val="lt1"/>
                </a:solidFill>
                <a:latin typeface="Raleway Medium"/>
              </a:rPr>
              <a:t>- </a:t>
            </a:r>
            <a:r>
              <a:rPr lang="en-US" sz="3200" dirty="0" err="1">
                <a:solidFill>
                  <a:schemeClr val="lt1"/>
                </a:solidFill>
                <a:latin typeface="Raleway Medium"/>
              </a:rPr>
              <a:t>Развитие</a:t>
            </a:r>
            <a:r>
              <a:rPr lang="en-US" sz="3200" dirty="0">
                <a:solidFill>
                  <a:schemeClr val="lt1"/>
                </a:solidFill>
                <a:latin typeface="Raleway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Raleway Medium"/>
              </a:rPr>
              <a:t>экологических</a:t>
            </a:r>
            <a:r>
              <a:rPr lang="en-US" sz="3200" dirty="0">
                <a:solidFill>
                  <a:schemeClr val="lt1"/>
                </a:solidFill>
                <a:latin typeface="Raleway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Raleway Medium"/>
              </a:rPr>
              <a:t>настроений</a:t>
            </a:r>
            <a:r>
              <a:rPr lang="en-US" sz="3200" dirty="0">
                <a:solidFill>
                  <a:schemeClr val="lt1"/>
                </a:solidFill>
                <a:latin typeface="Raleway Medium"/>
              </a:rPr>
              <a:t> </a:t>
            </a:r>
            <a:endParaRPr lang="en-US">
              <a:solidFill>
                <a:schemeClr val="lt1"/>
              </a:solidFill>
            </a:endParaRPr>
          </a:p>
          <a:p>
            <a:pPr marL="0" lvl="0" indent="0" algn="l">
              <a:spcBef>
                <a:spcPts val="100"/>
              </a:spcBef>
              <a:spcAft>
                <a:spcPts val="0"/>
              </a:spcAft>
              <a:buSzPts val="1100"/>
              <a:buFont typeface="Arial"/>
              <a:buNone/>
            </a:pPr>
            <a:endParaRPr lang="en-US" sz="2800" dirty="0">
              <a:solidFill>
                <a:schemeClr val="lt1"/>
              </a:solidFill>
              <a:ea typeface="Raleway Medium"/>
            </a:endParaRPr>
          </a:p>
          <a:p>
            <a:pPr marL="0" lvl="0" indent="0" algn="l" rtl="0">
              <a:spcBef>
                <a:spcPts val="1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en-US" sz="2800" dirty="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1100"/>
            </a:pPr>
            <a:endParaRPr lang="ru-RU" sz="280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</p:txBody>
      </p:sp>
      <p:pic>
        <p:nvPicPr>
          <p:cNvPr id="66" name="Google Shape;66;p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8924925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" name="Google Shape;67;p9"/>
          <p:cNvCxnSpPr/>
          <p:nvPr/>
        </p:nvCxnSpPr>
        <p:spPr>
          <a:xfrm>
            <a:off x="15020600" y="1958875"/>
            <a:ext cx="36828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8" name="Google Shape;68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15550" y="5912950"/>
            <a:ext cx="5219950" cy="521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425" y="5827975"/>
            <a:ext cx="2295525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311275" y="5492950"/>
            <a:ext cx="337185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0"/>
          <p:cNvSpPr txBox="1"/>
          <p:nvPr/>
        </p:nvSpPr>
        <p:spPr>
          <a:xfrm>
            <a:off x="437500" y="1545025"/>
            <a:ext cx="2295600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Экоактивисты</a:t>
            </a:r>
            <a:endParaRPr lang="en-US" sz="1600" dirty="0" err="1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 marL="285750" indent="-285750">
              <a:buChar char="•"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Дон24</a:t>
            </a:r>
          </a:p>
          <a:p>
            <a:pPr marL="285750" indent="-285750">
              <a:buChar char="•"/>
            </a:pP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Порядок</a:t>
            </a:r>
            <a:endParaRPr lang="en-US" sz="1600" dirty="0" err="1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Экоблогеры</a:t>
            </a:r>
            <a:endParaRPr sz="1600" err="1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 marL="285750" indent="-285750">
              <a:buChar char="•"/>
            </a:pP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ImOrganic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endParaRPr lang="en-US" sz="1600" dirty="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endParaRPr lang="ru-RU" sz="160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</p:txBody>
      </p:sp>
      <p:sp>
        <p:nvSpPr>
          <p:cNvPr id="76" name="Google Shape;76;p10"/>
          <p:cNvSpPr txBox="1"/>
          <p:nvPr/>
        </p:nvSpPr>
        <p:spPr>
          <a:xfrm>
            <a:off x="3714100" y="1545025"/>
            <a:ext cx="2295600" cy="3080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7" name="Google Shape;77;p10"/>
          <p:cNvSpPr txBox="1"/>
          <p:nvPr/>
        </p:nvSpPr>
        <p:spPr>
          <a:xfrm>
            <a:off x="7676500" y="1545025"/>
            <a:ext cx="2295600" cy="3149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Централизованная</a:t>
            </a: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система</a:t>
            </a: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связи</a:t>
            </a: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для</a:t>
            </a: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передачи</a:t>
            </a: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пищи</a:t>
            </a:r>
            <a:endParaRPr sz="1600" dirty="0" err="1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8" name="Google Shape;78;p10"/>
          <p:cNvSpPr txBox="1"/>
          <p:nvPr/>
        </p:nvSpPr>
        <p:spPr>
          <a:xfrm>
            <a:off x="11638900" y="1773625"/>
            <a:ext cx="2295600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9" name="Google Shape;79;p10"/>
          <p:cNvSpPr txBox="1"/>
          <p:nvPr/>
        </p:nvSpPr>
        <p:spPr>
          <a:xfrm>
            <a:off x="15448900" y="1773625"/>
            <a:ext cx="2295600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Экоактивисты</a:t>
            </a:r>
            <a:endParaRPr sz="1600" dirty="0" err="1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0" name="Google Shape;80;p10"/>
          <p:cNvSpPr txBox="1"/>
          <p:nvPr/>
        </p:nvSpPr>
        <p:spPr>
          <a:xfrm>
            <a:off x="3714100" y="6117025"/>
            <a:ext cx="2791359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Время</a:t>
            </a:r>
            <a:endParaRPr lang="en-US" sz="1600" dirty="0" err="1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Компетенции</a:t>
            </a:r>
            <a:endParaRPr sz="1600" dirty="0" err="1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- 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Компьютер</a:t>
            </a:r>
            <a:endParaRPr lang="en-US" sz="1600" dirty="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- 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Текстовые</a:t>
            </a: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 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редакторы</a:t>
            </a: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 </a:t>
            </a:r>
          </a:p>
          <a:p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- 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Графические</a:t>
            </a: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редакторы</a:t>
            </a:r>
            <a:endParaRPr lang="en-US" sz="1600" dirty="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1" name="Google Shape;81;p10"/>
          <p:cNvSpPr txBox="1"/>
          <p:nvPr/>
        </p:nvSpPr>
        <p:spPr>
          <a:xfrm>
            <a:off x="11791300" y="6117025"/>
            <a:ext cx="2295600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Сайт</a:t>
            </a:r>
            <a:endParaRPr sz="1600" dirty="0" err="1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</p:txBody>
      </p:sp>
      <p:sp>
        <p:nvSpPr>
          <p:cNvPr id="82" name="Google Shape;82;p10"/>
          <p:cNvSpPr txBox="1"/>
          <p:nvPr/>
        </p:nvSpPr>
        <p:spPr>
          <a:xfrm>
            <a:off x="9581500" y="8784025"/>
            <a:ext cx="2295600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en-US" sz="16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Пожертвования</a:t>
            </a:r>
            <a:endParaRPr sz="1600" dirty="0" err="1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3" name="Google Shape;83;p10"/>
          <p:cNvSpPr txBox="1"/>
          <p:nvPr/>
        </p:nvSpPr>
        <p:spPr>
          <a:xfrm>
            <a:off x="437500" y="8784025"/>
            <a:ext cx="2295600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-Р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endParaRPr sz="16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ловеческое лицо, человек, Лоб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F6202ADF-F034-95DD-3413-9484BA309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855" y="2715770"/>
            <a:ext cx="2004841" cy="1991070"/>
          </a:xfrm>
          <a:prstGeom prst="rect">
            <a:avLst/>
          </a:prstGeom>
        </p:spPr>
      </p:pic>
      <p:pic>
        <p:nvPicPr>
          <p:cNvPr id="4" name="Рисунок 3" descr="Изображение выглядит как человек, Человеческое лицо, на открытом воздухе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6138156C-C7AF-5B58-2D35-0D0C41CA5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5863" y="6526118"/>
            <a:ext cx="2027103" cy="1999561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ческое лицо, человек, одежда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A80EFDD1-AAE4-ABF8-DC85-680DA38592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5033" y="6526118"/>
            <a:ext cx="2013332" cy="1999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Изображение выглядит как Человеческое лицо, человек, одежда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CFEF237E-0B7D-A728-58F3-29E02422CE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9907" y="2716978"/>
            <a:ext cx="2002432" cy="1988661"/>
          </a:xfrm>
          <a:prstGeom prst="rect">
            <a:avLst/>
          </a:prstGeom>
        </p:spPr>
      </p:pic>
      <p:sp>
        <p:nvSpPr>
          <p:cNvPr id="88" name="Google Shape;88;p11"/>
          <p:cNvSpPr/>
          <p:nvPr/>
        </p:nvSpPr>
        <p:spPr>
          <a:xfrm>
            <a:off x="1729250" y="131805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72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Команда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1"/>
          <p:cNvSpPr/>
          <p:nvPr/>
        </p:nvSpPr>
        <p:spPr>
          <a:xfrm>
            <a:off x="6197950" y="1543050"/>
            <a:ext cx="10589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800" dirty="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90" name="Google Shape;90;p1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29302" y="9172805"/>
            <a:ext cx="3448204" cy="637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человек, дерево, одежда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EDB82060-FB20-AD12-7D90-1F7CEBE8CF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97561" y="2628901"/>
            <a:ext cx="2018635" cy="2082189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к, Человеческое лицо, одежда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5ACE3145-C068-B94A-B928-980253C4EB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29760" y="6532315"/>
            <a:ext cx="2014711" cy="19871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AC5A8C-F975-260A-242B-A76C029CFFB0}"/>
              </a:ext>
            </a:extLst>
          </p:cNvPr>
          <p:cNvSpPr txBox="1"/>
          <p:nvPr/>
        </p:nvSpPr>
        <p:spPr>
          <a:xfrm>
            <a:off x="2319051" y="4914900"/>
            <a:ext cx="172414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solidFill>
                  <a:schemeClr val="bg1"/>
                </a:solidFill>
              </a:rPr>
              <a:t>Ильин</a:t>
            </a:r>
            <a:r>
              <a:rPr lang="en-US" sz="2400" dirty="0">
                <a:solidFill>
                  <a:schemeClr val="bg1"/>
                </a:solidFill>
              </a:rPr>
              <a:t> А.А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0FC23D-F244-B89B-B053-3FECCE0D3815}"/>
              </a:ext>
            </a:extLst>
          </p:cNvPr>
          <p:cNvSpPr txBox="1"/>
          <p:nvPr/>
        </p:nvSpPr>
        <p:spPr>
          <a:xfrm>
            <a:off x="6064785" y="4914900"/>
            <a:ext cx="226121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Мышляев</a:t>
            </a:r>
            <a:r>
              <a:rPr lang="en-US" sz="2400" dirty="0">
                <a:solidFill>
                  <a:schemeClr val="bg1"/>
                </a:solidFill>
              </a:rPr>
              <a:t> И.А.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68AC7D-45C8-AFD8-7157-3686358B2B81}"/>
              </a:ext>
            </a:extLst>
          </p:cNvPr>
          <p:cNvSpPr txBox="1"/>
          <p:nvPr/>
        </p:nvSpPr>
        <p:spPr>
          <a:xfrm>
            <a:off x="10375133" y="4914899"/>
            <a:ext cx="246777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Бахарева</a:t>
            </a:r>
            <a:r>
              <a:rPr lang="en-US" sz="2400" dirty="0">
                <a:solidFill>
                  <a:schemeClr val="bg1"/>
                </a:solidFill>
              </a:rPr>
              <a:t> В.Ю.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BB6F4C-3826-3B9E-BAF4-CC53F1E39238}"/>
              </a:ext>
            </a:extLst>
          </p:cNvPr>
          <p:cNvSpPr txBox="1"/>
          <p:nvPr/>
        </p:nvSpPr>
        <p:spPr>
          <a:xfrm>
            <a:off x="13996927" y="4914898"/>
            <a:ext cx="209595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Березин</a:t>
            </a:r>
            <a:r>
              <a:rPr lang="en-US" sz="2400" dirty="0">
                <a:solidFill>
                  <a:schemeClr val="bg1"/>
                </a:solidFill>
              </a:rPr>
              <a:t> В.Д.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7A793D-4929-8B8C-1FB0-07991F3FC61F}"/>
              </a:ext>
            </a:extLst>
          </p:cNvPr>
          <p:cNvSpPr txBox="1"/>
          <p:nvPr/>
        </p:nvSpPr>
        <p:spPr>
          <a:xfrm>
            <a:off x="4026664" y="8715718"/>
            <a:ext cx="231629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Глущенко</a:t>
            </a:r>
            <a:r>
              <a:rPr lang="en-US" sz="2400" dirty="0">
                <a:solidFill>
                  <a:schemeClr val="bg1"/>
                </a:solidFill>
              </a:rPr>
              <a:t> В.О.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626377-ED86-BCC1-7D49-B34DD26AECCB}"/>
              </a:ext>
            </a:extLst>
          </p:cNvPr>
          <p:cNvSpPr txBox="1"/>
          <p:nvPr/>
        </p:nvSpPr>
        <p:spPr>
          <a:xfrm>
            <a:off x="8130447" y="8715719"/>
            <a:ext cx="201333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Ткачева</a:t>
            </a:r>
            <a:r>
              <a:rPr lang="en-US" sz="2400" dirty="0">
                <a:solidFill>
                  <a:schemeClr val="bg1"/>
                </a:solidFill>
              </a:rPr>
              <a:t> В.А.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482CDA-CB0D-D83D-AE06-7A4B10377056}"/>
              </a:ext>
            </a:extLst>
          </p:cNvPr>
          <p:cNvSpPr txBox="1"/>
          <p:nvPr/>
        </p:nvSpPr>
        <p:spPr>
          <a:xfrm>
            <a:off x="12275542" y="8715719"/>
            <a:ext cx="162774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Кныш</a:t>
            </a:r>
            <a:r>
              <a:rPr lang="en-US" sz="2400" dirty="0">
                <a:solidFill>
                  <a:schemeClr val="bg1"/>
                </a:solidFill>
              </a:rPr>
              <a:t> Р.Н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"/>
          <p:cNvSpPr/>
          <p:nvPr/>
        </p:nvSpPr>
        <p:spPr>
          <a:xfrm>
            <a:off x="1729250" y="131805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6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Ваш запрос / </a:t>
            </a:r>
            <a:endParaRPr sz="6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6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Предложение для инвестора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2"/>
          <p:cNvSpPr/>
          <p:nvPr/>
        </p:nvSpPr>
        <p:spPr>
          <a:xfrm>
            <a:off x="1802950" y="2883425"/>
            <a:ext cx="10589400" cy="3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Что вам нужно ?</a:t>
            </a:r>
            <a:endParaRPr sz="24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-ментор или эдвайзер</a:t>
            </a:r>
            <a:endParaRPr sz="24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-люди в команду</a:t>
            </a:r>
            <a:endParaRPr sz="24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Если вам нужны инвестиции, то напишите, на каких условиях вы готовы работать с инвестором. Доля, опцион, займ или что вы ещё можете придумать/предложить? </a:t>
            </a:r>
            <a:endParaRPr sz="24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Если есть финансовые расчёты – тоже вынесите итоги на этот слайд.</a:t>
            </a:r>
            <a:endParaRPr sz="24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Как будет выглядеть ваше сотрудничество?</a:t>
            </a:r>
            <a:endParaRPr sz="24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117" name="Google Shape;117;p1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8924925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8" name="Google Shape;118;p12"/>
          <p:cNvCxnSpPr/>
          <p:nvPr/>
        </p:nvCxnSpPr>
        <p:spPr>
          <a:xfrm>
            <a:off x="13917000" y="1958875"/>
            <a:ext cx="47862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"/>
          <p:cNvSpPr/>
          <p:nvPr/>
        </p:nvSpPr>
        <p:spPr>
          <a:xfrm>
            <a:off x="5162438" y="5106125"/>
            <a:ext cx="501900" cy="501900"/>
          </a:xfrm>
          <a:prstGeom prst="ellipse">
            <a:avLst/>
          </a:prstGeom>
          <a:gradFill>
            <a:gsLst>
              <a:gs pos="0">
                <a:srgbClr val="F5D0D0"/>
              </a:gs>
              <a:gs pos="100000">
                <a:srgbClr val="D9686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3"/>
          <p:cNvSpPr/>
          <p:nvPr/>
        </p:nvSpPr>
        <p:spPr>
          <a:xfrm>
            <a:off x="1729250" y="131805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6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Дорожная карта проекта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2978425" y="6570156"/>
            <a:ext cx="4514656" cy="1810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24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Мозговой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штурм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.</a:t>
            </a:r>
          </a:p>
          <a:p>
            <a:pPr>
              <a:buSzPts val="1100"/>
            </a:pP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Налаживание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идеи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. </a:t>
            </a:r>
          </a:p>
          <a:p>
            <a:pPr>
              <a:buSzPts val="1100"/>
            </a:pPr>
            <a:r>
              <a:rPr lang="en-US" sz="24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Консультация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 с </a:t>
            </a:r>
            <a:r>
              <a:rPr lang="en-US" sz="24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трекером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. </a:t>
            </a:r>
          </a:p>
          <a:p>
            <a:pPr>
              <a:buSzPts val="1100"/>
            </a:pP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Распределение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ролей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.</a:t>
            </a:r>
            <a:endParaRPr lang="en-US" sz="2400">
              <a:solidFill>
                <a:schemeClr val="lt1"/>
              </a:solidFill>
            </a:endParaRPr>
          </a:p>
        </p:txBody>
      </p:sp>
      <p:pic>
        <p:nvPicPr>
          <p:cNvPr id="126" name="Google Shape;126;p1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8924925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" name="Google Shape;127;p13"/>
          <p:cNvCxnSpPr/>
          <p:nvPr/>
        </p:nvCxnSpPr>
        <p:spPr>
          <a:xfrm>
            <a:off x="11950625" y="1958875"/>
            <a:ext cx="67527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8" name="Google Shape;128;p13"/>
          <p:cNvSpPr/>
          <p:nvPr/>
        </p:nvSpPr>
        <p:spPr>
          <a:xfrm>
            <a:off x="19700" y="5344300"/>
            <a:ext cx="18288000" cy="4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3"/>
          <p:cNvSpPr/>
          <p:nvPr/>
        </p:nvSpPr>
        <p:spPr>
          <a:xfrm>
            <a:off x="5245201" y="5188888"/>
            <a:ext cx="336300" cy="336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3"/>
          <p:cNvSpPr/>
          <p:nvPr/>
        </p:nvSpPr>
        <p:spPr>
          <a:xfrm>
            <a:off x="2379500" y="5106150"/>
            <a:ext cx="501900" cy="501900"/>
          </a:xfrm>
          <a:prstGeom prst="ellipse">
            <a:avLst/>
          </a:prstGeom>
          <a:gradFill>
            <a:gsLst>
              <a:gs pos="0">
                <a:schemeClr val="lt1"/>
              </a:gs>
              <a:gs pos="29000">
                <a:srgbClr val="88AAE6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3"/>
          <p:cNvSpPr/>
          <p:nvPr/>
        </p:nvSpPr>
        <p:spPr>
          <a:xfrm>
            <a:off x="2462263" y="5188913"/>
            <a:ext cx="336300" cy="336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3"/>
          <p:cNvSpPr/>
          <p:nvPr/>
        </p:nvSpPr>
        <p:spPr>
          <a:xfrm>
            <a:off x="8134850" y="5116900"/>
            <a:ext cx="501900" cy="501900"/>
          </a:xfrm>
          <a:prstGeom prst="ellipse">
            <a:avLst/>
          </a:prstGeom>
          <a:gradFill>
            <a:gsLst>
              <a:gs pos="0">
                <a:schemeClr val="lt1"/>
              </a:gs>
              <a:gs pos="29000">
                <a:srgbClr val="88AAE6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3"/>
          <p:cNvSpPr/>
          <p:nvPr/>
        </p:nvSpPr>
        <p:spPr>
          <a:xfrm>
            <a:off x="8217613" y="5199663"/>
            <a:ext cx="336300" cy="336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3"/>
          <p:cNvSpPr/>
          <p:nvPr/>
        </p:nvSpPr>
        <p:spPr>
          <a:xfrm>
            <a:off x="11107250" y="5116900"/>
            <a:ext cx="501900" cy="501900"/>
          </a:xfrm>
          <a:prstGeom prst="ellipse">
            <a:avLst/>
          </a:prstGeom>
          <a:gradFill>
            <a:gsLst>
              <a:gs pos="0">
                <a:schemeClr val="lt1"/>
              </a:gs>
              <a:gs pos="29000">
                <a:srgbClr val="88AAE6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3"/>
          <p:cNvSpPr/>
          <p:nvPr/>
        </p:nvSpPr>
        <p:spPr>
          <a:xfrm>
            <a:off x="11190013" y="5199663"/>
            <a:ext cx="336300" cy="336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3"/>
          <p:cNvSpPr/>
          <p:nvPr/>
        </p:nvSpPr>
        <p:spPr>
          <a:xfrm>
            <a:off x="14079650" y="5116900"/>
            <a:ext cx="501900" cy="501900"/>
          </a:xfrm>
          <a:prstGeom prst="ellipse">
            <a:avLst/>
          </a:prstGeom>
          <a:gradFill>
            <a:gsLst>
              <a:gs pos="0">
                <a:schemeClr val="lt1"/>
              </a:gs>
              <a:gs pos="29000">
                <a:srgbClr val="88AAE6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3"/>
          <p:cNvSpPr/>
          <p:nvPr/>
        </p:nvSpPr>
        <p:spPr>
          <a:xfrm>
            <a:off x="14162413" y="5199663"/>
            <a:ext cx="336300" cy="336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8" name="Google Shape;138;p13"/>
          <p:cNvCxnSpPr>
            <a:stCxn id="131" idx="4"/>
          </p:cNvCxnSpPr>
          <p:nvPr/>
        </p:nvCxnSpPr>
        <p:spPr>
          <a:xfrm>
            <a:off x="2630413" y="5525213"/>
            <a:ext cx="0" cy="30882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39" name="Google Shape;139;p13"/>
          <p:cNvCxnSpPr/>
          <p:nvPr/>
        </p:nvCxnSpPr>
        <p:spPr>
          <a:xfrm>
            <a:off x="5413400" y="2435900"/>
            <a:ext cx="0" cy="29085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140" name="Google Shape;140;p13"/>
          <p:cNvSpPr/>
          <p:nvPr/>
        </p:nvSpPr>
        <p:spPr>
          <a:xfrm>
            <a:off x="4864500" y="5848291"/>
            <a:ext cx="1097700" cy="3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Вы здесь</a:t>
            </a:r>
            <a:endParaRPr sz="18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cxnSp>
        <p:nvCxnSpPr>
          <p:cNvPr id="141" name="Google Shape;141;p13"/>
          <p:cNvCxnSpPr/>
          <p:nvPr/>
        </p:nvCxnSpPr>
        <p:spPr>
          <a:xfrm>
            <a:off x="8390951" y="5525213"/>
            <a:ext cx="0" cy="30882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42" name="Google Shape;142;p13"/>
          <p:cNvCxnSpPr/>
          <p:nvPr/>
        </p:nvCxnSpPr>
        <p:spPr>
          <a:xfrm>
            <a:off x="11358188" y="2482900"/>
            <a:ext cx="0" cy="29085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143" name="Google Shape;143;p13"/>
          <p:cNvCxnSpPr/>
          <p:nvPr/>
        </p:nvCxnSpPr>
        <p:spPr>
          <a:xfrm>
            <a:off x="14330601" y="5525213"/>
            <a:ext cx="0" cy="30882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44" name="Google Shape;144;p13"/>
          <p:cNvSpPr/>
          <p:nvPr/>
        </p:nvSpPr>
        <p:spPr>
          <a:xfrm>
            <a:off x="7708986" y="4646079"/>
            <a:ext cx="1345579" cy="487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-US" sz="18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10.04.24</a:t>
            </a:r>
          </a:p>
        </p:txBody>
      </p:sp>
      <p:sp>
        <p:nvSpPr>
          <p:cNvPr id="145" name="Google Shape;145;p13"/>
          <p:cNvSpPr/>
          <p:nvPr/>
        </p:nvSpPr>
        <p:spPr>
          <a:xfrm>
            <a:off x="10819700" y="5772091"/>
            <a:ext cx="1097700" cy="3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-US" sz="18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20.09.24</a:t>
            </a:r>
          </a:p>
        </p:txBody>
      </p:sp>
      <p:sp>
        <p:nvSpPr>
          <p:cNvPr id="146" name="Google Shape;146;p13"/>
          <p:cNvSpPr/>
          <p:nvPr/>
        </p:nvSpPr>
        <p:spPr>
          <a:xfrm>
            <a:off x="13785775" y="4687391"/>
            <a:ext cx="1097700" cy="3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-US" sz="18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15.01.25</a:t>
            </a:r>
          </a:p>
        </p:txBody>
      </p:sp>
      <p:sp>
        <p:nvSpPr>
          <p:cNvPr id="147" name="Google Shape;147;p13"/>
          <p:cNvSpPr/>
          <p:nvPr/>
        </p:nvSpPr>
        <p:spPr>
          <a:xfrm>
            <a:off x="2081600" y="4687391"/>
            <a:ext cx="1097700" cy="3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-US" sz="18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С 20.09.23</a:t>
            </a:r>
          </a:p>
        </p:txBody>
      </p:sp>
      <p:sp>
        <p:nvSpPr>
          <p:cNvPr id="148" name="Google Shape;148;p13"/>
          <p:cNvSpPr/>
          <p:nvPr/>
        </p:nvSpPr>
        <p:spPr>
          <a:xfrm>
            <a:off x="5829575" y="2482900"/>
            <a:ext cx="39225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Создание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плана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проекта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.</a:t>
            </a:r>
          </a:p>
          <a:p>
            <a:pPr>
              <a:buSzPts val="1100"/>
            </a:pP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Получение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обратной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связи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 </a:t>
            </a: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от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экспертов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по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результатам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работы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.</a:t>
            </a:r>
          </a:p>
        </p:txBody>
      </p:sp>
      <p:sp>
        <p:nvSpPr>
          <p:cNvPr id="149" name="Google Shape;149;p13"/>
          <p:cNvSpPr/>
          <p:nvPr/>
        </p:nvSpPr>
        <p:spPr>
          <a:xfrm>
            <a:off x="8807700" y="7203625"/>
            <a:ext cx="39225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24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Создание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макета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сайта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.</a:t>
            </a:r>
          </a:p>
          <a:p>
            <a:pPr>
              <a:buSzPts val="1100"/>
            </a:pPr>
            <a:r>
              <a:rPr lang="en-US" sz="24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Разработка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сайта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.</a:t>
            </a:r>
          </a:p>
          <a:p>
            <a:pPr>
              <a:buSzPts val="1100"/>
            </a:pPr>
            <a:r>
              <a:rPr lang="en-US" sz="24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Тестировка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.</a:t>
            </a:r>
          </a:p>
        </p:txBody>
      </p:sp>
      <p:sp>
        <p:nvSpPr>
          <p:cNvPr id="150" name="Google Shape;150;p13"/>
          <p:cNvSpPr/>
          <p:nvPr/>
        </p:nvSpPr>
        <p:spPr>
          <a:xfrm>
            <a:off x="11850400" y="2482900"/>
            <a:ext cx="39225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Запуск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 в </a:t>
            </a:r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ранний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доступ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.</a:t>
            </a:r>
            <a:endParaRPr lang="ru-RU" dirty="0" err="1">
              <a:solidFill>
                <a:schemeClr val="lt1"/>
              </a:solidFill>
            </a:endParaRPr>
          </a:p>
          <a:p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Пиар-кампания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.</a:t>
            </a:r>
          </a:p>
          <a:p>
            <a:r>
              <a:rPr lang="en-US" sz="2400" err="1">
                <a:solidFill>
                  <a:schemeClr val="lt1"/>
                </a:solidFill>
                <a:latin typeface="Raleway Medium"/>
              </a:rPr>
              <a:t>Сбор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 и </a:t>
            </a:r>
            <a:r>
              <a:rPr lang="en-US" sz="2400" err="1">
                <a:solidFill>
                  <a:schemeClr val="lt1"/>
                </a:solidFill>
                <a:latin typeface="Raleway Medium"/>
              </a:rPr>
              <a:t>анализ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 </a:t>
            </a:r>
            <a:r>
              <a:rPr lang="en-US" sz="2400" err="1">
                <a:solidFill>
                  <a:schemeClr val="lt1"/>
                </a:solidFill>
                <a:latin typeface="Raleway Medium"/>
              </a:rPr>
              <a:t>отзывов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.</a:t>
            </a:r>
          </a:p>
          <a:p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Доработка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 </a:t>
            </a:r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на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основе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полученной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информации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.</a:t>
            </a:r>
          </a:p>
          <a:p>
            <a:endParaRPr lang="en-US" sz="2400" dirty="0">
              <a:solidFill>
                <a:schemeClr val="lt1"/>
              </a:solidFill>
              <a:latin typeface="Raleway Medium"/>
            </a:endParaRPr>
          </a:p>
          <a:p>
            <a:endParaRPr lang="en-US" sz="2400" dirty="0">
              <a:solidFill>
                <a:schemeClr val="lt1"/>
              </a:solidFill>
              <a:latin typeface="Raleway Medium"/>
            </a:endParaRPr>
          </a:p>
        </p:txBody>
      </p:sp>
      <p:sp>
        <p:nvSpPr>
          <p:cNvPr id="151" name="Google Shape;151;p13"/>
          <p:cNvSpPr/>
          <p:nvPr/>
        </p:nvSpPr>
        <p:spPr>
          <a:xfrm>
            <a:off x="14849680" y="7203625"/>
            <a:ext cx="3839874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24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Полноценный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запуск</a:t>
            </a:r>
            <a:r>
              <a:rPr lang="en-US" sz="24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</a:rPr>
              <a:t>.</a:t>
            </a:r>
          </a:p>
          <a:p>
            <a:pPr>
              <a:buSzPts val="1100"/>
            </a:pPr>
            <a:endParaRPr lang="en-US" sz="2400" dirty="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"/>
          <p:cNvSpPr/>
          <p:nvPr/>
        </p:nvSpPr>
        <p:spPr>
          <a:xfrm>
            <a:off x="1729250" y="1318050"/>
            <a:ext cx="151824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7200" b="1" dirty="0" err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Контактная</a:t>
            </a:r>
            <a:r>
              <a:rPr lang="en-US" sz="72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7200" b="1" dirty="0" err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информация</a:t>
            </a:r>
            <a:endParaRPr lang="ru-RU" sz="7200" b="1">
              <a:solidFill>
                <a:schemeClr val="lt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57" name="Google Shape;157;p14"/>
          <p:cNvSpPr/>
          <p:nvPr/>
        </p:nvSpPr>
        <p:spPr>
          <a:xfrm>
            <a:off x="1802950" y="3493025"/>
            <a:ext cx="110106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Представитель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 — </a:t>
            </a:r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Глущенко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 </a:t>
            </a:r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Вячеслав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Raleway Medium"/>
              </a:rPr>
              <a:t>Олегович</a:t>
            </a:r>
            <a:r>
              <a:rPr lang="en-US" sz="2400" dirty="0">
                <a:solidFill>
                  <a:schemeClr val="lt1"/>
                </a:solidFill>
                <a:latin typeface="Raleway Medium"/>
              </a:rPr>
              <a:t> </a:t>
            </a:r>
            <a:endParaRPr lang="ru-RU" dirty="0">
              <a:solidFill>
                <a:schemeClr val="lt1"/>
              </a:solidFill>
            </a:endParaRPr>
          </a:p>
          <a:p>
            <a:r>
              <a:rPr lang="en-US" sz="2400" dirty="0">
                <a:solidFill>
                  <a:schemeClr val="lt1"/>
                </a:solidFill>
                <a:latin typeface="Calibri"/>
              </a:rPr>
              <a:t>89185255090    </a:t>
            </a:r>
            <a:r>
              <a:rPr lang="en-US" sz="2400" dirty="0">
                <a:solidFill>
                  <a:schemeClr val="lt1"/>
                </a:solidFill>
                <a:latin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glushchenko.vo@gs.donstu.ru</a:t>
            </a:r>
            <a:endParaRPr lang="ru-RU" dirty="0">
              <a:solidFill>
                <a:schemeClr val="lt1"/>
              </a:solidFill>
            </a:endParaRPr>
          </a:p>
          <a:p>
            <a:endParaRPr lang="en-US" sz="2400">
              <a:solidFill>
                <a:schemeClr val="lt1"/>
              </a:solidFill>
              <a:latin typeface="Calibri"/>
              <a:ea typeface="Raleway Medium"/>
            </a:endParaRPr>
          </a:p>
          <a:p>
            <a:endParaRPr lang="en-US" sz="2400" dirty="0">
              <a:solidFill>
                <a:schemeClr val="lt1"/>
              </a:solidFill>
              <a:latin typeface="Calibri"/>
              <a:ea typeface="Raleway Medium"/>
            </a:endParaRPr>
          </a:p>
          <a:p>
            <a:pPr>
              <a:buClr>
                <a:schemeClr val="dk1"/>
              </a:buClr>
              <a:buSzPts val="1100"/>
            </a:pPr>
            <a:endParaRPr lang="ru-RU" sz="2400">
              <a:solidFill>
                <a:schemeClr val="lt1"/>
              </a:solidFill>
              <a:latin typeface="Raleway Medium"/>
              <a:ea typeface="Raleway Medium"/>
              <a:cs typeface="Raleway Medium"/>
            </a:endParaRPr>
          </a:p>
        </p:txBody>
      </p:sp>
      <p:pic>
        <p:nvPicPr>
          <p:cNvPr id="158" name="Google Shape;158;p1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9750" y="8924925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" name="Google Shape;159;p14"/>
          <p:cNvCxnSpPr/>
          <p:nvPr/>
        </p:nvCxnSpPr>
        <p:spPr>
          <a:xfrm>
            <a:off x="13108546" y="1931333"/>
            <a:ext cx="5594979" cy="27542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0" name="Google Shape;16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109154" y="5448750"/>
            <a:ext cx="6774774" cy="67747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93CCD1-4444-4872-53F6-62A5C0FD617B}"/>
              </a:ext>
            </a:extLst>
          </p:cNvPr>
          <p:cNvSpPr txBox="1"/>
          <p:nvPr/>
        </p:nvSpPr>
        <p:spPr>
          <a:xfrm>
            <a:off x="9700352" y="3468936"/>
            <a:ext cx="982153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solidFill>
                  <a:srgbClr val="FFFFFF"/>
                </a:solidFill>
                <a:latin typeface="Raleway Medium"/>
              </a:rPr>
              <a:t>Капитан</a:t>
            </a:r>
            <a:r>
              <a:rPr lang="en-US" sz="24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2400" err="1">
                <a:solidFill>
                  <a:srgbClr val="FFFFFF"/>
                </a:solidFill>
                <a:latin typeface="Raleway Medium"/>
              </a:rPr>
              <a:t>команды</a:t>
            </a:r>
            <a:r>
              <a:rPr lang="en-US" sz="2400" dirty="0">
                <a:solidFill>
                  <a:srgbClr val="FFFFFF"/>
                </a:solidFill>
                <a:latin typeface="Raleway Medium"/>
              </a:rPr>
              <a:t> — </a:t>
            </a:r>
            <a:r>
              <a:rPr lang="en-US" sz="2400" err="1">
                <a:solidFill>
                  <a:srgbClr val="FFFFFF"/>
                </a:solidFill>
                <a:latin typeface="Raleway Medium"/>
              </a:rPr>
              <a:t>Ильин</a:t>
            </a:r>
            <a:r>
              <a:rPr lang="en-US" sz="24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2400" err="1">
                <a:solidFill>
                  <a:srgbClr val="FFFFFF"/>
                </a:solidFill>
                <a:latin typeface="Raleway Medium"/>
              </a:rPr>
              <a:t>Андрей</a:t>
            </a:r>
            <a:r>
              <a:rPr lang="en-US" sz="2400" dirty="0">
                <a:solidFill>
                  <a:srgbClr val="FFFFFF"/>
                </a:solidFill>
                <a:latin typeface="Raleway Medium"/>
              </a:rPr>
              <a:t> </a:t>
            </a:r>
            <a:r>
              <a:rPr lang="en-US" sz="2400" err="1">
                <a:solidFill>
                  <a:srgbClr val="FFFFFF"/>
                </a:solidFill>
                <a:latin typeface="Raleway Medium"/>
              </a:rPr>
              <a:t>Александрович</a:t>
            </a:r>
            <a:endParaRPr lang="en-US" sz="2400" dirty="0">
              <a:solidFill>
                <a:srgbClr val="FFFFFF"/>
              </a:solidFill>
              <a:latin typeface="Raleway Medium"/>
            </a:endParaRPr>
          </a:p>
          <a:p>
            <a:r>
              <a:rPr lang="en-US" sz="2400" dirty="0">
                <a:solidFill>
                  <a:srgbClr val="FFFFFF"/>
                </a:solidFill>
                <a:latin typeface="Calibri"/>
              </a:rPr>
              <a:t>89897050326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Произвольный</PresentationFormat>
  <Slides>12</Slides>
  <Notes>12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Вячеслав Глущенко</cp:lastModifiedBy>
  <cp:revision>1460</cp:revision>
  <dcterms:modified xsi:type="dcterms:W3CDTF">2023-11-28T19:01:06Z</dcterms:modified>
</cp:coreProperties>
</file>