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6"/>
  </p:notesMasterIdLst>
  <p:sldIdLst>
    <p:sldId id="281" r:id="rId3"/>
    <p:sldId id="276" r:id="rId4"/>
    <p:sldId id="277" r:id="rId5"/>
    <p:sldId id="257" r:id="rId6"/>
    <p:sldId id="269" r:id="rId7"/>
    <p:sldId id="259" r:id="rId8"/>
    <p:sldId id="268" r:id="rId9"/>
    <p:sldId id="265" r:id="rId10"/>
    <p:sldId id="278" r:id="rId11"/>
    <p:sldId id="280" r:id="rId12"/>
    <p:sldId id="279" r:id="rId13"/>
    <p:sldId id="263" r:id="rId14"/>
    <p:sldId id="264" r:id="rId15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9813"/>
    <a:srgbClr val="FAB9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5814"/>
  </p:normalViewPr>
  <p:slideViewPr>
    <p:cSldViewPr snapToGrid="0" snapToObjects="1">
      <p:cViewPr varScale="1">
        <p:scale>
          <a:sx n="85" d="100"/>
          <a:sy n="85" d="100"/>
        </p:scale>
        <p:origin x="55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7D644-AE34-4062-A179-90DF23AAFF2C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512FA-5EC5-409C-B930-9D1028B7EA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637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1163A-9AAD-CD45-B4AF-FDFE4F21AF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090732-A618-5A4E-A537-64A4B51DBF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408" y="1324244"/>
            <a:ext cx="5962402" cy="2387600"/>
          </a:xfrm>
        </p:spPr>
        <p:txBody>
          <a:bodyPr anchor="b"/>
          <a:lstStyle>
            <a:lvl1pPr algn="l">
              <a:defRPr sz="6000">
                <a:solidFill>
                  <a:srgbClr val="CB981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B81846-9D9A-1D48-92A5-021FC167E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8408" y="3803919"/>
            <a:ext cx="596240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B87F3-D628-A44F-8A71-6B5B8A4D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11/28/2023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91E38-62B0-8045-9769-C5AE194EE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2D7D1-E196-7F41-90C4-8E5B6201A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16036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57925-613C-8F4C-898F-6D8E28BAE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E8AEF-A169-0A42-A7FC-B7BFA281F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3F5BF-3B8F-A441-9A1E-787664CE8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11/28/2023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90D71-0132-B74F-AD43-4E63924C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44F60-AD23-9B4A-85BC-49CF6F6F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62204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CD35F-2DE7-044D-9304-4D0E27C6B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14C52-09E4-0142-8C93-9205AFB92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60AB2-67FE-C342-BEE5-51174E49F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11/28/2023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DFC55-2E13-584D-9D9C-483FA1164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4BBE1-4D03-1848-9FAF-D2A30348A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23643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897D9-C720-FB4C-99A6-E445499FC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FFF7A-6894-C343-8B2B-8CFB6B396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11E1F2-BB81-C84C-8A0E-597E1D6BD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FDE69-843F-2F45-A01D-7A6455D9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11/28/2023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EC541-CB0F-1447-A506-BD02C21E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364D8-2F86-5249-AC00-826CF62D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37777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39618-D58A-3E49-8DBF-D185F900F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3A620-4AFC-9442-A00C-5510DF8CA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34134F-3AB2-EB41-8F58-E4D3BED98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31031-5110-B148-9012-2884EAD35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11604A-9105-DF44-B650-A1CDCA6DC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653A2E-AE44-7C4F-AD8A-5F36F9C07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11/28/2023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0CA3C9-D689-5B43-8F60-5DE3EB385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1D2C46-9E97-CA48-B838-A1DDA3155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1590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15520-22D4-3640-9D6F-597D86B97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402F3-0F1B-F04F-8083-FE485CB3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11/28/2023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BE8DC6-F039-8F4F-B92C-661E778D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A092C0-3DBB-0C4D-B089-D6C4E4BC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75623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9A5E4A-1220-D446-BFF2-E1B1A29E5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11/28/2023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970E6-167F-3A4C-9E6F-0D0471B4F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90E22-C2AC-9449-9D85-E56E7D2FA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42659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90BD6-680C-F145-A915-786F60844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18EA1-3EA0-D141-8A9E-4B0E2D1CB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F6717-0AE9-A949-B7AD-CBBECBA10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583AA-572B-E44C-BA53-CC26402E6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11/28/2023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C6B4A8-79E2-0A42-BF1C-E322E051C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163C5-04D9-D149-B649-5C57AA533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43353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19A20-09BC-224C-966B-185E6E82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DE4764-B322-6D45-9B1F-7B7BC65DD6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ABEFD-5A6F-8643-923F-DEFDD3EE0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069A7-6823-6749-A5A0-441D11337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11/28/2023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EFE2E-5D71-494E-B417-95968039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D1E64-6BCA-7947-AE30-65C339C3F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76361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9C6D8-FAE2-CB48-B6AF-599145010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2E4046-1F2A-4549-875D-8B6B8B32A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EC362-F507-E74D-A2C6-C5E7696D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11/28/2023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D965-AD9F-644D-9131-2745EC311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CBF72-9E7A-C148-95AB-B935E67E5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783083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46FE51-5627-FC4A-A9A8-42553B4EA8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8741F-A682-2943-9C3F-0EF5CE5EC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6AE9C-D32B-0741-85DC-E155CB25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11/28/2023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3E463-3A1C-6143-A147-7218C72CC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D7D94-A99D-EB42-9BD5-192CF6015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533404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449728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171975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90489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187431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7154316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6025021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7319814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7277290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58415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840950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3945941-387D-394B-AB4A-8F41333371C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8F7AC8-1812-A049-A6C6-68DF81168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5E004-3B16-8247-A495-FDDBB5542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16F0A-2448-D74F-A923-12E842E64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0EA87-86B7-834A-A87D-CEE75A2A3BFC}" type="datetimeFigureOut">
              <a:rPr lang="en-UA" smtClean="0"/>
              <a:t>11/28/2023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F9B30-A15F-DA40-8258-123C4CBC7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01F1E-3986-CD43-A0EB-5C56A273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888247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319029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/>
        </p:nvSpPr>
        <p:spPr>
          <a:xfrm>
            <a:off x="62753" y="2392867"/>
            <a:ext cx="5824814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ru-RU" sz="4800" b="1" kern="0" dirty="0">
                <a:solidFill>
                  <a:srgbClr val="5C4FA1"/>
                </a:solidFill>
                <a:latin typeface="Arial"/>
                <a:cs typeface="Arial"/>
                <a:sym typeface="Arial"/>
              </a:rPr>
              <a:t>Чат-бот новостей</a:t>
            </a:r>
            <a:br>
              <a:rPr lang="ru-RU" sz="4800" b="1" kern="0" dirty="0">
                <a:solidFill>
                  <a:srgbClr val="5C4FA1"/>
                </a:solidFill>
                <a:latin typeface="Arial"/>
                <a:cs typeface="Arial"/>
                <a:sym typeface="Arial"/>
              </a:rPr>
            </a:br>
            <a:r>
              <a:rPr lang="ru-RU" sz="4800" b="1" kern="0" dirty="0">
                <a:solidFill>
                  <a:srgbClr val="5C4FA1"/>
                </a:solidFill>
                <a:latin typeface="Arial"/>
                <a:cs typeface="Arial"/>
                <a:sym typeface="Arial"/>
              </a:rPr>
              <a:t>«</a:t>
            </a:r>
            <a:r>
              <a:rPr lang="ru-RU" sz="4800" b="1" kern="0" dirty="0" err="1">
                <a:solidFill>
                  <a:srgbClr val="5C4FA1"/>
                </a:solidFill>
                <a:latin typeface="Arial"/>
                <a:cs typeface="Arial"/>
                <a:sym typeface="Arial"/>
              </a:rPr>
              <a:t>Уни</a:t>
            </a:r>
            <a:r>
              <a:rPr lang="ru-RU" sz="4800" b="1" kern="0" dirty="0">
                <a:solidFill>
                  <a:srgbClr val="5C4FA1"/>
                </a:solidFill>
                <a:latin typeface="Arial"/>
                <a:cs typeface="Arial"/>
                <a:sym typeface="Arial"/>
              </a:rPr>
              <a:t>-интересы»</a:t>
            </a:r>
            <a:endParaRPr sz="4800" b="1" kern="0" dirty="0">
              <a:solidFill>
                <a:srgbClr val="5C4FA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3" name="Google Shape;53;p13"/>
          <p:cNvSpPr txBox="1"/>
          <p:nvPr/>
        </p:nvSpPr>
        <p:spPr>
          <a:xfrm>
            <a:off x="295298" y="4792790"/>
            <a:ext cx="54196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ru" sz="3200" b="1" kern="0">
                <a:solidFill>
                  <a:srgbClr val="5C4FA1"/>
                </a:solidFill>
                <a:latin typeface="Arial"/>
                <a:cs typeface="Arial"/>
                <a:sym typeface="Arial"/>
              </a:rPr>
              <a:t>Ямалетдинов Эмиль</a:t>
            </a:r>
            <a:endParaRPr sz="3200" b="1" kern="0" dirty="0">
              <a:solidFill>
                <a:srgbClr val="5C4FA1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BBC70-9B6C-4355-9093-426F81613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Задачи пользователей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95D6B-024D-46D6-B4CF-87ED7A4B3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Задачи клиента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1) (Первокурсники)Разобраться с тем, какие клубы и события могут их заинтересовать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2) (Студенты)Найти ресурс где можно узнать информацию по его интересам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3) (Студенты)Поддерживать информированность о происходящих событиях и интересов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8354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7ECED-0056-4E9B-99B8-339D48431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Какие решения используются сейчас?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C0EFC35-4062-499E-BF66-31A4E9E8A9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6963650"/>
              </p:ext>
            </p:extLst>
          </p:nvPr>
        </p:nvGraphicFramePr>
        <p:xfrm>
          <a:off x="838200" y="1595717"/>
          <a:ext cx="10941425" cy="4509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62453">
                  <a:extLst>
                    <a:ext uri="{9D8B030D-6E8A-4147-A177-3AD203B41FA5}">
                      <a16:colId xmlns:a16="http://schemas.microsoft.com/office/drawing/2014/main" val="2025944777"/>
                    </a:ext>
                  </a:extLst>
                </a:gridCol>
                <a:gridCol w="4033722">
                  <a:extLst>
                    <a:ext uri="{9D8B030D-6E8A-4147-A177-3AD203B41FA5}">
                      <a16:colId xmlns:a16="http://schemas.microsoft.com/office/drawing/2014/main" val="1147686420"/>
                    </a:ext>
                  </a:extLst>
                </a:gridCol>
                <a:gridCol w="2045250">
                  <a:extLst>
                    <a:ext uri="{9D8B030D-6E8A-4147-A177-3AD203B41FA5}">
                      <a16:colId xmlns:a16="http://schemas.microsoft.com/office/drawing/2014/main" val="3108988921"/>
                    </a:ext>
                  </a:extLst>
                </a:gridCol>
              </a:tblGrid>
              <a:tr h="364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Решения задач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Информация о решении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+/-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2913398"/>
                  </a:ext>
                </a:extLst>
              </a:tr>
              <a:tr h="345144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Многочисленные группы в социальной сети в ВКонтакте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Их очень много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552108"/>
                  </a:ext>
                </a:extLst>
              </a:tr>
              <a:tr h="3451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Актуальность информации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571999"/>
                  </a:ext>
                </a:extLst>
              </a:tr>
              <a:tr h="3962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Сложно найти нужную группу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2483106"/>
                  </a:ext>
                </a:extLst>
              </a:tr>
              <a:tr h="7062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ленте ВК легко потерять, пропустить информацию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3827873"/>
                  </a:ext>
                </a:extLst>
              </a:tr>
              <a:tr h="429514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Единичные группы в телеграмме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Удобство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0305362"/>
                  </a:ext>
                </a:extLst>
              </a:tr>
              <a:tr h="383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Заброшено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0899165"/>
                  </a:ext>
                </a:extLst>
              </a:tr>
              <a:tr h="4819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было актуальности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8751286"/>
                  </a:ext>
                </a:extLst>
              </a:tr>
              <a:tr h="345144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Официальный сайт УГНТУ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Постоянно обновляются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2419554"/>
                  </a:ext>
                </a:extLst>
              </a:tr>
              <a:tr h="3668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всех событий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9488187"/>
                  </a:ext>
                </a:extLst>
              </a:tr>
              <a:tr h="3451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Отсутствует актуальность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2619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715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941" y="365124"/>
            <a:ext cx="3824224" cy="779463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  <a:endParaRPr lang="en-UA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53">
            <a:extLst>
              <a:ext uri="{FF2B5EF4-FFF2-40B4-BE49-F238E27FC236}">
                <a16:creationId xmlns:a16="http://schemas.microsoft.com/office/drawing/2014/main" id="{6F5DD0EB-05AA-934E-A5D1-7B81C5B3F078}"/>
              </a:ext>
            </a:extLst>
          </p:cNvPr>
          <p:cNvSpPr txBox="1">
            <a:spLocks/>
          </p:cNvSpPr>
          <p:nvPr/>
        </p:nvSpPr>
        <p:spPr>
          <a:xfrm>
            <a:off x="730903" y="1029982"/>
            <a:ext cx="3663043" cy="4631541"/>
          </a:xfrm>
          <a:prstGeom prst="rect">
            <a:avLst/>
          </a:prstGeom>
        </p:spPr>
        <p:txBody>
          <a:bodyPr vert="horz" wrap="square" lIns="0" tIns="0" rIns="0" bIns="0" anchor="ctr" anchorCtr="1">
            <a:noAutofit/>
          </a:bodyPr>
          <a:lstStyle/>
          <a:p>
            <a:pPr>
              <a:lnSpc>
                <a:spcPct val="150000"/>
              </a:lnSpc>
            </a:pPr>
            <a:r>
              <a:rPr lang="ru-RU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1)Нет централизированного источника информации</a:t>
            </a:r>
          </a:p>
          <a:p>
            <a:pPr>
              <a:lnSpc>
                <a:spcPct val="150000"/>
              </a:lnSpc>
            </a:pPr>
            <a:endParaRPr lang="ru-RU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ru-RU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2)Из-за информационного шума вовлеченность студента в жизнь университета крайне мала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ru-RU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3)В университете недостаточно хорошо развита область оповещения студентов </a:t>
            </a:r>
          </a:p>
          <a:p>
            <a:pPr>
              <a:lnSpc>
                <a:spcPct val="150000"/>
              </a:lnSpc>
            </a:pPr>
            <a:b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</a:br>
            <a:r>
              <a:rPr lang="ru-RU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4) студент не может сформировать свои интересы из-за большого количества информации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52" name="TextBox 56">
            <a:extLst>
              <a:ext uri="{FF2B5EF4-FFF2-40B4-BE49-F238E27FC236}">
                <a16:creationId xmlns:a16="http://schemas.microsoft.com/office/drawing/2014/main" id="{72C33E5D-0FB5-C34F-8C2B-111D8A825F55}"/>
              </a:ext>
            </a:extLst>
          </p:cNvPr>
          <p:cNvSpPr txBox="1">
            <a:spLocks/>
          </p:cNvSpPr>
          <p:nvPr/>
        </p:nvSpPr>
        <p:spPr>
          <a:xfrm>
            <a:off x="670388" y="2418460"/>
            <a:ext cx="2128973" cy="738171"/>
          </a:xfrm>
          <a:prstGeom prst="rect">
            <a:avLst/>
          </a:prstGeom>
        </p:spPr>
        <p:txBody>
          <a:bodyPr vert="horz" wrap="square" lIns="0" tIns="0" rIns="0" bIns="0" anchor="ctr" anchorCtr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" name="Freeform: Shape 28">
            <a:extLst>
              <a:ext uri="{FF2B5EF4-FFF2-40B4-BE49-F238E27FC236}">
                <a16:creationId xmlns:a16="http://schemas.microsoft.com/office/drawing/2014/main" id="{3473654D-9A89-C488-1404-87BBEAF1120A}"/>
              </a:ext>
            </a:extLst>
          </p:cNvPr>
          <p:cNvSpPr>
            <a:spLocks/>
          </p:cNvSpPr>
          <p:nvPr/>
        </p:nvSpPr>
        <p:spPr bwMode="auto">
          <a:xfrm>
            <a:off x="9552590" y="3304524"/>
            <a:ext cx="296156" cy="229671"/>
          </a:xfrm>
          <a:custGeom>
            <a:avLst/>
            <a:gdLst/>
            <a:ahLst/>
            <a:cxnLst>
              <a:cxn ang="0">
                <a:pos x="68" y="51"/>
              </a:cxn>
              <a:cxn ang="0">
                <a:pos x="66" y="53"/>
              </a:cxn>
              <a:cxn ang="0">
                <a:pos x="3" y="53"/>
              </a:cxn>
              <a:cxn ang="0">
                <a:pos x="0" y="51"/>
              </a:cxn>
              <a:cxn ang="0">
                <a:pos x="0" y="46"/>
              </a:cxn>
              <a:cxn ang="0">
                <a:pos x="3" y="43"/>
              </a:cxn>
              <a:cxn ang="0">
                <a:pos x="66" y="43"/>
              </a:cxn>
              <a:cxn ang="0">
                <a:pos x="68" y="46"/>
              </a:cxn>
              <a:cxn ang="0">
                <a:pos x="68" y="51"/>
              </a:cxn>
              <a:cxn ang="0">
                <a:pos x="64" y="21"/>
              </a:cxn>
              <a:cxn ang="0">
                <a:pos x="61" y="24"/>
              </a:cxn>
              <a:cxn ang="0">
                <a:pos x="8" y="24"/>
              </a:cxn>
              <a:cxn ang="0">
                <a:pos x="5" y="21"/>
              </a:cxn>
              <a:cxn ang="0">
                <a:pos x="5" y="17"/>
              </a:cxn>
              <a:cxn ang="0">
                <a:pos x="8" y="14"/>
              </a:cxn>
              <a:cxn ang="0">
                <a:pos x="61" y="14"/>
              </a:cxn>
              <a:cxn ang="0">
                <a:pos x="64" y="17"/>
              </a:cxn>
              <a:cxn ang="0">
                <a:pos x="64" y="21"/>
              </a:cxn>
              <a:cxn ang="0">
                <a:pos x="54" y="36"/>
              </a:cxn>
              <a:cxn ang="0">
                <a:pos x="51" y="38"/>
              </a:cxn>
              <a:cxn ang="0">
                <a:pos x="17" y="38"/>
              </a:cxn>
              <a:cxn ang="0">
                <a:pos x="15" y="36"/>
              </a:cxn>
              <a:cxn ang="0">
                <a:pos x="15" y="31"/>
              </a:cxn>
              <a:cxn ang="0">
                <a:pos x="17" y="29"/>
              </a:cxn>
              <a:cxn ang="0">
                <a:pos x="51" y="29"/>
              </a:cxn>
              <a:cxn ang="0">
                <a:pos x="54" y="31"/>
              </a:cxn>
              <a:cxn ang="0">
                <a:pos x="54" y="36"/>
              </a:cxn>
              <a:cxn ang="0">
                <a:pos x="49" y="7"/>
              </a:cxn>
              <a:cxn ang="0">
                <a:pos x="47" y="9"/>
              </a:cxn>
              <a:cxn ang="0">
                <a:pos x="22" y="9"/>
              </a:cxn>
              <a:cxn ang="0">
                <a:pos x="20" y="7"/>
              </a:cxn>
              <a:cxn ang="0">
                <a:pos x="20" y="2"/>
              </a:cxn>
              <a:cxn ang="0">
                <a:pos x="22" y="0"/>
              </a:cxn>
              <a:cxn ang="0">
                <a:pos x="47" y="0"/>
              </a:cxn>
              <a:cxn ang="0">
                <a:pos x="49" y="2"/>
              </a:cxn>
              <a:cxn ang="0">
                <a:pos x="49" y="7"/>
              </a:cxn>
            </a:cxnLst>
            <a:rect l="0" t="0" r="r" b="b"/>
            <a:pathLst>
              <a:path w="68" h="53">
                <a:moveTo>
                  <a:pt x="68" y="51"/>
                </a:moveTo>
                <a:cubicBezTo>
                  <a:pt x="68" y="52"/>
                  <a:pt x="67" y="53"/>
                  <a:pt x="66" y="53"/>
                </a:cubicBezTo>
                <a:cubicBezTo>
                  <a:pt x="3" y="53"/>
                  <a:pt x="3" y="53"/>
                  <a:pt x="3" y="53"/>
                </a:cubicBezTo>
                <a:cubicBezTo>
                  <a:pt x="2" y="53"/>
                  <a:pt x="0" y="52"/>
                  <a:pt x="0" y="51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2" y="43"/>
                  <a:pt x="3" y="43"/>
                </a:cubicBezTo>
                <a:cubicBezTo>
                  <a:pt x="66" y="43"/>
                  <a:pt x="66" y="43"/>
                  <a:pt x="66" y="43"/>
                </a:cubicBezTo>
                <a:cubicBezTo>
                  <a:pt x="67" y="43"/>
                  <a:pt x="68" y="44"/>
                  <a:pt x="68" y="46"/>
                </a:cubicBezTo>
                <a:lnTo>
                  <a:pt x="68" y="51"/>
                </a:lnTo>
                <a:close/>
                <a:moveTo>
                  <a:pt x="64" y="21"/>
                </a:moveTo>
                <a:cubicBezTo>
                  <a:pt x="64" y="23"/>
                  <a:pt x="63" y="24"/>
                  <a:pt x="61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6" y="24"/>
                  <a:pt x="5" y="23"/>
                  <a:pt x="5" y="21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5"/>
                  <a:pt x="6" y="14"/>
                  <a:pt x="8" y="14"/>
                </a:cubicBezTo>
                <a:cubicBezTo>
                  <a:pt x="61" y="14"/>
                  <a:pt x="61" y="14"/>
                  <a:pt x="61" y="14"/>
                </a:cubicBezTo>
                <a:cubicBezTo>
                  <a:pt x="63" y="14"/>
                  <a:pt x="64" y="15"/>
                  <a:pt x="64" y="17"/>
                </a:cubicBezTo>
                <a:lnTo>
                  <a:pt x="64" y="21"/>
                </a:lnTo>
                <a:close/>
                <a:moveTo>
                  <a:pt x="54" y="36"/>
                </a:moveTo>
                <a:cubicBezTo>
                  <a:pt x="54" y="37"/>
                  <a:pt x="53" y="38"/>
                  <a:pt x="51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38"/>
                  <a:pt x="15" y="37"/>
                  <a:pt x="15" y="36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30"/>
                  <a:pt x="16" y="29"/>
                  <a:pt x="17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3" y="29"/>
                  <a:pt x="54" y="30"/>
                  <a:pt x="54" y="31"/>
                </a:cubicBezTo>
                <a:lnTo>
                  <a:pt x="54" y="36"/>
                </a:lnTo>
                <a:close/>
                <a:moveTo>
                  <a:pt x="49" y="7"/>
                </a:moveTo>
                <a:cubicBezTo>
                  <a:pt x="49" y="8"/>
                  <a:pt x="48" y="9"/>
                  <a:pt x="47" y="9"/>
                </a:cubicBezTo>
                <a:cubicBezTo>
                  <a:pt x="22" y="9"/>
                  <a:pt x="22" y="9"/>
                  <a:pt x="22" y="9"/>
                </a:cubicBezTo>
                <a:cubicBezTo>
                  <a:pt x="21" y="9"/>
                  <a:pt x="20" y="8"/>
                  <a:pt x="20" y="7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1"/>
                  <a:pt x="21" y="0"/>
                  <a:pt x="2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8" y="0"/>
                  <a:pt x="49" y="1"/>
                  <a:pt x="49" y="2"/>
                </a:cubicBezTo>
                <a:lnTo>
                  <a:pt x="49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  <p:sp>
        <p:nvSpPr>
          <p:cNvPr id="59" name="Freeform: Shape 28">
            <a:extLst>
              <a:ext uri="{FF2B5EF4-FFF2-40B4-BE49-F238E27FC236}">
                <a16:creationId xmlns:a16="http://schemas.microsoft.com/office/drawing/2014/main" id="{66F0E133-2093-66B2-722A-28626913E426}"/>
              </a:ext>
            </a:extLst>
          </p:cNvPr>
          <p:cNvSpPr>
            <a:spLocks/>
          </p:cNvSpPr>
          <p:nvPr/>
        </p:nvSpPr>
        <p:spPr bwMode="auto">
          <a:xfrm>
            <a:off x="4447271" y="3302594"/>
            <a:ext cx="296156" cy="229671"/>
          </a:xfrm>
          <a:custGeom>
            <a:avLst/>
            <a:gdLst/>
            <a:ahLst/>
            <a:cxnLst>
              <a:cxn ang="0">
                <a:pos x="68" y="51"/>
              </a:cxn>
              <a:cxn ang="0">
                <a:pos x="66" y="53"/>
              </a:cxn>
              <a:cxn ang="0">
                <a:pos x="3" y="53"/>
              </a:cxn>
              <a:cxn ang="0">
                <a:pos x="0" y="51"/>
              </a:cxn>
              <a:cxn ang="0">
                <a:pos x="0" y="46"/>
              </a:cxn>
              <a:cxn ang="0">
                <a:pos x="3" y="43"/>
              </a:cxn>
              <a:cxn ang="0">
                <a:pos x="66" y="43"/>
              </a:cxn>
              <a:cxn ang="0">
                <a:pos x="68" y="46"/>
              </a:cxn>
              <a:cxn ang="0">
                <a:pos x="68" y="51"/>
              </a:cxn>
              <a:cxn ang="0">
                <a:pos x="64" y="21"/>
              </a:cxn>
              <a:cxn ang="0">
                <a:pos x="61" y="24"/>
              </a:cxn>
              <a:cxn ang="0">
                <a:pos x="8" y="24"/>
              </a:cxn>
              <a:cxn ang="0">
                <a:pos x="5" y="21"/>
              </a:cxn>
              <a:cxn ang="0">
                <a:pos x="5" y="17"/>
              </a:cxn>
              <a:cxn ang="0">
                <a:pos x="8" y="14"/>
              </a:cxn>
              <a:cxn ang="0">
                <a:pos x="61" y="14"/>
              </a:cxn>
              <a:cxn ang="0">
                <a:pos x="64" y="17"/>
              </a:cxn>
              <a:cxn ang="0">
                <a:pos x="64" y="21"/>
              </a:cxn>
              <a:cxn ang="0">
                <a:pos x="54" y="36"/>
              </a:cxn>
              <a:cxn ang="0">
                <a:pos x="51" y="38"/>
              </a:cxn>
              <a:cxn ang="0">
                <a:pos x="17" y="38"/>
              </a:cxn>
              <a:cxn ang="0">
                <a:pos x="15" y="36"/>
              </a:cxn>
              <a:cxn ang="0">
                <a:pos x="15" y="31"/>
              </a:cxn>
              <a:cxn ang="0">
                <a:pos x="17" y="29"/>
              </a:cxn>
              <a:cxn ang="0">
                <a:pos x="51" y="29"/>
              </a:cxn>
              <a:cxn ang="0">
                <a:pos x="54" y="31"/>
              </a:cxn>
              <a:cxn ang="0">
                <a:pos x="54" y="36"/>
              </a:cxn>
              <a:cxn ang="0">
                <a:pos x="49" y="7"/>
              </a:cxn>
              <a:cxn ang="0">
                <a:pos x="47" y="9"/>
              </a:cxn>
              <a:cxn ang="0">
                <a:pos x="22" y="9"/>
              </a:cxn>
              <a:cxn ang="0">
                <a:pos x="20" y="7"/>
              </a:cxn>
              <a:cxn ang="0">
                <a:pos x="20" y="2"/>
              </a:cxn>
              <a:cxn ang="0">
                <a:pos x="22" y="0"/>
              </a:cxn>
              <a:cxn ang="0">
                <a:pos x="47" y="0"/>
              </a:cxn>
              <a:cxn ang="0">
                <a:pos x="49" y="2"/>
              </a:cxn>
              <a:cxn ang="0">
                <a:pos x="49" y="7"/>
              </a:cxn>
            </a:cxnLst>
            <a:rect l="0" t="0" r="r" b="b"/>
            <a:pathLst>
              <a:path w="68" h="53">
                <a:moveTo>
                  <a:pt x="68" y="51"/>
                </a:moveTo>
                <a:cubicBezTo>
                  <a:pt x="68" y="52"/>
                  <a:pt x="67" y="53"/>
                  <a:pt x="66" y="53"/>
                </a:cubicBezTo>
                <a:cubicBezTo>
                  <a:pt x="3" y="53"/>
                  <a:pt x="3" y="53"/>
                  <a:pt x="3" y="53"/>
                </a:cubicBezTo>
                <a:cubicBezTo>
                  <a:pt x="2" y="53"/>
                  <a:pt x="0" y="52"/>
                  <a:pt x="0" y="51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2" y="43"/>
                  <a:pt x="3" y="43"/>
                </a:cubicBezTo>
                <a:cubicBezTo>
                  <a:pt x="66" y="43"/>
                  <a:pt x="66" y="43"/>
                  <a:pt x="66" y="43"/>
                </a:cubicBezTo>
                <a:cubicBezTo>
                  <a:pt x="67" y="43"/>
                  <a:pt x="68" y="44"/>
                  <a:pt x="68" y="46"/>
                </a:cubicBezTo>
                <a:lnTo>
                  <a:pt x="68" y="51"/>
                </a:lnTo>
                <a:close/>
                <a:moveTo>
                  <a:pt x="64" y="21"/>
                </a:moveTo>
                <a:cubicBezTo>
                  <a:pt x="64" y="23"/>
                  <a:pt x="63" y="24"/>
                  <a:pt x="61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6" y="24"/>
                  <a:pt x="5" y="23"/>
                  <a:pt x="5" y="21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5"/>
                  <a:pt x="6" y="14"/>
                  <a:pt x="8" y="14"/>
                </a:cubicBezTo>
                <a:cubicBezTo>
                  <a:pt x="61" y="14"/>
                  <a:pt x="61" y="14"/>
                  <a:pt x="61" y="14"/>
                </a:cubicBezTo>
                <a:cubicBezTo>
                  <a:pt x="63" y="14"/>
                  <a:pt x="64" y="15"/>
                  <a:pt x="64" y="17"/>
                </a:cubicBezTo>
                <a:lnTo>
                  <a:pt x="64" y="21"/>
                </a:lnTo>
                <a:close/>
                <a:moveTo>
                  <a:pt x="54" y="36"/>
                </a:moveTo>
                <a:cubicBezTo>
                  <a:pt x="54" y="37"/>
                  <a:pt x="53" y="38"/>
                  <a:pt x="51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38"/>
                  <a:pt x="15" y="37"/>
                  <a:pt x="15" y="36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30"/>
                  <a:pt x="16" y="29"/>
                  <a:pt x="17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3" y="29"/>
                  <a:pt x="54" y="30"/>
                  <a:pt x="54" y="31"/>
                </a:cubicBezTo>
                <a:lnTo>
                  <a:pt x="54" y="36"/>
                </a:lnTo>
                <a:close/>
                <a:moveTo>
                  <a:pt x="49" y="7"/>
                </a:moveTo>
                <a:cubicBezTo>
                  <a:pt x="49" y="8"/>
                  <a:pt x="48" y="9"/>
                  <a:pt x="47" y="9"/>
                </a:cubicBezTo>
                <a:cubicBezTo>
                  <a:pt x="22" y="9"/>
                  <a:pt x="22" y="9"/>
                  <a:pt x="22" y="9"/>
                </a:cubicBezTo>
                <a:cubicBezTo>
                  <a:pt x="21" y="9"/>
                  <a:pt x="20" y="8"/>
                  <a:pt x="20" y="7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1"/>
                  <a:pt x="21" y="0"/>
                  <a:pt x="2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8" y="0"/>
                  <a:pt x="49" y="1"/>
                  <a:pt x="49" y="2"/>
                </a:cubicBezTo>
                <a:lnTo>
                  <a:pt x="49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  <p:grpSp>
        <p:nvGrpSpPr>
          <p:cNvPr id="28" name="组合 1">
            <a:extLst>
              <a:ext uri="{FF2B5EF4-FFF2-40B4-BE49-F238E27FC236}">
                <a16:creationId xmlns:a16="http://schemas.microsoft.com/office/drawing/2014/main" id="{4973A8E3-F0F8-4107-BFD9-24DAF52847B5}"/>
              </a:ext>
            </a:extLst>
          </p:cNvPr>
          <p:cNvGrpSpPr/>
          <p:nvPr/>
        </p:nvGrpSpPr>
        <p:grpSpPr>
          <a:xfrm>
            <a:off x="7446905" y="1394729"/>
            <a:ext cx="1819380" cy="3776112"/>
            <a:chOff x="4923304" y="1684213"/>
            <a:chExt cx="2229277" cy="4626854"/>
          </a:xfrm>
        </p:grpSpPr>
        <p:sp>
          <p:nvSpPr>
            <p:cNvPr id="29" name="Freeform 4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989C177D-9789-4473-B4F4-61609D348AB4}"/>
                </a:ext>
              </a:extLst>
            </p:cNvPr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30" name="Freeform 5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1E879F0C-49B0-4584-9138-AC2E178DD187}"/>
                </a:ext>
              </a:extLst>
            </p:cNvPr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31" name="Freeform 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37E80A18-82C4-4095-9F6A-698759FE29C6}"/>
                </a:ext>
              </a:extLst>
            </p:cNvPr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32" name="Group 8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B0D5EA21-6880-4C1A-8548-EDB17CD2A511}"/>
                </a:ext>
              </a:extLst>
            </p:cNvPr>
            <p:cNvGrpSpPr/>
            <p:nvPr/>
          </p:nvGrpSpPr>
          <p:grpSpPr>
            <a:xfrm>
              <a:off x="5407972" y="3693193"/>
              <a:ext cx="1744609" cy="1744787"/>
              <a:chOff x="5466028" y="3573608"/>
              <a:chExt cx="1744609" cy="1744787"/>
            </a:xfrm>
          </p:grpSpPr>
          <p:sp>
            <p:nvSpPr>
              <p:cNvPr id="44" name="Circular Arrow 18">
                <a:extLst>
                  <a:ext uri="{FF2B5EF4-FFF2-40B4-BE49-F238E27FC236}">
                    <a16:creationId xmlns:a16="http://schemas.microsoft.com/office/drawing/2014/main" id="{1374621F-51D1-40A3-ADC5-F89C79C27E10}"/>
                  </a:ext>
                </a:extLst>
              </p:cNvPr>
              <p:cNvSpPr/>
              <p:nvPr/>
            </p:nvSpPr>
            <p:spPr>
              <a:xfrm>
                <a:off x="5466028" y="357360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3500000"/>
                  <a:gd name="adj5" fmla="val 12500"/>
                </a:avLst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5" name="Oval 19">
                <a:extLst>
                  <a:ext uri="{FF2B5EF4-FFF2-40B4-BE49-F238E27FC236}">
                    <a16:creationId xmlns:a16="http://schemas.microsoft.com/office/drawing/2014/main" id="{AC91E8FA-A2EB-4574-894B-993FE1355A0E}"/>
                  </a:ext>
                </a:extLst>
              </p:cNvPr>
              <p:cNvSpPr/>
              <p:nvPr/>
            </p:nvSpPr>
            <p:spPr>
              <a:xfrm>
                <a:off x="6018081" y="4121528"/>
                <a:ext cx="584388" cy="584388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33" name="Group 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7CCF7E92-57CB-4FEC-B9E6-3A17518DDFBE}"/>
                </a:ext>
              </a:extLst>
            </p:cNvPr>
            <p:cNvGrpSpPr/>
            <p:nvPr/>
          </p:nvGrpSpPr>
          <p:grpSpPr>
            <a:xfrm>
              <a:off x="5047662" y="4811504"/>
              <a:ext cx="1498839" cy="1499563"/>
              <a:chOff x="5105718" y="4691919"/>
              <a:chExt cx="1498839" cy="1499563"/>
            </a:xfrm>
          </p:grpSpPr>
          <p:sp>
            <p:nvSpPr>
              <p:cNvPr id="41" name="Block Arc 16">
                <a:extLst>
                  <a:ext uri="{FF2B5EF4-FFF2-40B4-BE49-F238E27FC236}">
                    <a16:creationId xmlns:a16="http://schemas.microsoft.com/office/drawing/2014/main" id="{B2706FC8-0D6D-4218-97EA-4B71314302A9}"/>
                  </a:ext>
                </a:extLst>
              </p:cNvPr>
              <p:cNvSpPr/>
              <p:nvPr/>
            </p:nvSpPr>
            <p:spPr>
              <a:xfrm>
                <a:off x="5105718" y="4691919"/>
                <a:ext cx="1498839" cy="1499563"/>
              </a:xfrm>
              <a:prstGeom prst="blockArc">
                <a:avLst>
                  <a:gd name="adj1" fmla="val 0"/>
                  <a:gd name="adj2" fmla="val 18900000"/>
                  <a:gd name="adj3" fmla="val 12740"/>
                </a:avLst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3" name="Oval 17">
                <a:extLst>
                  <a:ext uri="{FF2B5EF4-FFF2-40B4-BE49-F238E27FC236}">
                    <a16:creationId xmlns:a16="http://schemas.microsoft.com/office/drawing/2014/main" id="{BB7B2A0D-6CE2-4437-AC66-C5D844EF7E3C}"/>
                  </a:ext>
                </a:extLst>
              </p:cNvPr>
              <p:cNvSpPr/>
              <p:nvPr/>
            </p:nvSpPr>
            <p:spPr>
              <a:xfrm>
                <a:off x="5576543" y="5163711"/>
                <a:ext cx="584388" cy="584388"/>
              </a:xfrm>
              <a:prstGeom prst="ellipse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35" name="Group 1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31DAD218-8BAC-47A2-A3FD-D177DEC08A54}"/>
                </a:ext>
              </a:extLst>
            </p:cNvPr>
            <p:cNvGrpSpPr/>
            <p:nvPr/>
          </p:nvGrpSpPr>
          <p:grpSpPr>
            <a:xfrm>
              <a:off x="4923304" y="2686852"/>
              <a:ext cx="1744609" cy="1744787"/>
              <a:chOff x="4981360" y="2567267"/>
              <a:chExt cx="1744609" cy="1744787"/>
            </a:xfrm>
          </p:grpSpPr>
          <p:sp>
            <p:nvSpPr>
              <p:cNvPr id="39" name="Shape 38">
                <a:extLst>
                  <a:ext uri="{FF2B5EF4-FFF2-40B4-BE49-F238E27FC236}">
                    <a16:creationId xmlns:a16="http://schemas.microsoft.com/office/drawing/2014/main" id="{978C9B72-A75D-46BF-AFCA-5E4D3781154F}"/>
                  </a:ext>
                </a:extLst>
              </p:cNvPr>
              <p:cNvSpPr/>
              <p:nvPr/>
            </p:nvSpPr>
            <p:spPr>
              <a:xfrm>
                <a:off x="4981360" y="2567267"/>
                <a:ext cx="1744609" cy="1744787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0" name="Oval 15">
                <a:extLst>
                  <a:ext uri="{FF2B5EF4-FFF2-40B4-BE49-F238E27FC236}">
                    <a16:creationId xmlns:a16="http://schemas.microsoft.com/office/drawing/2014/main" id="{C90BB24D-9CF4-4926-952D-283AC0063682}"/>
                  </a:ext>
                </a:extLst>
              </p:cNvPr>
              <p:cNvSpPr/>
              <p:nvPr/>
            </p:nvSpPr>
            <p:spPr>
              <a:xfrm>
                <a:off x="5576543" y="3163803"/>
                <a:ext cx="584388" cy="584388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36" name="Group 11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A1D4D8B8-99BE-4A23-8C81-F5C46CF3ED80}"/>
                </a:ext>
              </a:extLst>
            </p:cNvPr>
            <p:cNvGrpSpPr/>
            <p:nvPr/>
          </p:nvGrpSpPr>
          <p:grpSpPr>
            <a:xfrm>
              <a:off x="5407972" y="1684213"/>
              <a:ext cx="1744609" cy="1744787"/>
              <a:chOff x="5466028" y="1564628"/>
              <a:chExt cx="1744609" cy="1744787"/>
            </a:xfrm>
          </p:grpSpPr>
          <p:sp>
            <p:nvSpPr>
              <p:cNvPr id="37" name="Circular Arrow 12">
                <a:extLst>
                  <a:ext uri="{FF2B5EF4-FFF2-40B4-BE49-F238E27FC236}">
                    <a16:creationId xmlns:a16="http://schemas.microsoft.com/office/drawing/2014/main" id="{E126C27D-0843-4BB5-B2A2-78DACFB5633F}"/>
                  </a:ext>
                </a:extLst>
              </p:cNvPr>
              <p:cNvSpPr/>
              <p:nvPr/>
            </p:nvSpPr>
            <p:spPr>
              <a:xfrm>
                <a:off x="5466028" y="156462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8" name="Oval 13">
                <a:extLst>
                  <a:ext uri="{FF2B5EF4-FFF2-40B4-BE49-F238E27FC236}">
                    <a16:creationId xmlns:a16="http://schemas.microsoft.com/office/drawing/2014/main" id="{B8FFF5B0-84D2-4123-B410-FD6EEFA83D11}"/>
                  </a:ext>
                </a:extLst>
              </p:cNvPr>
              <p:cNvSpPr/>
              <p:nvPr/>
            </p:nvSpPr>
            <p:spPr>
              <a:xfrm>
                <a:off x="6050547" y="2147096"/>
                <a:ext cx="584388" cy="584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46" name="组合 33">
            <a:extLst>
              <a:ext uri="{FF2B5EF4-FFF2-40B4-BE49-F238E27FC236}">
                <a16:creationId xmlns:a16="http://schemas.microsoft.com/office/drawing/2014/main" id="{E7926422-0E5F-4446-8A36-142F03A0D5BB}"/>
              </a:ext>
            </a:extLst>
          </p:cNvPr>
          <p:cNvGrpSpPr/>
          <p:nvPr/>
        </p:nvGrpSpPr>
        <p:grpSpPr>
          <a:xfrm>
            <a:off x="8947247" y="1243462"/>
            <a:ext cx="2717424" cy="1421774"/>
            <a:chOff x="874714" y="3481544"/>
            <a:chExt cx="2717424" cy="1421774"/>
          </a:xfrm>
        </p:grpSpPr>
        <p:sp>
          <p:nvSpPr>
            <p:cNvPr id="60" name="矩形 34">
              <a:extLst>
                <a:ext uri="{FF2B5EF4-FFF2-40B4-BE49-F238E27FC236}">
                  <a16:creationId xmlns:a16="http://schemas.microsoft.com/office/drawing/2014/main" id="{96C8759F-4878-4440-98AE-F400D1DCFDAB}"/>
                </a:ext>
              </a:extLst>
            </p:cNvPr>
            <p:cNvSpPr/>
            <p:nvPr/>
          </p:nvSpPr>
          <p:spPr>
            <a:xfrm>
              <a:off x="874714" y="3800644"/>
              <a:ext cx="2717424" cy="11026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Исходя из того, что сформируется лента по  интересам, вовлеченность студента увеличится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  <p:sp>
          <p:nvSpPr>
            <p:cNvPr id="61" name="矩形 35">
              <a:extLst>
                <a:ext uri="{FF2B5EF4-FFF2-40B4-BE49-F238E27FC236}">
                  <a16:creationId xmlns:a16="http://schemas.microsoft.com/office/drawing/2014/main" id="{02C03C5A-8B1A-47E0-BCB1-E4407CC5FFE3}"/>
                </a:ext>
              </a:extLst>
            </p:cNvPr>
            <p:cNvSpPr/>
            <p:nvPr/>
          </p:nvSpPr>
          <p:spPr>
            <a:xfrm>
              <a:off x="1294385" y="3481544"/>
              <a:ext cx="2241974" cy="36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Вовлеченность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</p:grpSp>
      <p:grpSp>
        <p:nvGrpSpPr>
          <p:cNvPr id="62" name="组合 36">
            <a:extLst>
              <a:ext uri="{FF2B5EF4-FFF2-40B4-BE49-F238E27FC236}">
                <a16:creationId xmlns:a16="http://schemas.microsoft.com/office/drawing/2014/main" id="{D28C5F1D-93A9-48EB-98A4-2838FDD1571F}"/>
              </a:ext>
            </a:extLst>
          </p:cNvPr>
          <p:cNvGrpSpPr/>
          <p:nvPr/>
        </p:nvGrpSpPr>
        <p:grpSpPr>
          <a:xfrm>
            <a:off x="9058138" y="3165447"/>
            <a:ext cx="2652649" cy="1265290"/>
            <a:chOff x="874713" y="3379496"/>
            <a:chExt cx="2717425" cy="1265290"/>
          </a:xfrm>
        </p:grpSpPr>
        <p:sp>
          <p:nvSpPr>
            <p:cNvPr id="63" name="矩形 40">
              <a:extLst>
                <a:ext uri="{FF2B5EF4-FFF2-40B4-BE49-F238E27FC236}">
                  <a16:creationId xmlns:a16="http://schemas.microsoft.com/office/drawing/2014/main" id="{05BCC1FC-92DB-4FE0-8446-1EC39E7F010B}"/>
                </a:ext>
              </a:extLst>
            </p:cNvPr>
            <p:cNvSpPr/>
            <p:nvPr/>
          </p:nvSpPr>
          <p:spPr>
            <a:xfrm>
              <a:off x="874713" y="3800644"/>
              <a:ext cx="2717425" cy="8441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 Telegram</a:t>
              </a:r>
              <a:r>
                <a:rPr lang="ru-RU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-бот позволит развить область оповещения студентов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  <p:sp>
          <p:nvSpPr>
            <p:cNvPr id="64" name="矩形 41">
              <a:extLst>
                <a:ext uri="{FF2B5EF4-FFF2-40B4-BE49-F238E27FC236}">
                  <a16:creationId xmlns:a16="http://schemas.microsoft.com/office/drawing/2014/main" id="{A0B585BE-46CF-4FF6-9616-3AE2E12B4465}"/>
                </a:ext>
              </a:extLst>
            </p:cNvPr>
            <p:cNvSpPr/>
            <p:nvPr/>
          </p:nvSpPr>
          <p:spPr>
            <a:xfrm>
              <a:off x="1160334" y="3379496"/>
              <a:ext cx="2146180" cy="36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Информирование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</p:grpSp>
      <p:grpSp>
        <p:nvGrpSpPr>
          <p:cNvPr id="65" name="组合 42">
            <a:extLst>
              <a:ext uri="{FF2B5EF4-FFF2-40B4-BE49-F238E27FC236}">
                <a16:creationId xmlns:a16="http://schemas.microsoft.com/office/drawing/2014/main" id="{759E6A5B-F9AB-406D-8B4A-E5610329BB6B}"/>
              </a:ext>
            </a:extLst>
          </p:cNvPr>
          <p:cNvGrpSpPr/>
          <p:nvPr/>
        </p:nvGrpSpPr>
        <p:grpSpPr>
          <a:xfrm>
            <a:off x="4902058" y="1943785"/>
            <a:ext cx="2700423" cy="1259003"/>
            <a:chOff x="1769523" y="3162068"/>
            <a:chExt cx="2700423" cy="1259003"/>
          </a:xfrm>
        </p:grpSpPr>
        <p:sp>
          <p:nvSpPr>
            <p:cNvPr id="66" name="矩形 43">
              <a:extLst>
                <a:ext uri="{FF2B5EF4-FFF2-40B4-BE49-F238E27FC236}">
                  <a16:creationId xmlns:a16="http://schemas.microsoft.com/office/drawing/2014/main" id="{33F2ACF5-65EC-4D5B-BB5E-3387895ED8CB}"/>
                </a:ext>
              </a:extLst>
            </p:cNvPr>
            <p:cNvSpPr/>
            <p:nvPr/>
          </p:nvSpPr>
          <p:spPr>
            <a:xfrm>
              <a:off x="1769523" y="3576929"/>
              <a:ext cx="2700423" cy="8441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Telegram</a:t>
              </a:r>
              <a:r>
                <a:rPr lang="ru-RU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-бот будет являться централизованным источником информации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  <p:sp>
          <p:nvSpPr>
            <p:cNvPr id="67" name="矩形 44">
              <a:extLst>
                <a:ext uri="{FF2B5EF4-FFF2-40B4-BE49-F238E27FC236}">
                  <a16:creationId xmlns:a16="http://schemas.microsoft.com/office/drawing/2014/main" id="{539CF65C-3772-482F-A4E7-2FC1F2DDE403}"/>
                </a:ext>
              </a:extLst>
            </p:cNvPr>
            <p:cNvSpPr/>
            <p:nvPr/>
          </p:nvSpPr>
          <p:spPr>
            <a:xfrm>
              <a:off x="1990196" y="3162068"/>
              <a:ext cx="2368214" cy="3385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1600" b="1" dirty="0">
                  <a:solidFill>
                    <a:schemeClr val="accent2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Рассредоточенность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68" name="组合 45">
            <a:extLst>
              <a:ext uri="{FF2B5EF4-FFF2-40B4-BE49-F238E27FC236}">
                <a16:creationId xmlns:a16="http://schemas.microsoft.com/office/drawing/2014/main" id="{FB67E622-A7EC-4F3A-9772-370D1B72E877}"/>
              </a:ext>
            </a:extLst>
          </p:cNvPr>
          <p:cNvGrpSpPr/>
          <p:nvPr/>
        </p:nvGrpSpPr>
        <p:grpSpPr>
          <a:xfrm>
            <a:off x="4769700" y="3958427"/>
            <a:ext cx="2847483" cy="1463286"/>
            <a:chOff x="984893" y="3330794"/>
            <a:chExt cx="3316285" cy="1463286"/>
          </a:xfrm>
        </p:grpSpPr>
        <p:sp>
          <p:nvSpPr>
            <p:cNvPr id="69" name="矩形 46">
              <a:extLst>
                <a:ext uri="{FF2B5EF4-FFF2-40B4-BE49-F238E27FC236}">
                  <a16:creationId xmlns:a16="http://schemas.microsoft.com/office/drawing/2014/main" id="{E427E94C-2FFD-467D-83A2-22845E64E177}"/>
                </a:ext>
              </a:extLst>
            </p:cNvPr>
            <p:cNvSpPr/>
            <p:nvPr/>
          </p:nvSpPr>
          <p:spPr>
            <a:xfrm>
              <a:off x="984893" y="3691406"/>
              <a:ext cx="3218785" cy="11026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Благодаря распределению информации по разделам студенту будет легче сформировать свои интересы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  <p:sp>
          <p:nvSpPr>
            <p:cNvPr id="70" name="矩形 47">
              <a:extLst>
                <a:ext uri="{FF2B5EF4-FFF2-40B4-BE49-F238E27FC236}">
                  <a16:creationId xmlns:a16="http://schemas.microsoft.com/office/drawing/2014/main" id="{A285234D-2217-4A20-BA75-755FDA594737}"/>
                </a:ext>
              </a:extLst>
            </p:cNvPr>
            <p:cNvSpPr/>
            <p:nvPr/>
          </p:nvSpPr>
          <p:spPr>
            <a:xfrm>
              <a:off x="1081066" y="3330794"/>
              <a:ext cx="3220112" cy="36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Наслоение информации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4A3E891C-8347-445C-81A2-FF9A3386F582}"/>
              </a:ext>
            </a:extLst>
          </p:cNvPr>
          <p:cNvSpPr txBox="1">
            <a:spLocks/>
          </p:cNvSpPr>
          <p:nvPr/>
        </p:nvSpPr>
        <p:spPr>
          <a:xfrm>
            <a:off x="4625788" y="365125"/>
            <a:ext cx="6728012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en-UA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41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36A393-9FE6-4782-ACF9-2A2BE207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Подтверждение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20B98B-010C-4226-B5DA-09E0198C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071" y="1299882"/>
            <a:ext cx="10609729" cy="487708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ru-RU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Согласно проведенным интервью, подтвердилась необходимость эффективного информирования студентов</a:t>
            </a:r>
            <a:r>
              <a: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:</a:t>
            </a:r>
            <a:endParaRPr lang="ru-RU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ru-RU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1. студенты заявили, что они не получают достаточно информации о предстоящих мероприятиях в университете.</a:t>
            </a:r>
          </a:p>
          <a:p>
            <a:pPr>
              <a:lnSpc>
                <a:spcPct val="120000"/>
              </a:lnSpc>
            </a:pPr>
            <a:r>
              <a:rPr lang="ru-RU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2. студенты ответили, что они узнают о мероприятиях только от друзей или социальных сетей, так как университет не предоставляет достаточной информации.</a:t>
            </a:r>
          </a:p>
          <a:p>
            <a:pPr>
              <a:lnSpc>
                <a:spcPct val="120000"/>
              </a:lnSpc>
            </a:pPr>
            <a:r>
              <a:rPr lang="ru-RU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3. студенты признали, что из-за </a:t>
            </a:r>
            <a:r>
              <a:rPr lang="ru-RU" altLang="zh-CN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недоинформированности</a:t>
            </a:r>
            <a:r>
              <a:rPr lang="ru-RU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они упускают возможность посетить интересные мероприятия и активности на </a:t>
            </a:r>
            <a:r>
              <a:rPr lang="ru-R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в университете</a:t>
            </a:r>
            <a:r>
              <a:rPr lang="ru-RU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.</a:t>
            </a:r>
          </a:p>
          <a:p>
            <a:endParaRPr lang="ru-RU" dirty="0"/>
          </a:p>
        </p:txBody>
      </p:sp>
      <p:sp>
        <p:nvSpPr>
          <p:cNvPr id="5" name="TextBox 53">
            <a:extLst>
              <a:ext uri="{FF2B5EF4-FFF2-40B4-BE49-F238E27FC236}">
                <a16:creationId xmlns:a16="http://schemas.microsoft.com/office/drawing/2014/main" id="{2F221DFF-9B36-4267-A0D4-5EF14D9C65E5}"/>
              </a:ext>
            </a:extLst>
          </p:cNvPr>
          <p:cNvSpPr txBox="1">
            <a:spLocks/>
          </p:cNvSpPr>
          <p:nvPr/>
        </p:nvSpPr>
        <p:spPr>
          <a:xfrm>
            <a:off x="242047" y="1144588"/>
            <a:ext cx="9278471" cy="4530071"/>
          </a:xfrm>
          <a:prstGeom prst="rect">
            <a:avLst/>
          </a:prstGeom>
        </p:spPr>
        <p:txBody>
          <a:bodyPr vert="horz" wrap="square" lIns="0" tIns="0" rIns="0" bIns="0" anchor="ctr" anchorCtr="1">
            <a:noAutofit/>
          </a:bodyPr>
          <a:lstStyle/>
          <a:p>
            <a:pPr algn="just"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573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06" y="356101"/>
            <a:ext cx="7288306" cy="779463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  <a:endParaRPr lang="en-UA" sz="4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组合 46">
            <a:extLst>
              <a:ext uri="{FF2B5EF4-FFF2-40B4-BE49-F238E27FC236}">
                <a16:creationId xmlns:a16="http://schemas.microsoft.com/office/drawing/2014/main" id="{D47FDB68-2CCD-1C46-ACE8-73DAC7CC274B}"/>
              </a:ext>
            </a:extLst>
          </p:cNvPr>
          <p:cNvGrpSpPr/>
          <p:nvPr/>
        </p:nvGrpSpPr>
        <p:grpSpPr>
          <a:xfrm>
            <a:off x="4360392" y="1982444"/>
            <a:ext cx="2747881" cy="2748252"/>
            <a:chOff x="3092268" y="1623697"/>
            <a:chExt cx="2198688" cy="2198687"/>
          </a:xfrm>
          <a:solidFill>
            <a:schemeClr val="bg1">
              <a:lumMod val="95000"/>
            </a:schemeClr>
          </a:solidFill>
        </p:grpSpPr>
        <p:sp>
          <p:nvSpPr>
            <p:cNvPr id="67" name="Freeform 7">
              <a:extLst>
                <a:ext uri="{FF2B5EF4-FFF2-40B4-BE49-F238E27FC236}">
                  <a16:creationId xmlns:a16="http://schemas.microsoft.com/office/drawing/2014/main" id="{636CBEF0-F258-B746-9A2B-D1BEC9B8A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268" y="1623697"/>
              <a:ext cx="2198688" cy="2198687"/>
            </a:xfrm>
            <a:custGeom>
              <a:avLst/>
              <a:gdLst>
                <a:gd name="T0" fmla="*/ 174 w 814"/>
                <a:gd name="T1" fmla="*/ 814 h 814"/>
                <a:gd name="T2" fmla="*/ 179 w 814"/>
                <a:gd name="T3" fmla="*/ 179 h 814"/>
                <a:gd name="T4" fmla="*/ 814 w 814"/>
                <a:gd name="T5" fmla="*/ 174 h 814"/>
                <a:gd name="T6" fmla="*/ 739 w 814"/>
                <a:gd name="T7" fmla="*/ 249 h 814"/>
                <a:gd name="T8" fmla="*/ 255 w 814"/>
                <a:gd name="T9" fmla="*/ 255 h 814"/>
                <a:gd name="T10" fmla="*/ 250 w 814"/>
                <a:gd name="T11" fmla="*/ 738 h 814"/>
                <a:gd name="T12" fmla="*/ 174 w 814"/>
                <a:gd name="T13" fmla="*/ 814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4" h="814">
                  <a:moveTo>
                    <a:pt x="174" y="814"/>
                  </a:moveTo>
                  <a:cubicBezTo>
                    <a:pt x="0" y="640"/>
                    <a:pt x="3" y="355"/>
                    <a:pt x="179" y="179"/>
                  </a:cubicBezTo>
                  <a:cubicBezTo>
                    <a:pt x="356" y="2"/>
                    <a:pt x="641" y="0"/>
                    <a:pt x="814" y="174"/>
                  </a:cubicBezTo>
                  <a:cubicBezTo>
                    <a:pt x="739" y="249"/>
                    <a:pt x="739" y="249"/>
                    <a:pt x="739" y="249"/>
                  </a:cubicBezTo>
                  <a:cubicBezTo>
                    <a:pt x="607" y="117"/>
                    <a:pt x="390" y="120"/>
                    <a:pt x="255" y="255"/>
                  </a:cubicBezTo>
                  <a:cubicBezTo>
                    <a:pt x="120" y="389"/>
                    <a:pt x="118" y="606"/>
                    <a:pt x="250" y="738"/>
                  </a:cubicBezTo>
                  <a:lnTo>
                    <a:pt x="174" y="8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8" name="TextBox 152">
              <a:extLst>
                <a:ext uri="{FF2B5EF4-FFF2-40B4-BE49-F238E27FC236}">
                  <a16:creationId xmlns:a16="http://schemas.microsoft.com/office/drawing/2014/main" id="{77C7F141-8A3E-3A49-BB3B-C1AE4189C964}"/>
                </a:ext>
              </a:extLst>
            </p:cNvPr>
            <p:cNvSpPr txBox="1"/>
            <p:nvPr/>
          </p:nvSpPr>
          <p:spPr>
            <a:xfrm>
              <a:off x="3808197" y="1809956"/>
              <a:ext cx="147811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399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9" name="组合 49">
            <a:extLst>
              <a:ext uri="{FF2B5EF4-FFF2-40B4-BE49-F238E27FC236}">
                <a16:creationId xmlns:a16="http://schemas.microsoft.com/office/drawing/2014/main" id="{6295011B-D86F-7246-9606-05CFAC330370}"/>
              </a:ext>
            </a:extLst>
          </p:cNvPr>
          <p:cNvGrpSpPr/>
          <p:nvPr/>
        </p:nvGrpSpPr>
        <p:grpSpPr>
          <a:xfrm>
            <a:off x="5165907" y="2790051"/>
            <a:ext cx="1524142" cy="1483369"/>
            <a:chOff x="3736793" y="2269809"/>
            <a:chExt cx="1131888" cy="1131887"/>
          </a:xfrm>
          <a:solidFill>
            <a:schemeClr val="bg1">
              <a:lumMod val="95000"/>
            </a:schemeClr>
          </a:solidFill>
        </p:grpSpPr>
        <p:sp>
          <p:nvSpPr>
            <p:cNvPr id="70" name="Freeform 6">
              <a:extLst>
                <a:ext uri="{FF2B5EF4-FFF2-40B4-BE49-F238E27FC236}">
                  <a16:creationId xmlns:a16="http://schemas.microsoft.com/office/drawing/2014/main" id="{60DDDB96-D0E4-784E-BA45-7297C52B3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6793" y="2269809"/>
              <a:ext cx="1131888" cy="1131887"/>
            </a:xfrm>
            <a:custGeom>
              <a:avLst/>
              <a:gdLst>
                <a:gd name="T0" fmla="*/ 91 w 419"/>
                <a:gd name="T1" fmla="*/ 419 h 419"/>
                <a:gd name="T2" fmla="*/ 91 w 419"/>
                <a:gd name="T3" fmla="*/ 91 h 419"/>
                <a:gd name="T4" fmla="*/ 419 w 419"/>
                <a:gd name="T5" fmla="*/ 91 h 419"/>
                <a:gd name="T6" fmla="*/ 344 w 419"/>
                <a:gd name="T7" fmla="*/ 166 h 419"/>
                <a:gd name="T8" fmla="*/ 167 w 419"/>
                <a:gd name="T9" fmla="*/ 166 h 419"/>
                <a:gd name="T10" fmla="*/ 167 w 419"/>
                <a:gd name="T11" fmla="*/ 343 h 419"/>
                <a:gd name="T12" fmla="*/ 91 w 419"/>
                <a:gd name="T13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9" h="419">
                  <a:moveTo>
                    <a:pt x="91" y="419"/>
                  </a:moveTo>
                  <a:cubicBezTo>
                    <a:pt x="0" y="329"/>
                    <a:pt x="0" y="181"/>
                    <a:pt x="91" y="91"/>
                  </a:cubicBezTo>
                  <a:cubicBezTo>
                    <a:pt x="181" y="0"/>
                    <a:pt x="329" y="0"/>
                    <a:pt x="419" y="91"/>
                  </a:cubicBezTo>
                  <a:cubicBezTo>
                    <a:pt x="344" y="166"/>
                    <a:pt x="344" y="166"/>
                    <a:pt x="344" y="166"/>
                  </a:cubicBezTo>
                  <a:cubicBezTo>
                    <a:pt x="295" y="117"/>
                    <a:pt x="215" y="117"/>
                    <a:pt x="167" y="166"/>
                  </a:cubicBezTo>
                  <a:cubicBezTo>
                    <a:pt x="118" y="215"/>
                    <a:pt x="118" y="295"/>
                    <a:pt x="167" y="343"/>
                  </a:cubicBezTo>
                  <a:lnTo>
                    <a:pt x="91" y="41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71" name="TextBox 150">
              <a:extLst>
                <a:ext uri="{FF2B5EF4-FFF2-40B4-BE49-F238E27FC236}">
                  <a16:creationId xmlns:a16="http://schemas.microsoft.com/office/drawing/2014/main" id="{AD9AF58B-7D31-7449-9000-D39005200554}"/>
                </a:ext>
              </a:extLst>
            </p:cNvPr>
            <p:cNvSpPr txBox="1"/>
            <p:nvPr/>
          </p:nvSpPr>
          <p:spPr>
            <a:xfrm>
              <a:off x="4013937" y="2370026"/>
              <a:ext cx="147811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399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72" name="组合 52">
            <a:extLst>
              <a:ext uri="{FF2B5EF4-FFF2-40B4-BE49-F238E27FC236}">
                <a16:creationId xmlns:a16="http://schemas.microsoft.com/office/drawing/2014/main" id="{B88FB5A1-CF00-6549-8A63-F8DA0F4A3C43}"/>
              </a:ext>
            </a:extLst>
          </p:cNvPr>
          <p:cNvGrpSpPr/>
          <p:nvPr/>
        </p:nvGrpSpPr>
        <p:grpSpPr>
          <a:xfrm>
            <a:off x="5304787" y="2905139"/>
            <a:ext cx="2065376" cy="2065653"/>
            <a:chOff x="3847918" y="2361884"/>
            <a:chExt cx="1652588" cy="1652587"/>
          </a:xfrm>
          <a:solidFill>
            <a:schemeClr val="bg1">
              <a:lumMod val="95000"/>
            </a:schemeClr>
          </a:solidFill>
        </p:grpSpPr>
        <p:sp>
          <p:nvSpPr>
            <p:cNvPr id="73" name="Freeform 8">
              <a:extLst>
                <a:ext uri="{FF2B5EF4-FFF2-40B4-BE49-F238E27FC236}">
                  <a16:creationId xmlns:a16="http://schemas.microsoft.com/office/drawing/2014/main" id="{49B92DD6-3A35-474A-8C02-2039D7ED2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7918" y="2361884"/>
              <a:ext cx="1652588" cy="1652587"/>
            </a:xfrm>
            <a:custGeom>
              <a:avLst/>
              <a:gdLst>
                <a:gd name="T0" fmla="*/ 0 w 612"/>
                <a:gd name="T1" fmla="*/ 480 h 612"/>
                <a:gd name="T2" fmla="*/ 76 w 612"/>
                <a:gd name="T3" fmla="*/ 404 h 612"/>
                <a:gd name="T4" fmla="*/ 404 w 612"/>
                <a:gd name="T5" fmla="*/ 404 h 612"/>
                <a:gd name="T6" fmla="*/ 404 w 612"/>
                <a:gd name="T7" fmla="*/ 76 h 612"/>
                <a:gd name="T8" fmla="*/ 480 w 612"/>
                <a:gd name="T9" fmla="*/ 0 h 612"/>
                <a:gd name="T10" fmla="*/ 480 w 612"/>
                <a:gd name="T11" fmla="*/ 480 h 612"/>
                <a:gd name="T12" fmla="*/ 0 w 612"/>
                <a:gd name="T13" fmla="*/ 48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2" h="612">
                  <a:moveTo>
                    <a:pt x="0" y="480"/>
                  </a:moveTo>
                  <a:cubicBezTo>
                    <a:pt x="76" y="404"/>
                    <a:pt x="76" y="404"/>
                    <a:pt x="76" y="404"/>
                  </a:cubicBezTo>
                  <a:cubicBezTo>
                    <a:pt x="166" y="495"/>
                    <a:pt x="314" y="495"/>
                    <a:pt x="404" y="404"/>
                  </a:cubicBezTo>
                  <a:cubicBezTo>
                    <a:pt x="495" y="314"/>
                    <a:pt x="495" y="166"/>
                    <a:pt x="404" y="76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12" y="132"/>
                    <a:pt x="612" y="348"/>
                    <a:pt x="480" y="480"/>
                  </a:cubicBezTo>
                  <a:cubicBezTo>
                    <a:pt x="348" y="612"/>
                    <a:pt x="133" y="612"/>
                    <a:pt x="0" y="4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74" name="TextBox 147">
              <a:extLst>
                <a:ext uri="{FF2B5EF4-FFF2-40B4-BE49-F238E27FC236}">
                  <a16:creationId xmlns:a16="http://schemas.microsoft.com/office/drawing/2014/main" id="{9F7A1CE9-25D7-9A44-B20F-9FF9C53674AC}"/>
                </a:ext>
              </a:extLst>
            </p:cNvPr>
            <p:cNvSpPr txBox="1"/>
            <p:nvPr/>
          </p:nvSpPr>
          <p:spPr>
            <a:xfrm>
              <a:off x="5056570" y="2613663"/>
              <a:ext cx="147810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399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85" name="组合 92">
            <a:extLst>
              <a:ext uri="{FF2B5EF4-FFF2-40B4-BE49-F238E27FC236}">
                <a16:creationId xmlns:a16="http://schemas.microsoft.com/office/drawing/2014/main" id="{D7F05762-BABC-8147-95DF-5E473A3E8467}"/>
              </a:ext>
            </a:extLst>
          </p:cNvPr>
          <p:cNvGrpSpPr/>
          <p:nvPr/>
        </p:nvGrpSpPr>
        <p:grpSpPr>
          <a:xfrm>
            <a:off x="1203649" y="1576874"/>
            <a:ext cx="3083871" cy="1577282"/>
            <a:chOff x="6445250" y="1656194"/>
            <a:chExt cx="2126366" cy="1171103"/>
          </a:xfrm>
        </p:grpSpPr>
        <p:sp>
          <p:nvSpPr>
            <p:cNvPr id="86" name="TextBox 126">
              <a:extLst>
                <a:ext uri="{FF2B5EF4-FFF2-40B4-BE49-F238E27FC236}">
                  <a16:creationId xmlns:a16="http://schemas.microsoft.com/office/drawing/2014/main" id="{1320BDF5-FDCB-C94F-B0FA-00D839A4AFEF}"/>
                </a:ext>
              </a:extLst>
            </p:cNvPr>
            <p:cNvSpPr txBox="1"/>
            <p:nvPr/>
          </p:nvSpPr>
          <p:spPr>
            <a:xfrm>
              <a:off x="6499971" y="2061761"/>
              <a:ext cx="2071645" cy="765536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just"/>
              <a:r>
                <a:rPr lang="ru-RU" altLang="zh-CN" sz="16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Как первокурсники, так и старшие курсы, которые хотят узнать больше о студенческой жизни и активностях</a:t>
              </a: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87" name="矩形 94">
              <a:extLst>
                <a:ext uri="{FF2B5EF4-FFF2-40B4-BE49-F238E27FC236}">
                  <a16:creationId xmlns:a16="http://schemas.microsoft.com/office/drawing/2014/main" id="{0ABD8C5D-8695-2845-A8B5-C68EFC48A349}"/>
                </a:ext>
              </a:extLst>
            </p:cNvPr>
            <p:cNvSpPr/>
            <p:nvPr/>
          </p:nvSpPr>
          <p:spPr>
            <a:xfrm>
              <a:off x="6992103" y="1656194"/>
              <a:ext cx="1375747" cy="266460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just"/>
              <a:r>
                <a:rPr lang="ru-RU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Студенты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8" name="直接连接符 95">
              <a:extLst>
                <a:ext uri="{FF2B5EF4-FFF2-40B4-BE49-F238E27FC236}">
                  <a16:creationId xmlns:a16="http://schemas.microsoft.com/office/drawing/2014/main" id="{8C24A585-AF00-254C-9690-E877D382C66C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组合 104">
            <a:extLst>
              <a:ext uri="{FF2B5EF4-FFF2-40B4-BE49-F238E27FC236}">
                <a16:creationId xmlns:a16="http://schemas.microsoft.com/office/drawing/2014/main" id="{BAA05454-422D-1946-B956-82B4AAAA1E18}"/>
              </a:ext>
            </a:extLst>
          </p:cNvPr>
          <p:cNvGrpSpPr/>
          <p:nvPr/>
        </p:nvGrpSpPr>
        <p:grpSpPr>
          <a:xfrm>
            <a:off x="1283012" y="4201604"/>
            <a:ext cx="2936110" cy="1302570"/>
            <a:chOff x="6422835" y="1647978"/>
            <a:chExt cx="2071645" cy="979410"/>
          </a:xfrm>
        </p:grpSpPr>
        <p:sp>
          <p:nvSpPr>
            <p:cNvPr id="98" name="TextBox 122">
              <a:extLst>
                <a:ext uri="{FF2B5EF4-FFF2-40B4-BE49-F238E27FC236}">
                  <a16:creationId xmlns:a16="http://schemas.microsoft.com/office/drawing/2014/main" id="{3CB437E4-0285-8C45-8F44-D98E98D28B82}"/>
                </a:ext>
              </a:extLst>
            </p:cNvPr>
            <p:cNvSpPr txBox="1"/>
            <p:nvPr/>
          </p:nvSpPr>
          <p:spPr>
            <a:xfrm>
              <a:off x="6422835" y="2037270"/>
              <a:ext cx="2071645" cy="590118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just"/>
              <a:r>
                <a:rPr lang="ru-RU" altLang="zh-CN" sz="16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Те, кто заинтересованы в рекламе услуг и товаров студентам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矩形 106">
              <a:extLst>
                <a:ext uri="{FF2B5EF4-FFF2-40B4-BE49-F238E27FC236}">
                  <a16:creationId xmlns:a16="http://schemas.microsoft.com/office/drawing/2014/main" id="{73286A0A-1C5E-C24D-8A51-4FA3A9790BDD}"/>
                </a:ext>
              </a:extLst>
            </p:cNvPr>
            <p:cNvSpPr/>
            <p:nvPr/>
          </p:nvSpPr>
          <p:spPr>
            <a:xfrm>
              <a:off x="6708383" y="1647978"/>
              <a:ext cx="1331848" cy="269842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r"/>
              <a:r>
                <a:rPr lang="ru-RU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Рекламодатели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0" name="直接连接符 107">
              <a:extLst>
                <a:ext uri="{FF2B5EF4-FFF2-40B4-BE49-F238E27FC236}">
                  <a16:creationId xmlns:a16="http://schemas.microsoft.com/office/drawing/2014/main" id="{05EFA2BB-FEEE-2444-91F2-A765D2D77C70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组合 109">
            <a:extLst>
              <a:ext uri="{FF2B5EF4-FFF2-40B4-BE49-F238E27FC236}">
                <a16:creationId xmlns:a16="http://schemas.microsoft.com/office/drawing/2014/main" id="{04463E4C-6947-1443-BFB5-3B4753B4CF37}"/>
              </a:ext>
            </a:extLst>
          </p:cNvPr>
          <p:cNvGrpSpPr/>
          <p:nvPr/>
        </p:nvGrpSpPr>
        <p:grpSpPr>
          <a:xfrm>
            <a:off x="8097828" y="2801518"/>
            <a:ext cx="2747881" cy="1339881"/>
            <a:chOff x="6366910" y="1615602"/>
            <a:chExt cx="2269069" cy="951702"/>
          </a:xfrm>
        </p:grpSpPr>
        <p:sp>
          <p:nvSpPr>
            <p:cNvPr id="103" name="TextBox 106">
              <a:extLst>
                <a:ext uri="{FF2B5EF4-FFF2-40B4-BE49-F238E27FC236}">
                  <a16:creationId xmlns:a16="http://schemas.microsoft.com/office/drawing/2014/main" id="{4EA90AB1-23B6-8F4E-80EB-169A42B6BCED}"/>
                </a:ext>
              </a:extLst>
            </p:cNvPr>
            <p:cNvSpPr txBox="1"/>
            <p:nvPr/>
          </p:nvSpPr>
          <p:spPr>
            <a:xfrm>
              <a:off x="6366910" y="2009848"/>
              <a:ext cx="2269069" cy="557456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just"/>
              <a:r>
                <a:rPr lang="ru-RU" sz="1600" dirty="0">
                  <a:solidFill>
                    <a:schemeClr val="bg1">
                      <a:lumMod val="50000"/>
                    </a:schemeClr>
                  </a:solidFill>
                  <a:effectLst/>
                  <a:ea typeface="Arial" panose="020B0604020202020204" pitchFamily="34" charset="0"/>
                </a:rPr>
                <a:t>Организации с потребностью анализа данных в соцсетях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矩形 111">
              <a:extLst>
                <a:ext uri="{FF2B5EF4-FFF2-40B4-BE49-F238E27FC236}">
                  <a16:creationId xmlns:a16="http://schemas.microsoft.com/office/drawing/2014/main" id="{B60F756F-3602-E44C-9F31-9BCF8AA9DE26}"/>
                </a:ext>
              </a:extLst>
            </p:cNvPr>
            <p:cNvSpPr/>
            <p:nvPr/>
          </p:nvSpPr>
          <p:spPr>
            <a:xfrm>
              <a:off x="6545876" y="1615602"/>
              <a:ext cx="1911138" cy="287152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r>
                <a:rPr lang="ru-RU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Бизнес заказчики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5" name="直接连接符 112">
              <a:extLst>
                <a:ext uri="{FF2B5EF4-FFF2-40B4-BE49-F238E27FC236}">
                  <a16:creationId xmlns:a16="http://schemas.microsoft.com/office/drawing/2014/main" id="{FB515C4B-AA06-DE4D-8233-FE1DBE98CEF7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Oval 15">
            <a:extLst>
              <a:ext uri="{FF2B5EF4-FFF2-40B4-BE49-F238E27FC236}">
                <a16:creationId xmlns:a16="http://schemas.microsoft.com/office/drawing/2014/main" id="{CC79B697-81FF-A3C4-B7A2-A93477FBD7FE}"/>
              </a:ext>
            </a:extLst>
          </p:cNvPr>
          <p:cNvSpPr/>
          <p:nvPr/>
        </p:nvSpPr>
        <p:spPr>
          <a:xfrm>
            <a:off x="5777450" y="3371688"/>
            <a:ext cx="743896" cy="752847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71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0080"/>
              </a:highlight>
              <a:uLnTx/>
              <a:uFillTx/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284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80A0A8-1EDB-4330-87B0-F64A4DE2F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Что мы предлагаем?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6609E5-EE80-4657-B74E-51D0E8BFD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776" y="1144589"/>
            <a:ext cx="10789024" cy="5484812"/>
          </a:xfrm>
        </p:spPr>
        <p:txBody>
          <a:bodyPr>
            <a:normAutofit fontScale="62500" lnSpcReduction="20000"/>
          </a:bodyPr>
          <a:lstStyle/>
          <a:p>
            <a:pPr marL="0">
              <a:lnSpc>
                <a:spcPct val="170000"/>
              </a:lnSpc>
              <a:spcBef>
                <a:spcPts val="0"/>
              </a:spcBef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1. Индивидуальный подход к каждому студенту: Чат-бот будет анализировать интересы и предпочтения студента, чтобы предлагать ему релевантные материалы и информацию. Это поможет студенту находиться в курсе последних новостей и тем, которые его действительно интересуют.</a:t>
            </a:r>
          </a:p>
          <a:p>
            <a:pPr marL="0">
              <a:lnSpc>
                <a:spcPct val="170000"/>
              </a:lnSpc>
              <a:spcBef>
                <a:spcPts val="0"/>
              </a:spcBef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2.Сокращение времени и усилий: Чат-бот будет анализировать данные студента и предлагать ему релевантные материалы и ресурсы, что позволит сократить время, затрачиваемое на поиск информации.</a:t>
            </a:r>
          </a:p>
          <a:p>
            <a:pPr marL="0">
              <a:lnSpc>
                <a:spcPct val="170000"/>
              </a:lnSpc>
              <a:spcBef>
                <a:spcPts val="0"/>
              </a:spcBef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3. Рекламирование продуктов и услуг: Бот может предоставить доступ к широкой аудитории студентов, позволяя рекламодателям предложить свои продукты и услуги студентам</a:t>
            </a:r>
          </a:p>
          <a:p>
            <a:pPr marL="0">
              <a:lnSpc>
                <a:spcPct val="170000"/>
              </a:lnSpc>
              <a:spcBef>
                <a:spcPts val="0"/>
              </a:spcBef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4. Промоакции и специальные предложения: Рекламодатели могут использовать бота для распространения промоакций, скидок и специальных предложений своих продуктов или услуг для студентов. Это поможет привлечь внимание студентов к предлагаемым товарам и услугам.</a:t>
            </a:r>
          </a:p>
          <a:p>
            <a:pPr marL="0">
              <a:lnSpc>
                <a:spcPct val="170000"/>
              </a:lnSpc>
              <a:spcBef>
                <a:spcPts val="0"/>
              </a:spcBef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5. Аналитика и отчетность: Бот может предоставить рекламодателям данные об эффективности и результативности их рекламных кампаний, включая информацию о просмотрах, переходах и других метриках, чтобы помочь им оптимизировать свои рекламные стратегии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409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36A6C0-B48C-43D1-8818-D745C2C28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151194"/>
            <a:ext cx="10515600" cy="779463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 модель</a:t>
            </a:r>
          </a:p>
        </p:txBody>
      </p: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18533B81-E1E4-454B-BF09-F43792BE43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6112192"/>
              </p:ext>
            </p:extLst>
          </p:nvPr>
        </p:nvGraphicFramePr>
        <p:xfrm>
          <a:off x="607746" y="1005840"/>
          <a:ext cx="10852735" cy="567943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4775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0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47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35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795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61091">
                <a:tc rowSpan="2">
                  <a:txBody>
                    <a:bodyPr/>
                    <a:lstStyle/>
                    <a:p>
                      <a:endParaRPr lang="ru-RU" sz="16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2558" marR="142558" marT="71279" marB="71279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2558" marR="142558" marT="71279" marB="71279"/>
                </a:tc>
                <a:tc rowSpan="2" gridSpan="2">
                  <a:txBody>
                    <a:bodyPr/>
                    <a:lstStyle/>
                    <a:p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2558" marR="142558" marT="71279" marB="7127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2558" marR="142558" marT="71279" marB="71279"/>
                </a:tc>
                <a:tc rowSpan="2">
                  <a:txBody>
                    <a:bodyPr/>
                    <a:lstStyle/>
                    <a:p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2558" marR="142558" marT="71279" marB="71279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60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200" dirty="0"/>
                    </a:p>
                  </a:txBody>
                  <a:tcPr marL="142558" marR="142558" marT="71279" marB="71279"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200" dirty="0"/>
                    </a:p>
                  </a:txBody>
                  <a:tcPr marL="142558" marR="142558" marT="71279" marB="71279"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2252">
                <a:tc gridSpan="3">
                  <a:txBody>
                    <a:bodyPr/>
                    <a:lstStyle/>
                    <a:p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2558" marR="142558" marT="71279" marB="71279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2558" marR="142558" marT="71279" marB="71279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12">
            <a:extLst>
              <a:ext uri="{FF2B5EF4-FFF2-40B4-BE49-F238E27FC236}">
                <a16:creationId xmlns:a16="http://schemas.microsoft.com/office/drawing/2014/main" id="{FBA1D914-311E-4968-8AFD-2314C733F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1279" y="1036958"/>
            <a:ext cx="2431481" cy="5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59" b="1" i="1" dirty="0">
                <a:solidFill>
                  <a:srgbClr val="002060"/>
                </a:solidFill>
              </a:rPr>
              <a:t>Потребительские сегменты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965130E6-DD8B-433E-AAB1-AF5727D30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9468" y="1005840"/>
            <a:ext cx="1965608" cy="5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59" b="1" i="1" dirty="0">
                <a:solidFill>
                  <a:srgbClr val="002060"/>
                </a:solidFill>
              </a:rPr>
              <a:t>Взаимоотношения </a:t>
            </a:r>
          </a:p>
          <a:p>
            <a:r>
              <a:rPr lang="ru-RU" sz="1559" b="1" i="1" dirty="0">
                <a:solidFill>
                  <a:srgbClr val="002060"/>
                </a:solidFill>
              </a:rPr>
              <a:t>с клиентами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3594899-EB03-46B9-AE50-A7D32F765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549" y="1098420"/>
            <a:ext cx="2836033" cy="33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559" b="1" i="1" dirty="0">
                <a:solidFill>
                  <a:srgbClr val="002060"/>
                </a:solidFill>
              </a:rPr>
              <a:t>Ценностное предложение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94F46D18-304A-4C23-BB16-D6AF3D7F9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872" y="1036958"/>
            <a:ext cx="2393422" cy="5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59" b="1" i="1" dirty="0">
                <a:solidFill>
                  <a:srgbClr val="002060"/>
                </a:solidFill>
              </a:rPr>
              <a:t>Ключевые виды деятельности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E24F9D90-69BA-48AB-A9B0-256039109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017" y="1035262"/>
            <a:ext cx="1718900" cy="5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59" b="1" i="1" dirty="0">
                <a:solidFill>
                  <a:srgbClr val="002060"/>
                </a:solidFill>
              </a:rPr>
              <a:t>Ключевые партнёры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3C8A3353-066C-4873-9412-985898636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8265" y="3175191"/>
            <a:ext cx="2347873" cy="33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59" b="1" i="1" dirty="0">
                <a:solidFill>
                  <a:srgbClr val="002060"/>
                </a:solidFill>
              </a:rPr>
              <a:t>Ключевые ресурсы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7AB7A6D7-B8C3-49A8-BC8B-3BDCB0379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85" y="4957395"/>
            <a:ext cx="2523747" cy="332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59" b="1" i="1" dirty="0">
                <a:solidFill>
                  <a:srgbClr val="002060"/>
                </a:solidFill>
              </a:rPr>
              <a:t>        Структура издержек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286DE5-ABA6-4E99-9DC6-EFF8CD3D9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0773" y="4974739"/>
            <a:ext cx="3129280" cy="33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559" b="1" i="1" dirty="0">
                <a:solidFill>
                  <a:srgbClr val="002060"/>
                </a:solidFill>
              </a:rPr>
              <a:t>Потоки поступления доходов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5A865CDD-09DE-486B-967A-242F749A7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2787" y="2995869"/>
            <a:ext cx="1648471" cy="332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59" b="1" i="1" dirty="0">
                <a:solidFill>
                  <a:srgbClr val="002060"/>
                </a:solidFill>
              </a:rPr>
              <a:t>Каналы сбыта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49BA7E-D670-4EEC-9294-B95D89844D5A}"/>
              </a:ext>
            </a:extLst>
          </p:cNvPr>
          <p:cNvSpPr txBox="1"/>
          <p:nvPr/>
        </p:nvSpPr>
        <p:spPr>
          <a:xfrm>
            <a:off x="742270" y="5382371"/>
            <a:ext cx="3954526" cy="1052083"/>
          </a:xfrm>
          <a:prstGeom prst="rect">
            <a:avLst/>
          </a:prstGeom>
          <a:noFill/>
        </p:spPr>
        <p:txBody>
          <a:bodyPr wrap="square" lIns="112250" rIns="56125">
            <a:spAutoFit/>
          </a:bodyPr>
          <a:lstStyle>
            <a:defPPr>
              <a:defRPr lang="ru-RU"/>
            </a:defPPr>
            <a:lvl1pPr>
              <a:defRPr sz="1000"/>
            </a:lvl1pPr>
          </a:lstStyle>
          <a:p>
            <a:pPr>
              <a:buClr>
                <a:schemeClr val="tx1"/>
              </a:buClr>
              <a:defRPr/>
            </a:pP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Зарплата и отчисления</a:t>
            </a:r>
            <a:endParaRPr lang="ru-RU" sz="1247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chemeClr val="tx1"/>
              </a:buClr>
              <a:defRPr/>
            </a:pP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Оплата работ соисполнителей и сторонних организаций </a:t>
            </a:r>
            <a:endParaRPr lang="ru-RU" sz="1247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Прочие общехозяйственные расходы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6FF7EC-68BA-4BB3-9B1C-B8BC74A785F3}"/>
              </a:ext>
            </a:extLst>
          </p:cNvPr>
          <p:cNvSpPr txBox="1"/>
          <p:nvPr/>
        </p:nvSpPr>
        <p:spPr>
          <a:xfrm>
            <a:off x="2104262" y="1493520"/>
            <a:ext cx="2361031" cy="1246495"/>
          </a:xfrm>
          <a:prstGeom prst="rect">
            <a:avLst/>
          </a:prstGeom>
          <a:noFill/>
        </p:spPr>
        <p:txBody>
          <a:bodyPr wrap="square" lIns="112250" rIns="56125">
            <a:spAutoFit/>
          </a:bodyPr>
          <a:lstStyle>
            <a:defPPr>
              <a:defRPr lang="ru-RU"/>
            </a:defPPr>
            <a:lvl1pPr>
              <a:defRPr sz="1000"/>
            </a:lvl1pPr>
          </a:lstStyle>
          <a:p>
            <a:pPr>
              <a:buClr>
                <a:schemeClr val="tx1"/>
              </a:buClr>
              <a:defRPr/>
            </a:pPr>
            <a:br>
              <a:rPr lang="ru-RU" sz="125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250" dirty="0">
                <a:solidFill>
                  <a:schemeClr val="bg1">
                    <a:lumMod val="50000"/>
                  </a:schemeClr>
                </a:solidFill>
              </a:rPr>
              <a:t>Разработка бота</a:t>
            </a:r>
            <a:br>
              <a:rPr lang="ru-RU" sz="125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250" dirty="0">
                <a:solidFill>
                  <a:schemeClr val="bg1">
                    <a:lumMod val="50000"/>
                  </a:schemeClr>
                </a:solidFill>
              </a:rPr>
              <a:t>Обучение модели</a:t>
            </a:r>
            <a:br>
              <a:rPr lang="ru-RU" sz="125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250" dirty="0">
                <a:solidFill>
                  <a:schemeClr val="bg1">
                    <a:lumMod val="50000"/>
                  </a:schemeClr>
                </a:solidFill>
              </a:rPr>
              <a:t>Создание контента</a:t>
            </a:r>
            <a:br>
              <a:rPr lang="ru-RU" sz="125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250" dirty="0">
                <a:solidFill>
                  <a:schemeClr val="bg1">
                    <a:lumMod val="50000"/>
                  </a:schemeClr>
                </a:solidFill>
              </a:rPr>
              <a:t>Привлечение рекламодателей</a:t>
            </a:r>
            <a:br>
              <a:rPr lang="ru-RU" sz="125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250" dirty="0">
                <a:solidFill>
                  <a:schemeClr val="bg1">
                    <a:lumMod val="50000"/>
                  </a:schemeClr>
                </a:solidFill>
              </a:rPr>
              <a:t>Анализ данных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B82D94-CE47-42F4-8AAC-48910503505C}"/>
              </a:ext>
            </a:extLst>
          </p:cNvPr>
          <p:cNvSpPr txBox="1"/>
          <p:nvPr/>
        </p:nvSpPr>
        <p:spPr>
          <a:xfrm>
            <a:off x="4556407" y="1378621"/>
            <a:ext cx="2748519" cy="3451458"/>
          </a:xfrm>
          <a:prstGeom prst="rect">
            <a:avLst/>
          </a:prstGeom>
          <a:noFill/>
        </p:spPr>
        <p:txBody>
          <a:bodyPr wrap="square" lIns="112250" rIns="56125">
            <a:spAutoFit/>
          </a:bodyPr>
          <a:lstStyle>
            <a:defPPr>
              <a:defRPr lang="ru-RU"/>
            </a:defPPr>
            <a:lvl1pPr>
              <a:defRPr sz="1000"/>
            </a:lvl1pPr>
          </a:lstStyle>
          <a:p>
            <a:pPr>
              <a:buClr>
                <a:schemeClr val="tx1"/>
              </a:buClr>
              <a:defRPr/>
            </a:pP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Чат бот «</a:t>
            </a:r>
            <a:r>
              <a:rPr lang="ru-RU" sz="1559" dirty="0" err="1">
                <a:solidFill>
                  <a:schemeClr val="bg1">
                    <a:lumMod val="50000"/>
                  </a:schemeClr>
                </a:solidFill>
              </a:rPr>
              <a:t>Уни</a:t>
            </a: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-интересы» позволяет найти информацию о событиях по интересам</a:t>
            </a:r>
            <a:br>
              <a:rPr lang="ru-RU" sz="1559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Главное преимущество</a:t>
            </a:r>
          </a:p>
          <a:p>
            <a:pPr>
              <a:buClr>
                <a:schemeClr val="tx1"/>
              </a:buClr>
              <a:defRPr/>
            </a:pP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-индивидуальный подход, анализ интересов и рекомендации.</a:t>
            </a:r>
            <a:br>
              <a:rPr lang="ru-RU" sz="1559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Выгоды - экономия времени; поддержка в принятии решений;</a:t>
            </a:r>
            <a:br>
              <a:rPr lang="ru-RU" sz="1559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 удовлетворенность от жизни и учебного процесса;</a:t>
            </a:r>
            <a:br>
              <a:rPr lang="ru-RU" sz="1559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помогает найти творческую нишу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8BDE78-80DC-40FE-AB92-A1F7C520BF72}"/>
              </a:ext>
            </a:extLst>
          </p:cNvPr>
          <p:cNvSpPr txBox="1"/>
          <p:nvPr/>
        </p:nvSpPr>
        <p:spPr>
          <a:xfrm>
            <a:off x="655850" y="1680202"/>
            <a:ext cx="1337447" cy="2011833"/>
          </a:xfrm>
          <a:prstGeom prst="rect">
            <a:avLst/>
          </a:prstGeom>
          <a:noFill/>
        </p:spPr>
        <p:txBody>
          <a:bodyPr wrap="square" lIns="112250" rIns="56125">
            <a:spAutoFit/>
          </a:bodyPr>
          <a:lstStyle>
            <a:defPPr>
              <a:defRPr lang="ru-RU"/>
            </a:defPPr>
            <a:lvl1pPr>
              <a:defRPr sz="1000"/>
            </a:lvl1pPr>
          </a:lstStyle>
          <a:p>
            <a:pPr>
              <a:buClr>
                <a:schemeClr val="tx1"/>
              </a:buClr>
              <a:defRPr/>
            </a:pPr>
            <a:r>
              <a:rPr lang="ru-RU" sz="1559" dirty="0">
                <a:solidFill>
                  <a:srgbClr val="002060"/>
                </a:solidFill>
              </a:rPr>
              <a:t>внутренние: </a:t>
            </a: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университет, студенческие сообщества</a:t>
            </a:r>
          </a:p>
          <a:p>
            <a:pPr>
              <a:buClr>
                <a:schemeClr val="tx1"/>
              </a:buClr>
              <a:defRPr/>
            </a:pPr>
            <a:r>
              <a:rPr lang="ru-RU" sz="1559" dirty="0">
                <a:solidFill>
                  <a:srgbClr val="002060"/>
                </a:solidFill>
              </a:rPr>
              <a:t>внешние: </a:t>
            </a: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клиентская база для рекламы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BD4A05-17AC-4453-8FE4-15EEA939A8BC}"/>
              </a:ext>
            </a:extLst>
          </p:cNvPr>
          <p:cNvSpPr txBox="1"/>
          <p:nvPr/>
        </p:nvSpPr>
        <p:spPr>
          <a:xfrm>
            <a:off x="5980773" y="5585881"/>
            <a:ext cx="5333592" cy="572208"/>
          </a:xfrm>
          <a:prstGeom prst="rect">
            <a:avLst/>
          </a:prstGeom>
          <a:noFill/>
        </p:spPr>
        <p:txBody>
          <a:bodyPr wrap="square" lIns="112250" rIns="56125">
            <a:spAutoFit/>
          </a:bodyPr>
          <a:lstStyle>
            <a:defPPr>
              <a:defRPr lang="ru-RU"/>
            </a:defPPr>
            <a:lvl1pPr>
              <a:defRPr sz="1000"/>
            </a:lvl1pPr>
          </a:lstStyle>
          <a:p>
            <a:pPr>
              <a:buClr>
                <a:schemeClr val="tx1"/>
              </a:buClr>
              <a:defRPr/>
            </a:pP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реклама платных событий (внешние)</a:t>
            </a:r>
          </a:p>
          <a:p>
            <a:pPr>
              <a:buClr>
                <a:schemeClr val="tx1"/>
              </a:buClr>
              <a:defRPr/>
            </a:pP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реклама продуктов и услуг по интересам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3B6FB9-E0F7-43E5-8730-4E5CAD811D58}"/>
              </a:ext>
            </a:extLst>
          </p:cNvPr>
          <p:cNvSpPr txBox="1"/>
          <p:nvPr/>
        </p:nvSpPr>
        <p:spPr>
          <a:xfrm>
            <a:off x="7396039" y="1607470"/>
            <a:ext cx="2021811" cy="1052083"/>
          </a:xfrm>
          <a:prstGeom prst="rect">
            <a:avLst/>
          </a:prstGeom>
          <a:noFill/>
        </p:spPr>
        <p:txBody>
          <a:bodyPr wrap="square" lIns="112250" rIns="56125">
            <a:spAutoFit/>
          </a:bodyPr>
          <a:lstStyle>
            <a:defPPr>
              <a:defRPr lang="ru-RU"/>
            </a:defPPr>
            <a:lvl1pPr>
              <a:defRPr sz="1000"/>
            </a:lvl1pPr>
          </a:lstStyle>
          <a:p>
            <a:pPr>
              <a:buClr>
                <a:schemeClr val="tx1"/>
              </a:buClr>
              <a:defRPr/>
            </a:pP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Создание сообщества</a:t>
            </a:r>
            <a:br>
              <a:rPr lang="ru-RU" sz="1559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бесплатное самообслуживание</a:t>
            </a:r>
          </a:p>
          <a:p>
            <a:pPr>
              <a:buClr>
                <a:schemeClr val="tx1"/>
              </a:buClr>
              <a:defRPr/>
            </a:pP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равный-равному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83556C-EE49-4A54-B5DE-9B3312D02470}"/>
              </a:ext>
            </a:extLst>
          </p:cNvPr>
          <p:cNvSpPr txBox="1"/>
          <p:nvPr/>
        </p:nvSpPr>
        <p:spPr>
          <a:xfrm>
            <a:off x="7476415" y="3215744"/>
            <a:ext cx="1890382" cy="1569660"/>
          </a:xfrm>
          <a:prstGeom prst="rect">
            <a:avLst/>
          </a:prstGeom>
          <a:noFill/>
        </p:spPr>
        <p:txBody>
          <a:bodyPr wrap="square" lIns="112250" rIns="56125">
            <a:spAutoFit/>
          </a:bodyPr>
          <a:lstStyle>
            <a:defPPr>
              <a:defRPr lang="ru-RU"/>
            </a:defPPr>
            <a:lvl1pPr>
              <a:defRPr sz="1000"/>
            </a:lvl1pPr>
          </a:lstStyle>
          <a:p>
            <a:pPr>
              <a:buClr>
                <a:schemeClr val="tx1"/>
              </a:buClr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Организация слета клубов, для привлечения новых пользователей профорги, старосты, рекомендации</a:t>
            </a:r>
          </a:p>
          <a:p>
            <a:pPr>
              <a:buClr>
                <a:schemeClr val="tx1"/>
              </a:buClr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реклама</a:t>
            </a:r>
          </a:p>
          <a:p>
            <a:pPr>
              <a:buClr>
                <a:schemeClr val="tx1"/>
              </a:buClr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группы в контакте - факультета, университета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C8EFDE-BC8F-4698-AAFD-D6FD9BADF55B}"/>
              </a:ext>
            </a:extLst>
          </p:cNvPr>
          <p:cNvSpPr txBox="1"/>
          <p:nvPr/>
        </p:nvSpPr>
        <p:spPr>
          <a:xfrm>
            <a:off x="9423983" y="1634089"/>
            <a:ext cx="1890382" cy="2803140"/>
          </a:xfrm>
          <a:prstGeom prst="rect">
            <a:avLst/>
          </a:prstGeom>
          <a:noFill/>
        </p:spPr>
        <p:txBody>
          <a:bodyPr wrap="square" lIns="112250" rIns="56125">
            <a:spAutoFit/>
          </a:bodyPr>
          <a:lstStyle>
            <a:defPPr>
              <a:defRPr lang="ru-RU"/>
            </a:defPPr>
            <a:lvl1pPr>
              <a:defRPr sz="1000"/>
            </a:lvl1pPr>
          </a:lstStyle>
          <a:p>
            <a:pPr>
              <a:lnSpc>
                <a:spcPct val="115000"/>
              </a:lnSpc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1)студенты</a:t>
            </a:r>
          </a:p>
          <a:p>
            <a:pPr>
              <a:lnSpc>
                <a:spcPct val="115000"/>
              </a:lnSpc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молодые люди, интересующиеся событиями в 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  <a:ea typeface="Arial" panose="020B0604020202020204" pitchFamily="34" charset="0"/>
              </a:rPr>
              <a:t>университетах республики</a:t>
            </a:r>
            <a:br>
              <a:rPr lang="ru-RU" sz="1400" dirty="0">
                <a:solidFill>
                  <a:schemeClr val="bg1">
                    <a:lumMod val="50000"/>
                  </a:schemeClr>
                </a:solidFill>
                <a:ea typeface="Arial" panose="020B0604020202020204" pitchFamily="34" charset="0"/>
              </a:rPr>
            </a:br>
            <a:r>
              <a:rPr lang="ru-RU" sz="1400" dirty="0">
                <a:solidFill>
                  <a:schemeClr val="bg1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2)Рекламодатели</a:t>
            </a:r>
            <a:br>
              <a:rPr lang="ru-RU" sz="1400" dirty="0">
                <a:solidFill>
                  <a:schemeClr val="bg1">
                    <a:lumMod val="50000"/>
                  </a:schemeClr>
                </a:solidFill>
                <a:effectLst/>
                <a:ea typeface="Arial" panose="020B0604020202020204" pitchFamily="34" charset="0"/>
              </a:rPr>
            </a:br>
            <a:r>
              <a:rPr lang="ru-RU" sz="1400" dirty="0">
                <a:solidFill>
                  <a:schemeClr val="bg1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3)Организации с потребностью анализа данных в соцсетях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48853CC-21B3-4BC6-96F3-C9E17C387C0C}"/>
              </a:ext>
            </a:extLst>
          </p:cNvPr>
          <p:cNvSpPr txBox="1"/>
          <p:nvPr/>
        </p:nvSpPr>
        <p:spPr>
          <a:xfrm>
            <a:off x="2160204" y="3517660"/>
            <a:ext cx="2312741" cy="1292020"/>
          </a:xfrm>
          <a:prstGeom prst="rect">
            <a:avLst/>
          </a:prstGeom>
          <a:noFill/>
        </p:spPr>
        <p:txBody>
          <a:bodyPr wrap="square" lIns="112250" rIns="56125">
            <a:spAutoFit/>
          </a:bodyPr>
          <a:lstStyle>
            <a:defPPr>
              <a:defRPr lang="ru-RU"/>
            </a:defPPr>
            <a:lvl1pPr>
              <a:defRPr sz="1000"/>
            </a:lvl1pPr>
          </a:lstStyle>
          <a:p>
            <a:pPr>
              <a:buClr>
                <a:schemeClr val="tx1"/>
              </a:buClr>
              <a:defRPr/>
            </a:pP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Эмиль – лидер/турист / разработчик</a:t>
            </a:r>
          </a:p>
          <a:p>
            <a:pPr>
              <a:buClr>
                <a:schemeClr val="tx1"/>
              </a:buClr>
              <a:defRPr/>
            </a:pP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Михаил - есть опыт </a:t>
            </a:r>
            <a:r>
              <a:rPr lang="ru-RU" sz="1559" dirty="0" err="1">
                <a:solidFill>
                  <a:schemeClr val="bg1">
                    <a:lumMod val="50000"/>
                  </a:schemeClr>
                </a:solidFill>
              </a:rPr>
              <a:t>бэкэнд</a:t>
            </a:r>
            <a:r>
              <a:rPr lang="ru-RU" sz="1559" dirty="0">
                <a:solidFill>
                  <a:schemeClr val="bg1">
                    <a:lumMod val="50000"/>
                  </a:schemeClr>
                </a:solidFill>
              </a:rPr>
              <a:t>, нейросети</a:t>
            </a:r>
          </a:p>
          <a:p>
            <a:pPr>
              <a:buClr>
                <a:schemeClr val="tx1"/>
              </a:buClr>
              <a:defRPr/>
            </a:pPr>
            <a:endParaRPr lang="ru-RU" sz="1559" dirty="0" err="1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27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D1104-C79E-448F-9E3E-EE06003E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C</a:t>
            </a:r>
            <a:r>
              <a:rPr lang="ru-RU" dirty="0">
                <a:solidFill>
                  <a:srgbClr val="002060"/>
                </a:solidFill>
              </a:rPr>
              <a:t>мета доходов и расходов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4005FF-6919-42CC-83D6-75F5A70E5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7" y="1217680"/>
            <a:ext cx="4910665" cy="248390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FFC000"/>
                </a:solidFill>
              </a:rPr>
              <a:t>Доходы</a:t>
            </a:r>
            <a:r>
              <a:rPr lang="en-US" dirty="0">
                <a:solidFill>
                  <a:srgbClr val="FFC000"/>
                </a:solidFill>
              </a:rPr>
              <a:t>:</a:t>
            </a:r>
            <a:b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Средний чек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- 2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000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САС- 100 р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Чистая прибыль </a:t>
            </a:r>
            <a:r>
              <a:rPr lang="ru-RU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Google Sans"/>
              </a:rPr>
              <a:t>≈1780 р </a:t>
            </a:r>
            <a:br>
              <a:rPr lang="ru-RU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Google Sans"/>
              </a:rPr>
            </a:br>
            <a:r>
              <a:rPr lang="ru-RU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Google Sans"/>
              </a:rPr>
              <a:t>Прибыль за размещение</a:t>
            </a:r>
            <a:r>
              <a:rPr lang="en-US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Google Sans"/>
              </a:rPr>
              <a:t> </a:t>
            </a:r>
            <a:r>
              <a:rPr lang="ru-RU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Google Sans"/>
              </a:rPr>
              <a:t>в месяц – 34000 р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6F5D387A-7229-4CA4-8F50-17D5388C9939}"/>
              </a:ext>
            </a:extLst>
          </p:cNvPr>
          <p:cNvSpPr txBox="1">
            <a:spLocks/>
          </p:cNvSpPr>
          <p:nvPr/>
        </p:nvSpPr>
        <p:spPr>
          <a:xfrm>
            <a:off x="677334" y="3793999"/>
            <a:ext cx="4851398" cy="1697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>
                <a:solidFill>
                  <a:srgbClr val="FFC000"/>
                </a:solidFill>
              </a:rPr>
              <a:t>Расходы</a:t>
            </a:r>
            <a:b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Постоянные расходы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31000 р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B4B41D-A8D2-4F3E-B374-5A0BD1FF1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270" y="1527645"/>
            <a:ext cx="4267570" cy="380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628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D1104-C79E-448F-9E3E-EE06003E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C</a:t>
            </a:r>
            <a:r>
              <a:rPr lang="ru-RU" dirty="0">
                <a:solidFill>
                  <a:srgbClr val="002060"/>
                </a:solidFill>
              </a:rPr>
              <a:t>мета доходов и расходов за анализ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4005FF-6919-42CC-83D6-75F5A70E5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7" y="1217680"/>
            <a:ext cx="4910665" cy="2483908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FFC000"/>
                </a:solidFill>
              </a:rPr>
              <a:t>Доходы</a:t>
            </a:r>
            <a:r>
              <a:rPr lang="en-US" dirty="0">
                <a:solidFill>
                  <a:srgbClr val="FFC000"/>
                </a:solidFill>
              </a:rPr>
              <a:t>:</a:t>
            </a:r>
            <a:b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Средний чек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- 300000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САС- 1000 р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Чистая прибыль </a:t>
            </a:r>
            <a:r>
              <a:rPr lang="ru-RU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Google Sans"/>
              </a:rPr>
              <a:t>≈281000 р </a:t>
            </a:r>
            <a:br>
              <a:rPr lang="ru-RU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Google Sans"/>
              </a:rPr>
            </a:b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6F5D387A-7229-4CA4-8F50-17D5388C9939}"/>
              </a:ext>
            </a:extLst>
          </p:cNvPr>
          <p:cNvSpPr txBox="1">
            <a:spLocks/>
          </p:cNvSpPr>
          <p:nvPr/>
        </p:nvSpPr>
        <p:spPr>
          <a:xfrm>
            <a:off x="677334" y="3793999"/>
            <a:ext cx="4851398" cy="16977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>
                <a:solidFill>
                  <a:srgbClr val="FFC000"/>
                </a:solidFill>
              </a:rPr>
              <a:t>Расходы</a:t>
            </a:r>
            <a:b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Постоянные расходы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225000 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86FE57-3434-4CA8-952B-2B6B256B1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328" y="2459634"/>
            <a:ext cx="5726338" cy="336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6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955CEF9-85A4-4C01-A6E6-E913214CBE2C}"/>
              </a:ext>
            </a:extLst>
          </p:cNvPr>
          <p:cNvSpPr txBox="1">
            <a:spLocks/>
          </p:cNvSpPr>
          <p:nvPr/>
        </p:nvSpPr>
        <p:spPr>
          <a:xfrm>
            <a:off x="2858875" y="3444"/>
            <a:ext cx="4219258" cy="792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Дорожная карта</a:t>
            </a:r>
            <a:endParaRPr lang="ru-RU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61B3B9E4-34A9-47FF-A89B-D593AEE6B3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663272"/>
              </p:ext>
            </p:extLst>
          </p:nvPr>
        </p:nvGraphicFramePr>
        <p:xfrm>
          <a:off x="421340" y="878542"/>
          <a:ext cx="11241737" cy="5205350"/>
        </p:xfrm>
        <a:graphic>
          <a:graphicData uri="http://schemas.openxmlformats.org/drawingml/2006/table">
            <a:tbl>
              <a:tblPr/>
              <a:tblGrid>
                <a:gridCol w="2837750">
                  <a:extLst>
                    <a:ext uri="{9D8B030D-6E8A-4147-A177-3AD203B41FA5}">
                      <a16:colId xmlns:a16="http://schemas.microsoft.com/office/drawing/2014/main" val="3208262424"/>
                    </a:ext>
                  </a:extLst>
                </a:gridCol>
                <a:gridCol w="582725">
                  <a:extLst>
                    <a:ext uri="{9D8B030D-6E8A-4147-A177-3AD203B41FA5}">
                      <a16:colId xmlns:a16="http://schemas.microsoft.com/office/drawing/2014/main" val="2281483335"/>
                    </a:ext>
                  </a:extLst>
                </a:gridCol>
                <a:gridCol w="828562">
                  <a:extLst>
                    <a:ext uri="{9D8B030D-6E8A-4147-A177-3AD203B41FA5}">
                      <a16:colId xmlns:a16="http://schemas.microsoft.com/office/drawing/2014/main" val="2474221440"/>
                    </a:ext>
                  </a:extLst>
                </a:gridCol>
                <a:gridCol w="582725">
                  <a:extLst>
                    <a:ext uri="{9D8B030D-6E8A-4147-A177-3AD203B41FA5}">
                      <a16:colId xmlns:a16="http://schemas.microsoft.com/office/drawing/2014/main" val="4245641966"/>
                    </a:ext>
                  </a:extLst>
                </a:gridCol>
                <a:gridCol w="582725">
                  <a:extLst>
                    <a:ext uri="{9D8B030D-6E8A-4147-A177-3AD203B41FA5}">
                      <a16:colId xmlns:a16="http://schemas.microsoft.com/office/drawing/2014/main" val="4263400432"/>
                    </a:ext>
                  </a:extLst>
                </a:gridCol>
                <a:gridCol w="582725">
                  <a:extLst>
                    <a:ext uri="{9D8B030D-6E8A-4147-A177-3AD203B41FA5}">
                      <a16:colId xmlns:a16="http://schemas.microsoft.com/office/drawing/2014/main" val="744521034"/>
                    </a:ext>
                  </a:extLst>
                </a:gridCol>
                <a:gridCol w="582725">
                  <a:extLst>
                    <a:ext uri="{9D8B030D-6E8A-4147-A177-3AD203B41FA5}">
                      <a16:colId xmlns:a16="http://schemas.microsoft.com/office/drawing/2014/main" val="4063158502"/>
                    </a:ext>
                  </a:extLst>
                </a:gridCol>
                <a:gridCol w="582725">
                  <a:extLst>
                    <a:ext uri="{9D8B030D-6E8A-4147-A177-3AD203B41FA5}">
                      <a16:colId xmlns:a16="http://schemas.microsoft.com/office/drawing/2014/main" val="2554032599"/>
                    </a:ext>
                  </a:extLst>
                </a:gridCol>
                <a:gridCol w="582725">
                  <a:extLst>
                    <a:ext uri="{9D8B030D-6E8A-4147-A177-3AD203B41FA5}">
                      <a16:colId xmlns:a16="http://schemas.microsoft.com/office/drawing/2014/main" val="1310834516"/>
                    </a:ext>
                  </a:extLst>
                </a:gridCol>
                <a:gridCol w="582725">
                  <a:extLst>
                    <a:ext uri="{9D8B030D-6E8A-4147-A177-3AD203B41FA5}">
                      <a16:colId xmlns:a16="http://schemas.microsoft.com/office/drawing/2014/main" val="797153827"/>
                    </a:ext>
                  </a:extLst>
                </a:gridCol>
                <a:gridCol w="582725">
                  <a:extLst>
                    <a:ext uri="{9D8B030D-6E8A-4147-A177-3AD203B41FA5}">
                      <a16:colId xmlns:a16="http://schemas.microsoft.com/office/drawing/2014/main" val="389014098"/>
                    </a:ext>
                  </a:extLst>
                </a:gridCol>
                <a:gridCol w="582725">
                  <a:extLst>
                    <a:ext uri="{9D8B030D-6E8A-4147-A177-3AD203B41FA5}">
                      <a16:colId xmlns:a16="http://schemas.microsoft.com/office/drawing/2014/main" val="270988446"/>
                    </a:ext>
                  </a:extLst>
                </a:gridCol>
                <a:gridCol w="582725">
                  <a:extLst>
                    <a:ext uri="{9D8B030D-6E8A-4147-A177-3AD203B41FA5}">
                      <a16:colId xmlns:a16="http://schemas.microsoft.com/office/drawing/2014/main" val="3543410386"/>
                    </a:ext>
                  </a:extLst>
                </a:gridCol>
                <a:gridCol w="582725">
                  <a:extLst>
                    <a:ext uri="{9D8B030D-6E8A-4147-A177-3AD203B41FA5}">
                      <a16:colId xmlns:a16="http://schemas.microsoft.com/office/drawing/2014/main" val="1160681436"/>
                    </a:ext>
                  </a:extLst>
                </a:gridCol>
                <a:gridCol w="582725">
                  <a:extLst>
                    <a:ext uri="{9D8B030D-6E8A-4147-A177-3AD203B41FA5}">
                      <a16:colId xmlns:a16="http://schemas.microsoft.com/office/drawing/2014/main" val="3126052224"/>
                    </a:ext>
                  </a:extLst>
                </a:gridCol>
              </a:tblGrid>
              <a:tr h="35454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780573"/>
                  </a:ext>
                </a:extLst>
              </a:tr>
              <a:tr h="4190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374895"/>
                  </a:ext>
                </a:extLst>
              </a:tr>
              <a:tr h="5156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Определение целей и задач чат-бота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A85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A85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101697"/>
                  </a:ext>
                </a:extLst>
              </a:tr>
              <a:tr h="49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Анализ целевой аудитории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A85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A85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087107"/>
                  </a:ext>
                </a:extLst>
              </a:tr>
              <a:tr h="7090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Разработка функционала и создание структуры чат-бота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967616"/>
                  </a:ext>
                </a:extLst>
              </a:tr>
              <a:tr h="66074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Формирование контента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62265"/>
                  </a:ext>
                </a:extLst>
              </a:tr>
              <a:tr h="6768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Настройка чат-бота в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Telegram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806999"/>
                  </a:ext>
                </a:extLst>
              </a:tr>
              <a:tr h="69297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Обучение модели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135742"/>
                  </a:ext>
                </a:extLst>
              </a:tr>
              <a:tr h="6768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Поддержка и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развите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78" marR="7178" marT="71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E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360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11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endParaRPr lang="en-UA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13">
            <a:extLst>
              <a:ext uri="{FF2B5EF4-FFF2-40B4-BE49-F238E27FC236}">
                <a16:creationId xmlns:a16="http://schemas.microsoft.com/office/drawing/2014/main" id="{D63688FA-5873-B447-8D1F-5CDF3B19D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943" y="2242615"/>
            <a:ext cx="489671" cy="489671"/>
          </a:xfrm>
          <a:prstGeom prst="ellipse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1" name="Oval 14">
            <a:extLst>
              <a:ext uri="{FF2B5EF4-FFF2-40B4-BE49-F238E27FC236}">
                <a16:creationId xmlns:a16="http://schemas.microsoft.com/office/drawing/2014/main" id="{1565EF96-D39F-F240-AFF8-91F806F77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943" y="3504977"/>
            <a:ext cx="489671" cy="480687"/>
          </a:xfrm>
          <a:prstGeom prst="ellipse">
            <a:avLst/>
          </a:pr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2" name="Oval 15">
            <a:extLst>
              <a:ext uri="{FF2B5EF4-FFF2-40B4-BE49-F238E27FC236}">
                <a16:creationId xmlns:a16="http://schemas.microsoft.com/office/drawing/2014/main" id="{A1891355-814D-E149-AF08-64582717A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943" y="4758350"/>
            <a:ext cx="489671" cy="489671"/>
          </a:xfrm>
          <a:prstGeom prst="ellipse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3" name="Oval 16">
            <a:extLst>
              <a:ext uri="{FF2B5EF4-FFF2-40B4-BE49-F238E27FC236}">
                <a16:creationId xmlns:a16="http://schemas.microsoft.com/office/drawing/2014/main" id="{DFEB96DF-B4E8-0541-ADD6-82025D057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7373" y="2237394"/>
            <a:ext cx="485177" cy="489671"/>
          </a:xfrm>
          <a:prstGeom prst="ellipse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4" name="Oval 17">
            <a:extLst>
              <a:ext uri="{FF2B5EF4-FFF2-40B4-BE49-F238E27FC236}">
                <a16:creationId xmlns:a16="http://schemas.microsoft.com/office/drawing/2014/main" id="{BCB8FD3F-B1CF-7749-8430-D96347297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7373" y="3499756"/>
            <a:ext cx="485177" cy="480687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5" name="Oval 18">
            <a:extLst>
              <a:ext uri="{FF2B5EF4-FFF2-40B4-BE49-F238E27FC236}">
                <a16:creationId xmlns:a16="http://schemas.microsoft.com/office/drawing/2014/main" id="{A4FCA197-1756-F049-99EB-53058FA0D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7373" y="4753129"/>
            <a:ext cx="485177" cy="489671"/>
          </a:xfrm>
          <a:prstGeom prst="ellipse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110C89B-0E65-4C4F-9E3C-C5DAAC9BFE66}"/>
              </a:ext>
            </a:extLst>
          </p:cNvPr>
          <p:cNvSpPr txBox="1"/>
          <p:nvPr/>
        </p:nvSpPr>
        <p:spPr>
          <a:xfrm>
            <a:off x="289750" y="5248021"/>
            <a:ext cx="6068717" cy="4149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Ямалетдинов Эмиль – лидер, турист, программист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039E851-9979-EF49-8E3E-DFC06DC4E898}"/>
              </a:ext>
            </a:extLst>
          </p:cNvPr>
          <p:cNvSpPr txBox="1"/>
          <p:nvPr/>
        </p:nvSpPr>
        <p:spPr>
          <a:xfrm>
            <a:off x="6612467" y="5248021"/>
            <a:ext cx="5088466" cy="4149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Плотников Михаил- разработка дизайна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729016-FB91-4666-9BBA-DCBAAD5157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87" t="13361" r="13306" b="23067"/>
          <a:stretch/>
        </p:blipFill>
        <p:spPr>
          <a:xfrm>
            <a:off x="1697295" y="1194994"/>
            <a:ext cx="2906151" cy="38009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24B216-E878-446D-B043-BE6A0A01A9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247" b="27284"/>
          <a:stretch/>
        </p:blipFill>
        <p:spPr>
          <a:xfrm>
            <a:off x="7333167" y="1605127"/>
            <a:ext cx="3161538" cy="29125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3447CB-4042-4E9D-BC77-9764C6CB7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6657" y="1219843"/>
            <a:ext cx="3766527" cy="378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93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52" grpId="0"/>
          <p:bldP spid="5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8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8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52" grpId="0"/>
          <p:bldP spid="53" grpId="0"/>
          <p:bldP spid="54" grpId="0"/>
          <p:bldP spid="55" grpId="0"/>
          <p:bldP spid="56" grpId="0"/>
          <p:bldP spid="57" grpId="0"/>
          <p:bldP spid="3" grpId="0" animBg="1"/>
          <p:bldP spid="4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6A8F9-4B70-7344-BB17-971292C49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584" y="1786999"/>
            <a:ext cx="5962402" cy="1033958"/>
          </a:xfrm>
        </p:spPr>
        <p:txBody>
          <a:bodyPr>
            <a:normAutofit/>
          </a:bodyPr>
          <a:lstStyle/>
          <a:p>
            <a:r>
              <a:rPr lang="ru-RU" sz="4400" b="1"/>
              <a:t>Контакты:</a:t>
            </a:r>
            <a:endParaRPr lang="en-UA" sz="440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530EDB-9A77-CCD5-9718-F75FAE12F1A9}"/>
              </a:ext>
            </a:extLst>
          </p:cNvPr>
          <p:cNvSpPr txBox="1">
            <a:spLocks/>
          </p:cNvSpPr>
          <p:nvPr/>
        </p:nvSpPr>
        <p:spPr>
          <a:xfrm>
            <a:off x="597584" y="3103984"/>
            <a:ext cx="5962402" cy="9455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CB981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800" b="1" dirty="0"/>
              <a:t>Почт</a:t>
            </a:r>
            <a:r>
              <a:rPr lang="en-US" sz="2800" b="1" dirty="0"/>
              <a:t>a:</a:t>
            </a:r>
            <a:r>
              <a:rPr lang="ru-RU" sz="2800" b="1" dirty="0"/>
              <a:t> 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mremilkayam@yandex.ru</a:t>
            </a:r>
            <a:endParaRPr lang="en-UA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F034C3E-52AF-63C5-301D-4D4C70B052C6}"/>
              </a:ext>
            </a:extLst>
          </p:cNvPr>
          <p:cNvSpPr txBox="1">
            <a:spLocks/>
          </p:cNvSpPr>
          <p:nvPr/>
        </p:nvSpPr>
        <p:spPr>
          <a:xfrm>
            <a:off x="597584" y="4341845"/>
            <a:ext cx="5962402" cy="10339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CB981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800" b="1" dirty="0"/>
              <a:t>Телефон</a:t>
            </a:r>
            <a:r>
              <a:rPr lang="en-US" sz="2800" b="1" dirty="0"/>
              <a:t>: 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89871430203</a:t>
            </a:r>
            <a:endParaRPr lang="en-UA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21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9B810"/>
      </a:accent1>
      <a:accent2>
        <a:srgbClr val="6C7074"/>
      </a:accent2>
      <a:accent3>
        <a:srgbClr val="BBA894"/>
      </a:accent3>
      <a:accent4>
        <a:srgbClr val="FFC000"/>
      </a:accent4>
      <a:accent5>
        <a:srgbClr val="8B6539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920</Words>
  <Application>Microsoft Office PowerPoint</Application>
  <PresentationFormat>Широкоэкранный</PresentationFormat>
  <Paragraphs>241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微软雅黑</vt:lpstr>
      <vt:lpstr>华文新魏</vt:lpstr>
      <vt:lpstr>Arial</vt:lpstr>
      <vt:lpstr>Calibri</vt:lpstr>
      <vt:lpstr>Calibri Light</vt:lpstr>
      <vt:lpstr>Google Sans</vt:lpstr>
      <vt:lpstr>inpin heiti</vt:lpstr>
      <vt:lpstr>Office Theme</vt:lpstr>
      <vt:lpstr>Simple Light</vt:lpstr>
      <vt:lpstr>Презентация PowerPoint</vt:lpstr>
      <vt:lpstr>Задачи пользователей</vt:lpstr>
      <vt:lpstr>Какие решения используются сейчас?</vt:lpstr>
      <vt:lpstr>Проблемы</vt:lpstr>
      <vt:lpstr>Подтверждение</vt:lpstr>
      <vt:lpstr>Целевая аудитория</vt:lpstr>
      <vt:lpstr>Что мы предлагаем?</vt:lpstr>
      <vt:lpstr>Бизнес модель</vt:lpstr>
      <vt:lpstr>Cмета доходов и расходов</vt:lpstr>
      <vt:lpstr>Cмета доходов и расходов за анализ</vt:lpstr>
      <vt:lpstr>Презентация PowerPoint</vt:lpstr>
      <vt:lpstr>Команда</vt:lpstr>
      <vt:lpstr>Контакты: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эмиль ямалетдинов</cp:lastModifiedBy>
  <cp:revision>48</cp:revision>
  <dcterms:created xsi:type="dcterms:W3CDTF">2023-02-11T11:38:42Z</dcterms:created>
  <dcterms:modified xsi:type="dcterms:W3CDTF">2023-11-28T13:19:36Z</dcterms:modified>
</cp:coreProperties>
</file>