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A815"/>
    <a:srgbClr val="FBA612"/>
    <a:srgbClr val="C2E9F0"/>
    <a:srgbClr val="FBA919"/>
    <a:srgbClr val="FFBBC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2190" y="-9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larismarketresearch.com/industry-analysis/motor-monitoring-marke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2BD4711-E1B4-4C79-A352-8B880924BB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425390" y="1420154"/>
            <a:ext cx="59360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Команда: </a:t>
            </a:r>
            <a:r>
              <a:rPr lang="en-US" sz="3200" dirty="0"/>
              <a:t>PoChek#3</a:t>
            </a:r>
            <a:endParaRPr lang="ru-RU" sz="3200" dirty="0"/>
          </a:p>
          <a:p>
            <a:r>
              <a:rPr lang="ru-RU" sz="3200" dirty="0"/>
              <a:t>Проект: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C5B6F42-84C0-4766-A609-4FCE78EECCC8}"/>
              </a:ext>
            </a:extLst>
          </p:cNvPr>
          <p:cNvSpPr txBox="1"/>
          <p:nvPr/>
        </p:nvSpPr>
        <p:spPr>
          <a:xfrm>
            <a:off x="2143431" y="1925104"/>
            <a:ext cx="55158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Система мониторинга системы охлаждения силовых масляных трансформаторов</a:t>
            </a:r>
          </a:p>
        </p:txBody>
      </p:sp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9D8851-9B64-430C-A9CC-E5B8342DAC03}"/>
              </a:ext>
            </a:extLst>
          </p:cNvPr>
          <p:cNvSpPr txBox="1"/>
          <p:nvPr/>
        </p:nvSpPr>
        <p:spPr>
          <a:xfrm>
            <a:off x="4603076" y="68617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ПРОБЛЕМА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DE338556-8093-4118-9375-4CCD32B3BC57}"/>
              </a:ext>
            </a:extLst>
          </p:cNvPr>
          <p:cNvSpPr/>
          <p:nvPr/>
        </p:nvSpPr>
        <p:spPr>
          <a:xfrm>
            <a:off x="1694621" y="3091300"/>
            <a:ext cx="3539613" cy="675400"/>
          </a:xfrm>
          <a:prstGeom prst="roundRect">
            <a:avLst/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BA612"/>
                </a:solidFill>
              </a:rPr>
              <a:t>Кто наши потребители?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0C0ECA37-EC0C-481B-B74E-8297CB9A8195}"/>
              </a:ext>
            </a:extLst>
          </p:cNvPr>
          <p:cNvSpPr/>
          <p:nvPr/>
        </p:nvSpPr>
        <p:spPr>
          <a:xfrm>
            <a:off x="901387" y="1795814"/>
            <a:ext cx="10946483" cy="1120878"/>
          </a:xfrm>
          <a:prstGeom prst="roundRect">
            <a:avLst>
              <a:gd name="adj" fmla="val 5228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dirty="0">
                <a:solidFill>
                  <a:schemeClr val="tx1"/>
                </a:solidFill>
              </a:rPr>
              <a:t>Переход к предиктивному обслуживанию оборудования в концепции цифровой трансформации отраслей народного хозяйства и индустрии 4.0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523EBC85-5AF3-4CA9-A39E-97EB3C79D839}"/>
              </a:ext>
            </a:extLst>
          </p:cNvPr>
          <p:cNvSpPr/>
          <p:nvPr/>
        </p:nvSpPr>
        <p:spPr>
          <a:xfrm>
            <a:off x="268943" y="941525"/>
            <a:ext cx="3113355" cy="675400"/>
          </a:xfrm>
          <a:prstGeom prst="roundRect">
            <a:avLst/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BA815"/>
                </a:solidFill>
              </a:rPr>
              <a:t>Какую проблему </a:t>
            </a:r>
          </a:p>
          <a:p>
            <a:pPr algn="ctr"/>
            <a:r>
              <a:rPr lang="ru-RU" sz="2400" b="1" dirty="0">
                <a:solidFill>
                  <a:srgbClr val="FBA815"/>
                </a:solidFill>
              </a:rPr>
              <a:t>решает проект?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63401019-9539-4553-B3F6-B91F378EA2B0}"/>
              </a:ext>
            </a:extLst>
          </p:cNvPr>
          <p:cNvSpPr/>
          <p:nvPr/>
        </p:nvSpPr>
        <p:spPr>
          <a:xfrm>
            <a:off x="2408903" y="3997063"/>
            <a:ext cx="9514154" cy="2067377"/>
          </a:xfrm>
          <a:prstGeom prst="roundRect">
            <a:avLst>
              <a:gd name="adj" fmla="val 5228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Критерии, определяющие сегмент потребителя:</a:t>
            </a:r>
          </a:p>
          <a:p>
            <a:r>
              <a:rPr lang="ru-RU" sz="2000" dirty="0">
                <a:solidFill>
                  <a:schemeClr val="tx1"/>
                </a:solidFill>
              </a:rPr>
              <a:t>1 – потребитель обладает силовыми трансформаторами с системами охлаждения типа Д и ДЦ и заинтересован в переходе к предиктивному обслуживанию оборудования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2 – потребитель занимается производством силовых трансформатора с системами Д и ДЦ и заинтересован в улучшении потребительских свойств своей продукции</a:t>
            </a:r>
          </a:p>
        </p:txBody>
      </p:sp>
      <p:pic>
        <p:nvPicPr>
          <p:cNvPr id="19" name="Рисунок 18" descr="Целевая аудитория со сплошной заливкой">
            <a:extLst>
              <a:ext uri="{FF2B5EF4-FFF2-40B4-BE49-F238E27FC236}">
                <a16:creationId xmlns:a16="http://schemas.microsoft.com/office/drawing/2014/main" xmlns="" id="{85C669D8-D50E-45E9-8676-D62F9E7B20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65310" y="2852358"/>
            <a:ext cx="1209040" cy="1209040"/>
          </a:xfrm>
          <a:prstGeom prst="rect">
            <a:avLst/>
          </a:prstGeom>
        </p:spPr>
      </p:pic>
      <p:pic>
        <p:nvPicPr>
          <p:cNvPr id="21" name="Рисунок 20" descr="Человек с идеей со сплошной заливкой">
            <a:extLst>
              <a:ext uri="{FF2B5EF4-FFF2-40B4-BE49-F238E27FC236}">
                <a16:creationId xmlns:a16="http://schemas.microsoft.com/office/drawing/2014/main" xmlns="" id="{26C83F17-0148-421E-AF7B-E7DF508AD1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82017" y="513676"/>
            <a:ext cx="1219333" cy="121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196644" y="3277002"/>
            <a:ext cx="11897032" cy="3213847"/>
          </a:xfrm>
          <a:prstGeom prst="roundRect">
            <a:avLst>
              <a:gd name="adj" fmla="val 114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ЦЕННОСТНОЕ ПРЕДЛОЖЕНИЕ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Возможность удаленного мониторинга и контроля технического состояния электрической части системы охлаждения трансформаторов с масляной изоляцией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Снижение расходов на проведение плановых осмотров и ремонтов элементов системы охлаждения трансформаторов с масляной изоляцией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Накопление данных о состоянии и эффективности системы охлаждения в различных режимах работы силового трансформатора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Переход к предиктивному обслуживанию оборудования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Планирование капитальных затрат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906836" y="84596"/>
            <a:ext cx="24766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196646" y="854037"/>
            <a:ext cx="11840660" cy="105652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Программно-технический комплекс уделенной оценки технического состояния электрической части системы охлаждения силового трансформатора с масляной изоляцией в режиме реального времени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958D4B8-EA3A-4197-BB22-A2AFF8356943}"/>
              </a:ext>
            </a:extLst>
          </p:cNvPr>
          <p:cNvSpPr/>
          <p:nvPr/>
        </p:nvSpPr>
        <p:spPr>
          <a:xfrm>
            <a:off x="196645" y="2054977"/>
            <a:ext cx="3696929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Технические средства измерения, обработки и передачи сигналов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76A542A5-B1A8-43EF-A16E-B2E2188EF60E}"/>
              </a:ext>
            </a:extLst>
          </p:cNvPr>
          <p:cNvSpPr/>
          <p:nvPr/>
        </p:nvSpPr>
        <p:spPr>
          <a:xfrm>
            <a:off x="4038600" y="2047627"/>
            <a:ext cx="3926840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Программное обеспечение анализа данных измерений и расчета показателей технического состояния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34ED0F17-9325-4420-AD6D-6F58D4543B03}"/>
              </a:ext>
            </a:extLst>
          </p:cNvPr>
          <p:cNvSpPr/>
          <p:nvPr/>
        </p:nvSpPr>
        <p:spPr>
          <a:xfrm>
            <a:off x="8110466" y="2047626"/>
            <a:ext cx="3926840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Модуль предиктивной аналитики и определения остаточного ресурса</a:t>
            </a:r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2ADDDB5-717B-4DDA-8914-900905787018}"/>
              </a:ext>
            </a:extLst>
          </p:cNvPr>
          <p:cNvSpPr/>
          <p:nvPr/>
        </p:nvSpPr>
        <p:spPr>
          <a:xfrm>
            <a:off x="-29854" y="0"/>
            <a:ext cx="12221853" cy="6877737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5027921" y="-19737"/>
            <a:ext cx="21361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82663" algn="l"/>
              </a:tabLst>
            </a:pPr>
            <a:r>
              <a:rPr lang="ru-RU" sz="4400" b="1" dirty="0"/>
              <a:t>РЫНОК</a:t>
            </a:r>
          </a:p>
        </p:txBody>
      </p:sp>
      <p:sp>
        <p:nvSpPr>
          <p:cNvPr id="9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157790" y="845821"/>
            <a:ext cx="3441191" cy="2426506"/>
          </a:xfrm>
          <a:prstGeom prst="roundRect">
            <a:avLst>
              <a:gd name="adj" fmla="val 51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Ключевые мировые игроки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600" dirty="0">
                <a:solidFill>
                  <a:schemeClr val="tx1"/>
                </a:solidFill>
              </a:rPr>
              <a:t>ABB Group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600" dirty="0">
                <a:solidFill>
                  <a:schemeClr val="tx1"/>
                </a:solidFill>
              </a:rPr>
              <a:t>Siemens AG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600" dirty="0">
                <a:solidFill>
                  <a:schemeClr val="tx1"/>
                </a:solidFill>
              </a:rPr>
              <a:t>Honeywell International Inc.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600" dirty="0">
                <a:solidFill>
                  <a:schemeClr val="tx1"/>
                </a:solidFill>
              </a:rPr>
              <a:t>National Instruments Corporation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600" dirty="0">
                <a:solidFill>
                  <a:schemeClr val="tx1"/>
                </a:solidFill>
              </a:rPr>
              <a:t>General Electric Company</a:t>
            </a:r>
          </a:p>
          <a:p>
            <a:r>
              <a:rPr lang="de-DE" sz="1400" dirty="0" err="1">
                <a:solidFill>
                  <a:schemeClr val="tx1"/>
                </a:solidFill>
              </a:rPr>
              <a:t>Advantech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Banner Engineering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Eaton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Emerson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Mitsubishi Electric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 err="1">
                <a:solidFill>
                  <a:schemeClr val="tx1"/>
                </a:solidFill>
              </a:rPr>
              <a:t>Qualitrol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Rockwell Automation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Schneider Electric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SKF</a:t>
            </a:r>
            <a:r>
              <a:rPr lang="ru-RU" sz="1400" dirty="0">
                <a:solidFill>
                  <a:schemeClr val="tx1"/>
                </a:solidFill>
              </a:rPr>
              <a:t>; </a:t>
            </a:r>
            <a:r>
              <a:rPr lang="de-DE" sz="1400" dirty="0">
                <a:solidFill>
                  <a:schemeClr val="tx1"/>
                </a:solidFill>
              </a:rPr>
              <a:t>WEG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3658672" y="845820"/>
            <a:ext cx="2911289" cy="2426507"/>
          </a:xfrm>
          <a:prstGeom prst="roundRect">
            <a:avLst>
              <a:gd name="adj" fmla="val 34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</a:rPr>
              <a:t>Конкурентные преимущества</a:t>
            </a:r>
            <a:endParaRPr lang="en-US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Наличие системы предиктивной аналитики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Возможность точного раннего определения зарождающегося дефекта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Полностью цифровая система измерения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99E0B4C9-37EA-4031-863C-7F6C85EA5C84}"/>
              </a:ext>
            </a:extLst>
          </p:cNvPr>
          <p:cNvGrpSpPr/>
          <p:nvPr/>
        </p:nvGrpSpPr>
        <p:grpSpPr>
          <a:xfrm>
            <a:off x="6675855" y="845820"/>
            <a:ext cx="5423067" cy="5485532"/>
            <a:chOff x="-427228" y="1126708"/>
            <a:chExt cx="5539740" cy="5227037"/>
          </a:xfrm>
        </p:grpSpPr>
        <p:sp>
          <p:nvSpPr>
            <p:cNvPr id="6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0557C32A-9D29-4B46-A81D-CEAA98499B30}"/>
                </a:ext>
              </a:extLst>
            </p:cNvPr>
            <p:cNvSpPr/>
            <p:nvPr/>
          </p:nvSpPr>
          <p:spPr>
            <a:xfrm>
              <a:off x="-427228" y="1126708"/>
              <a:ext cx="5539740" cy="5227037"/>
            </a:xfrm>
            <a:prstGeom prst="roundRect">
              <a:avLst>
                <a:gd name="adj" fmla="val 136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</a:rPr>
                <a:t>Объем мирового рынка мониторинга электродвигателей</a:t>
              </a: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  <a:p>
              <a:r>
                <a:rPr lang="ru-RU" b="1" dirty="0">
                  <a:solidFill>
                    <a:schemeClr val="tx1"/>
                  </a:solidFill>
                </a:rPr>
                <a:t>2023 год:   </a:t>
              </a:r>
              <a:r>
                <a:rPr lang="ru-RU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2,25 млрд.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$</a:t>
              </a:r>
              <a:endPara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r>
                <a:rPr lang="ru-RU" b="1" dirty="0">
                  <a:solidFill>
                    <a:schemeClr val="tx1"/>
                  </a:solidFill>
                </a:rPr>
                <a:t>2027 год:   </a:t>
              </a:r>
              <a:r>
                <a:rPr lang="ru-RU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2,9 млрд.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$	 </a:t>
              </a:r>
              <a:r>
                <a:rPr lang="de-DE" b="1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CAGR 7,7%</a:t>
              </a:r>
              <a:endPara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r>
                <a:rPr lang="ru-RU" b="1" dirty="0">
                  <a:solidFill>
                    <a:schemeClr val="tx1"/>
                  </a:solidFill>
                </a:rPr>
                <a:t>2030 год:   </a:t>
              </a:r>
              <a:r>
                <a:rPr lang="ru-RU" dirty="0">
                  <a:solidFill>
                    <a:srgbClr val="000000"/>
                  </a:solidFill>
                  <a:latin typeface="Calibri" panose="020F0502020204030204" pitchFamily="34" charset="0"/>
                </a:rPr>
                <a:t>3,89</a:t>
              </a:r>
              <a:r>
                <a:rPr lang="ru-RU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млрд.</a:t>
              </a:r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$ 	  </a:t>
              </a:r>
              <a:r>
                <a:rPr lang="ru-RU" sz="1600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2021-2023</a:t>
              </a:r>
              <a:endParaRPr lang="ru-RU" sz="1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endPara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endPara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r>
                <a:rPr lang="ru-RU" dirty="0"/>
                <a:t> </a:t>
              </a:r>
              <a:endParaRPr lang="ru-RU" b="1" dirty="0">
                <a:solidFill>
                  <a:schemeClr val="tx1"/>
                </a:solidFill>
              </a:endParaRPr>
            </a:p>
            <a:p>
              <a:pPr algn="ctr"/>
              <a:endParaRPr lang="ru-RU" b="1" dirty="0">
                <a:solidFill>
                  <a:schemeClr val="tx1"/>
                </a:solidFill>
              </a:endParaRPr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88133642-0913-4ABF-A7E0-247B9F23C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68601" y="1680331"/>
              <a:ext cx="5481113" cy="333222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37C90C3-6DE2-4B5D-B63E-86852C75B7F6}"/>
              </a:ext>
            </a:extLst>
          </p:cNvPr>
          <p:cNvSpPr txBox="1"/>
          <p:nvPr/>
        </p:nvSpPr>
        <p:spPr>
          <a:xfrm>
            <a:off x="29853" y="6433540"/>
            <a:ext cx="301812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latin typeface="Roboto" panose="02000000000000000000" pitchFamily="2" charset="0"/>
              </a:rPr>
              <a:t>Темпы роста рынков систем мониторинга ЭД по регионам</a:t>
            </a:r>
            <a:endParaRPr lang="ru-RU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DEADA746-DC4A-4FA0-B3D5-F609B9498BD8}"/>
              </a:ext>
            </a:extLst>
          </p:cNvPr>
          <p:cNvSpPr txBox="1"/>
          <p:nvPr/>
        </p:nvSpPr>
        <p:spPr>
          <a:xfrm>
            <a:off x="8113044" y="6518178"/>
            <a:ext cx="404910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latin typeface="Roboto" panose="02000000000000000000" pitchFamily="2" charset="0"/>
                <a:hlinkClick r:id="rId3"/>
              </a:rPr>
              <a:t>*</a:t>
            </a:r>
            <a:r>
              <a:rPr lang="de-DE" sz="1100" b="1" dirty="0">
                <a:latin typeface="Roboto" panose="02000000000000000000" pitchFamily="2" charset="0"/>
                <a:hlinkClick r:id="rId3"/>
              </a:rPr>
              <a:t>Global Motor Monitoring Market Size Report, 2022 - 2030</a:t>
            </a:r>
            <a:endParaRPr lang="ru-RU" sz="1100" dirty="0"/>
          </a:p>
        </p:txBody>
      </p:sp>
      <p:sp>
        <p:nvSpPr>
          <p:cNvPr id="25" name="Прямоугольник: скругленные углы 6">
            <a:extLst>
              <a:ext uri="{FF2B5EF4-FFF2-40B4-BE49-F238E27FC236}">
                <a16:creationId xmlns:a16="http://schemas.microsoft.com/office/drawing/2014/main" xmlns="" id="{1F2623DD-5CC0-4416-9BC5-AD77885FD02B}"/>
              </a:ext>
            </a:extLst>
          </p:cNvPr>
          <p:cNvSpPr/>
          <p:nvPr/>
        </p:nvSpPr>
        <p:spPr>
          <a:xfrm>
            <a:off x="157790" y="3361561"/>
            <a:ext cx="6412171" cy="592996"/>
          </a:xfrm>
          <a:prstGeom prst="roundRect">
            <a:avLst>
              <a:gd name="adj" fmla="val 51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</a:rPr>
              <a:t>Ключевые игроки рынка РФ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</a:rPr>
              <a:t>ООО «ДИМРУС» ООО «</a:t>
            </a:r>
            <a:r>
              <a:rPr lang="en-US" sz="1500" dirty="0">
                <a:solidFill>
                  <a:schemeClr val="tx1"/>
                </a:solidFill>
              </a:rPr>
              <a:t>ATF</a:t>
            </a:r>
            <a:r>
              <a:rPr lang="ru-RU" sz="1500" dirty="0">
                <a:solidFill>
                  <a:schemeClr val="tx1"/>
                </a:solidFill>
              </a:rPr>
              <a:t>» </a:t>
            </a:r>
            <a:r>
              <a:rPr lang="ru-RU" sz="1500" i="0" dirty="0">
                <a:solidFill>
                  <a:srgbClr val="000000"/>
                </a:solidFill>
                <a:effectLst/>
              </a:rPr>
              <a:t>ООО </a:t>
            </a:r>
            <a:r>
              <a:rPr lang="ru-RU" sz="1500" dirty="0">
                <a:solidFill>
                  <a:schemeClr val="tx1"/>
                </a:solidFill>
              </a:rPr>
              <a:t>«Вибро-Центр»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3D197E3B-73B8-4FD5-945E-C9DB5515D4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257"/>
          <a:stretch/>
        </p:blipFill>
        <p:spPr>
          <a:xfrm>
            <a:off x="93078" y="5330890"/>
            <a:ext cx="1327518" cy="103566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61C321A-EFE9-454B-92EA-5B2BCAAD36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274" y="3952319"/>
            <a:ext cx="5712384" cy="29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3286688" y="0"/>
            <a:ext cx="56186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ТЕКУЩИЕ РЕЗУЛЬТАТЫ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45D85919-15ED-4B97-9ACA-D14036B93890}"/>
              </a:ext>
            </a:extLst>
          </p:cNvPr>
          <p:cNvGrpSpPr/>
          <p:nvPr/>
        </p:nvGrpSpPr>
        <p:grpSpPr>
          <a:xfrm>
            <a:off x="6451921" y="769441"/>
            <a:ext cx="5560723" cy="4174006"/>
            <a:chOff x="5992747" y="1895011"/>
            <a:chExt cx="6110123" cy="4986387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AFC725C7-9CF7-4B10-A0DE-97F2A0E87D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l="16001" r="13040"/>
            <a:stretch/>
          </p:blipFill>
          <p:spPr>
            <a:xfrm>
              <a:off x="6700029" y="4543372"/>
              <a:ext cx="3686783" cy="2338026"/>
            </a:xfrm>
            <a:prstGeom prst="rect">
              <a:avLst/>
            </a:prstGeom>
            <a:ln w="38100" cap="sq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13294AA5-DED0-4E2A-88BE-F27F5ADFA2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/>
            <a:srcRect t="20567"/>
            <a:stretch/>
          </p:blipFill>
          <p:spPr>
            <a:xfrm>
              <a:off x="9986416" y="2463455"/>
              <a:ext cx="2116454" cy="3735899"/>
            </a:xfrm>
            <a:prstGeom prst="rect">
              <a:avLst/>
            </a:prstGeom>
            <a:ln w="38100" cap="sq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D259A4AF-AA2B-4954-AFE1-7DA43E3DE9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l="8537" r="29628" b="5353"/>
            <a:stretch/>
          </p:blipFill>
          <p:spPr>
            <a:xfrm>
              <a:off x="5992747" y="1895011"/>
              <a:ext cx="3929975" cy="2711595"/>
            </a:xfrm>
            <a:prstGeom prst="rect">
              <a:avLst/>
            </a:prstGeom>
            <a:ln w="38100" cap="sq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5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98960" y="681076"/>
            <a:ext cx="6101757" cy="2173594"/>
          </a:xfrm>
          <a:prstGeom prst="roundRect">
            <a:avLst>
              <a:gd name="adj" fmla="val 49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</a:rPr>
              <a:t>Разработана компьютерная модель для тестирования программной части системы мониторинга;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</a:rPr>
              <a:t>Разработана методика оценки технического состояния электрической части системы охлаждения в режиме реального времени;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</a:rPr>
              <a:t>Разработан лабораторный образец продукта для тестирования продукта в условиях максимально приближенных к реальным условиям эксплуатации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0B772823-C0D1-43F2-BD13-5A575DC8198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42090" y="3551854"/>
            <a:ext cx="2419350" cy="3225165"/>
          </a:xfrm>
          <a:prstGeom prst="rect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B5E4F12-97A1-44E4-AA9F-A109786394C3}"/>
              </a:ext>
            </a:extLst>
          </p:cNvPr>
          <p:cNvSpPr txBox="1"/>
          <p:nvPr/>
        </p:nvSpPr>
        <p:spPr>
          <a:xfrm>
            <a:off x="7453272" y="6151299"/>
            <a:ext cx="2904071" cy="67710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Лабораторный образец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(вентилятор охлаждения)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EC0B461-2018-42F5-9A66-F664B176673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84456" y="5320544"/>
            <a:ext cx="4909569" cy="15078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32A3B59-6F27-4463-8CC7-47E50E7FD196}"/>
              </a:ext>
            </a:extLst>
          </p:cNvPr>
          <p:cNvSpPr txBox="1"/>
          <p:nvPr/>
        </p:nvSpPr>
        <p:spPr>
          <a:xfrm>
            <a:off x="6723064" y="2749719"/>
            <a:ext cx="2904071" cy="67710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Лабораторный образец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(циркуляция масла)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A97B6DC-7250-4856-BC8D-0B937802A61D}"/>
              </a:ext>
            </a:extLst>
          </p:cNvPr>
          <p:cNvSpPr txBox="1"/>
          <p:nvPr/>
        </p:nvSpPr>
        <p:spPr>
          <a:xfrm>
            <a:off x="1148651" y="2795307"/>
            <a:ext cx="3199073" cy="3820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Программная часть продукта 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6670B6EC-6672-4570-BFD1-F0BE900F67E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356" y="3252190"/>
            <a:ext cx="6646986" cy="322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9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F38F4796-5935-463B-ADC5-75DC5DEC736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6857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2483224" y="-31542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BA919"/>
                </a:solidFill>
              </a:rPr>
              <a:t>ДОРОЖНАЯ КАРТА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253118" y="1990942"/>
            <a:ext cx="1917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Вход команды в Акселератор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2352365" y="2110580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СтартапТЕХ</a:t>
            </a:r>
            <a:r>
              <a:rPr lang="ru-RU" sz="2000" dirty="0"/>
              <a:t> 2.0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872150" y="294630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537655" y="3005631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549502" y="2739165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EB3C6A5-005D-4BBB-985A-5AC306CCBD3F}"/>
              </a:ext>
            </a:extLst>
          </p:cNvPr>
          <p:cNvSpPr txBox="1"/>
          <p:nvPr/>
        </p:nvSpPr>
        <p:spPr>
          <a:xfrm>
            <a:off x="9074315" y="2413337"/>
            <a:ext cx="3011334" cy="203132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r>
              <a:rPr lang="ru-RU" sz="1800" dirty="0"/>
              <a:t>Разработана компьютерная модель; Разработана методика оценки технического состояния в режиме реального времени;</a:t>
            </a:r>
          </a:p>
          <a:p>
            <a:r>
              <a:rPr lang="ru-RU" sz="1800" dirty="0"/>
              <a:t>Разработан лабораторный образец продукта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3CC1FDF-D214-4893-92EC-4E08EE469308}"/>
              </a:ext>
            </a:extLst>
          </p:cNvPr>
          <p:cNvSpPr txBox="1"/>
          <p:nvPr/>
        </p:nvSpPr>
        <p:spPr>
          <a:xfrm>
            <a:off x="123769" y="5200233"/>
            <a:ext cx="3831535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Выбор компонентов технической части комплекса для работы в составе программно-технического комплекса</a:t>
            </a:r>
          </a:p>
          <a:p>
            <a:r>
              <a:rPr lang="ru-RU" sz="1600" dirty="0"/>
              <a:t>Разработка алгоритмов функционирования программно-технического комплекса</a:t>
            </a: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xmlns="" id="{7DD6EF7B-F942-4E98-9897-15463CC140F0}"/>
              </a:ext>
            </a:extLst>
          </p:cNvPr>
          <p:cNvCxnSpPr>
            <a:cxnSpLocks/>
          </p:cNvCxnSpPr>
          <p:nvPr/>
        </p:nvCxnSpPr>
        <p:spPr>
          <a:xfrm>
            <a:off x="8366526" y="3731122"/>
            <a:ext cx="659811" cy="383678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трелка: вправо 43">
            <a:extLst>
              <a:ext uri="{FF2B5EF4-FFF2-40B4-BE49-F238E27FC236}">
                <a16:creationId xmlns:a16="http://schemas.microsoft.com/office/drawing/2014/main" xmlns="" id="{09A80AE7-BA77-4BB9-A946-F0549A7C32E6}"/>
              </a:ext>
            </a:extLst>
          </p:cNvPr>
          <p:cNvSpPr/>
          <p:nvPr/>
        </p:nvSpPr>
        <p:spPr>
          <a:xfrm>
            <a:off x="1502979" y="4357639"/>
            <a:ext cx="10646327" cy="681749"/>
          </a:xfrm>
          <a:prstGeom prst="rightArrow">
            <a:avLst/>
          </a:prstGeom>
          <a:solidFill>
            <a:schemeClr val="accent4">
              <a:lumMod val="60000"/>
              <a:lumOff val="40000"/>
              <a:alpha val="9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2026 год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844026D-410F-4973-B4A2-4CAF32AF72B2}"/>
              </a:ext>
            </a:extLst>
          </p:cNvPr>
          <p:cNvSpPr txBox="1"/>
          <p:nvPr/>
        </p:nvSpPr>
        <p:spPr>
          <a:xfrm>
            <a:off x="866310" y="3957529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4A4217B-B6A1-41FE-A8BA-DB22364B3458}"/>
              </a:ext>
            </a:extLst>
          </p:cNvPr>
          <p:cNvSpPr txBox="1"/>
          <p:nvPr/>
        </p:nvSpPr>
        <p:spPr>
          <a:xfrm>
            <a:off x="8366526" y="5150885"/>
            <a:ext cx="3379714" cy="156966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Этап 5</a:t>
            </a:r>
          </a:p>
          <a:p>
            <a:r>
              <a:rPr lang="ru-RU" sz="1600" dirty="0"/>
              <a:t>Предварительный вывод продукта на рынок</a:t>
            </a:r>
          </a:p>
          <a:p>
            <a:r>
              <a:rPr lang="ru-RU" sz="1600" dirty="0"/>
              <a:t>Оптимизация технической части комплекса по критерию мощности силового трансформатора</a:t>
            </a: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xmlns="" id="{1A76AAF3-8549-4A3C-98F6-7183C1A25EC7}"/>
              </a:ext>
            </a:extLst>
          </p:cNvPr>
          <p:cNvCxnSpPr>
            <a:cxnSpLocks/>
          </p:cNvCxnSpPr>
          <p:nvPr/>
        </p:nvCxnSpPr>
        <p:spPr>
          <a:xfrm>
            <a:off x="2258582" y="3722370"/>
            <a:ext cx="0" cy="146939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xmlns="" id="{F8C797E2-B1A4-460E-9F6C-DB0A3C2714A2}"/>
              </a:ext>
            </a:extLst>
          </p:cNvPr>
          <p:cNvCxnSpPr>
            <a:cxnSpLocks/>
          </p:cNvCxnSpPr>
          <p:nvPr/>
        </p:nvCxnSpPr>
        <p:spPr>
          <a:xfrm flipH="1">
            <a:off x="4888231" y="3922961"/>
            <a:ext cx="98581" cy="1116427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xmlns="" id="{C5BC837A-E8D5-4FD9-B445-2D24CAE61532}"/>
              </a:ext>
            </a:extLst>
          </p:cNvPr>
          <p:cNvCxnSpPr>
            <a:cxnSpLocks/>
          </p:cNvCxnSpPr>
          <p:nvPr/>
        </p:nvCxnSpPr>
        <p:spPr>
          <a:xfrm>
            <a:off x="1318260" y="4987290"/>
            <a:ext cx="7048266" cy="457069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headEnd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2EA8573-6A0D-4C56-BC71-D0065908029F}"/>
              </a:ext>
            </a:extLst>
          </p:cNvPr>
          <p:cNvSpPr txBox="1"/>
          <p:nvPr/>
        </p:nvSpPr>
        <p:spPr>
          <a:xfrm>
            <a:off x="4036379" y="5021621"/>
            <a:ext cx="3937317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Разработка методики оценки влияния технического состояния компонентов электрической части системы охлаждения на общее техническое состояние силового трансформатора. Ввод в продукт предиктивной аналитики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6D251795-18DA-47B7-B31B-54242F7B46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0968" y="2622528"/>
            <a:ext cx="916035" cy="91603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A13EB33-891D-4F40-9B65-AC6C5E69B28B}"/>
              </a:ext>
            </a:extLst>
          </p:cNvPr>
          <p:cNvSpPr txBox="1"/>
          <p:nvPr/>
        </p:nvSpPr>
        <p:spPr>
          <a:xfrm>
            <a:off x="6335315" y="212957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СтартапТЕХ</a:t>
            </a:r>
            <a:r>
              <a:rPr lang="ru-RU" sz="2000" dirty="0"/>
              <a:t> 3.0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EA461B0-207F-4A1C-B69B-C211B0567CDB}"/>
              </a:ext>
            </a:extLst>
          </p:cNvPr>
          <p:cNvSpPr txBox="1"/>
          <p:nvPr/>
        </p:nvSpPr>
        <p:spPr>
          <a:xfrm>
            <a:off x="4452194" y="649641"/>
            <a:ext cx="5677352" cy="1323439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/>
              <a:t>Проанализированы и классифицированы неисправности компонентов системы охлаждения силовых трансформаторов. Определена связь выявленных неисправностей с техническим состоянием силового трансформатора. Разработан макет блока измерения для продукта проекта</a:t>
            </a:r>
          </a:p>
        </p:txBody>
      </p:sp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1F63164-5827-4750-A1D1-34DDD230825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CAF449EB-E608-41C1-97B3-0B0C16E8080E}"/>
              </a:ext>
            </a:extLst>
          </p:cNvPr>
          <p:cNvSpPr/>
          <p:nvPr/>
        </p:nvSpPr>
        <p:spPr>
          <a:xfrm>
            <a:off x="618564" y="1952444"/>
            <a:ext cx="3621742" cy="18396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Каналы сбыта</a:t>
            </a:r>
          </a:p>
          <a:p>
            <a:r>
              <a:rPr lang="en-US" dirty="0">
                <a:solidFill>
                  <a:schemeClr val="tx1"/>
                </a:solidFill>
              </a:rPr>
              <a:t>OEM </a:t>
            </a:r>
            <a:r>
              <a:rPr lang="ru-RU" dirty="0">
                <a:solidFill>
                  <a:schemeClr val="tx1"/>
                </a:solidFill>
              </a:rPr>
              <a:t>продажи (производителям трансформаторов)</a:t>
            </a:r>
          </a:p>
          <a:p>
            <a:r>
              <a:rPr lang="ru-RU" dirty="0">
                <a:solidFill>
                  <a:schemeClr val="tx1"/>
                </a:solidFill>
              </a:rPr>
              <a:t>Прямые продажи системы</a:t>
            </a:r>
          </a:p>
          <a:p>
            <a:r>
              <a:rPr lang="ru-RU" dirty="0">
                <a:solidFill>
                  <a:schemeClr val="tx1"/>
                </a:solidFill>
              </a:rPr>
              <a:t>Продажи через электронные аукционы-закупки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56DABB0B-EE05-4A4B-B9BB-79DDAB28001A}"/>
              </a:ext>
            </a:extLst>
          </p:cNvPr>
          <p:cNvSpPr/>
          <p:nvPr/>
        </p:nvSpPr>
        <p:spPr>
          <a:xfrm>
            <a:off x="5047128" y="448236"/>
            <a:ext cx="6338048" cy="17301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Ценностное предложение: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Переход на предиктивные методы обслуживания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Планирование капитальных затрат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Снижение эксплуатационных расходов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Внедрение передовых технологий в компании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C1425B4F-959C-4E58-94A9-6F230B0A6084}"/>
              </a:ext>
            </a:extLst>
          </p:cNvPr>
          <p:cNvSpPr/>
          <p:nvPr/>
        </p:nvSpPr>
        <p:spPr>
          <a:xfrm>
            <a:off x="4858871" y="2462090"/>
            <a:ext cx="6782199" cy="16885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Целевая аудитория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Производители трансформаторного оборудования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Производители автоматизированных систем управления охлаждением силовых трансформаторов</a:t>
            </a:r>
          </a:p>
          <a:p>
            <a:r>
              <a:rPr lang="ru-RU" sz="2000" dirty="0">
                <a:solidFill>
                  <a:schemeClr val="tx1"/>
                </a:solidFill>
              </a:rPr>
              <a:t>Компании эксплуатирующие силовые трансформаторы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7A2B840F-2EC2-4578-80BF-B0E39CC09E0B}"/>
              </a:ext>
            </a:extLst>
          </p:cNvPr>
          <p:cNvSpPr/>
          <p:nvPr/>
        </p:nvSpPr>
        <p:spPr>
          <a:xfrm>
            <a:off x="228600" y="4453512"/>
            <a:ext cx="6535271" cy="16791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tx1"/>
                </a:solidFill>
              </a:rPr>
              <a:t>Необходимые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Финансовые ресурсы (операционные расходы, закупки)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Технические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Трудовые ресурсы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Информационные ресурсы</a:t>
            </a:r>
          </a:p>
          <a:p>
            <a:endParaRPr lang="ru-RU" sz="1800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4D06279-65E9-45B2-8E56-F02D7520405C}"/>
              </a:ext>
            </a:extLst>
          </p:cNvPr>
          <p:cNvSpPr/>
          <p:nvPr/>
        </p:nvSpPr>
        <p:spPr>
          <a:xfrm>
            <a:off x="7162685" y="4419601"/>
            <a:ext cx="4666642" cy="23550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</a:rPr>
              <a:t>Планируемые партнеры</a:t>
            </a:r>
          </a:p>
          <a:p>
            <a:r>
              <a:rPr lang="ru-RU" dirty="0">
                <a:solidFill>
                  <a:schemeClr val="tx1"/>
                </a:solidFill>
              </a:rPr>
              <a:t>ООО «РУРИКО»</a:t>
            </a:r>
            <a:r>
              <a:rPr lang="en-US" dirty="0">
                <a:solidFill>
                  <a:schemeClr val="tx1"/>
                </a:solidFill>
              </a:rPr>
              <a:t>     (</a:t>
            </a:r>
            <a:r>
              <a:rPr lang="ru-RU" dirty="0">
                <a:solidFill>
                  <a:schemeClr val="tx1"/>
                </a:solidFill>
              </a:rPr>
              <a:t>разработка, 			продвижение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ООО «ЗВ Сервис» (моделирование </a:t>
            </a:r>
            <a:r>
              <a:rPr lang="en-US" dirty="0">
                <a:solidFill>
                  <a:schemeClr val="tx1"/>
                </a:solidFill>
              </a:rPr>
              <a:t>			</a:t>
            </a:r>
            <a:r>
              <a:rPr lang="en-US" dirty="0" err="1">
                <a:solidFill>
                  <a:schemeClr val="tx1"/>
                </a:solidFill>
              </a:rPr>
              <a:t>SimInTech</a:t>
            </a:r>
            <a:r>
              <a:rPr lang="ru-RU" dirty="0">
                <a:solidFill>
                  <a:schemeClr val="tx1"/>
                </a:solidFill>
              </a:rPr>
              <a:t>)</a:t>
            </a:r>
          </a:p>
          <a:p>
            <a:r>
              <a:rPr lang="ru-RU" dirty="0">
                <a:solidFill>
                  <a:schemeClr val="tx1"/>
                </a:solidFill>
              </a:rPr>
              <a:t>ООО «Тольяттинский трансформатор» 		(Тестирование и 			апробация системы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E19E0C65-A915-4AE8-8B0B-77B736BFDC90}"/>
              </a:ext>
            </a:extLst>
          </p:cNvPr>
          <p:cNvCxnSpPr/>
          <p:nvPr/>
        </p:nvCxnSpPr>
        <p:spPr>
          <a:xfrm>
            <a:off x="4634753" y="591671"/>
            <a:ext cx="0" cy="365760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E055A865-76C7-487A-B0C9-FD2C51E87041}"/>
              </a:ext>
            </a:extLst>
          </p:cNvPr>
          <p:cNvCxnSpPr>
            <a:cxnSpLocks/>
          </p:cNvCxnSpPr>
          <p:nvPr/>
        </p:nvCxnSpPr>
        <p:spPr>
          <a:xfrm>
            <a:off x="6992471" y="4249271"/>
            <a:ext cx="0" cy="2510118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DCB136F2-ED81-4B8D-B81C-A772186050DB}"/>
              </a:ext>
            </a:extLst>
          </p:cNvPr>
          <p:cNvCxnSpPr>
            <a:cxnSpLocks/>
          </p:cNvCxnSpPr>
          <p:nvPr/>
        </p:nvCxnSpPr>
        <p:spPr>
          <a:xfrm>
            <a:off x="618564" y="4249271"/>
            <a:ext cx="1083833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3C7AA0D2-F970-4D42-8CAD-1697C497FAC6}"/>
              </a:ext>
            </a:extLst>
          </p:cNvPr>
          <p:cNvCxnSpPr>
            <a:cxnSpLocks/>
          </p:cNvCxnSpPr>
          <p:nvPr/>
        </p:nvCxnSpPr>
        <p:spPr>
          <a:xfrm>
            <a:off x="4634753" y="2348753"/>
            <a:ext cx="6750423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627530" y="277294"/>
            <a:ext cx="72255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БИЗНЕС-</a:t>
            </a:r>
            <a:br>
              <a:rPr lang="ru-RU" sz="4400" b="1" dirty="0"/>
            </a:br>
            <a:r>
              <a:rPr lang="ru-RU" sz="4400" b="1" dirty="0"/>
              <a:t>МОДЕЛЬ</a:t>
            </a:r>
          </a:p>
        </p:txBody>
      </p:sp>
    </p:spTree>
    <p:extLst>
      <p:ext uri="{BB962C8B-B14F-4D97-AF65-F5344CB8AC3E}">
        <p14:creationId xmlns:p14="http://schemas.microsoft.com/office/powerpoint/2010/main" xmlns="" val="353052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9FB7AA-CCCC-44DA-857F-9DC1CDB555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67EDE9-F38D-4F9F-9DB5-25D2175E0417}"/>
              </a:ext>
            </a:extLst>
          </p:cNvPr>
          <p:cNvSpPr txBox="1"/>
          <p:nvPr/>
        </p:nvSpPr>
        <p:spPr>
          <a:xfrm>
            <a:off x="3299012" y="384871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ФИНАНСОВЫЙ ПЛАН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2680850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23F588E1-DD90-4558-AD16-ED2724A7F537}"/>
              </a:ext>
            </a:extLst>
          </p:cNvPr>
          <p:cNvSpPr/>
          <p:nvPr/>
        </p:nvSpPr>
        <p:spPr>
          <a:xfrm>
            <a:off x="336176" y="1359084"/>
            <a:ext cx="11501717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dirty="0">
                <a:solidFill>
                  <a:schemeClr val="tx1"/>
                </a:solidFill>
              </a:rPr>
              <a:t>Для вывода продукта проекта на рынок к концу 2025 года и запуску пилотного производства: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25 813 000 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695253" y="2754226"/>
            <a:ext cx="8494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Планируемые источники финансирования: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Собственные денежные средства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Грантовая поддержка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Участие в конкурсах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Привлечение финансирования от потенциальных заказчиков</a:t>
            </a:r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5" y="4826033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695253" y="4826033"/>
            <a:ext cx="110183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 что будут потрачены денежные средства: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Затраты на разработку (оплата труда команды проекта)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Затраты на приобретение оборудования для разработки продукта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Научные исследования для повышения конкурентного преимущества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/>
              <a:t>Информационная подготовка для вывода продукта на рынок</a:t>
            </a:r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058447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3408</TotalTime>
  <Words>621</Words>
  <Application>Microsoft Office PowerPoint</Application>
  <PresentationFormat>Произвольный</PresentationFormat>
  <Paragraphs>123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43</cp:revision>
  <dcterms:created xsi:type="dcterms:W3CDTF">2023-09-06T12:36:24Z</dcterms:created>
  <dcterms:modified xsi:type="dcterms:W3CDTF">2023-12-28T18:02:08Z</dcterms:modified>
</cp:coreProperties>
</file>