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AA4C5E0-67B7-4009-A98A-9FEEED069C7F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8D506-200E-3384-F539-88A4CF260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2743199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«Инновационный способ очистки нефтепродуктов от серы озоном»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филиал Майкопского государственного технологического университета (пгт. Яблоновский, Республика Адыгея)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Инициативная разработка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1A7286-3351-D4A8-9F39-CFCC25C21A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437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71BE8-0308-4B65-92C9-469B9F105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150920"/>
            <a:ext cx="9286042" cy="1779480"/>
          </a:xfrm>
        </p:spPr>
        <p:txBody>
          <a:bodyPr>
            <a:noAutofit/>
          </a:bodyPr>
          <a:lstStyle/>
          <a:p>
            <a:r>
              <a:rPr lang="ru-RU" sz="1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Пользователь: </a:t>
            </a:r>
            <a:r>
              <a:rPr lang="ru-RU" sz="1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Нефтедобывающие и перерабатывающие предприятия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Снижение содержания серы в нефти актуально для отрасли, поскольку она приводит к коррозии и ускоренному разрушению труб в нефтепроводах. Кроме того, низкое содержание серы в нефтепродуктах — залог их высокого качества и экологичности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E0BB61-7748-4D10-8F3A-74B1B2121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4186" y="1775535"/>
            <a:ext cx="8963283" cy="3892966"/>
          </a:xfrm>
        </p:spPr>
        <p:txBody>
          <a:bodyPr/>
          <a:lstStyle/>
          <a:p>
            <a:r>
              <a:rPr lang="ru-RU" b="1" dirty="0"/>
              <a:t>Решение: </a:t>
            </a:r>
            <a:r>
              <a:rPr lang="ru-RU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Предлагается использовать инновационный метод очистки нефтепродуктов от серы озоном. </a:t>
            </a: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ru-RU" sz="1800" spc="-8" dirty="0">
                <a:latin typeface="Arial" panose="020B0604020202020204" pitchFamily="34" charset="0"/>
                <a:ea typeface="Calibri" panose="020F0502020204030204" pitchFamily="34" charset="0"/>
              </a:rPr>
              <a:t>Новизна технического решения заключается в том, что за счет обработки тонкодисперсных нефтепродуктов в смеси озона происходит нейтрализация (экстрагирование) соединений серы под воздействием озона, молекулы озонирования или окисления нефтепродуктов значительно более </a:t>
            </a:r>
            <a:r>
              <a:rPr lang="ru-RU" sz="1800" spc="-8" dirty="0" err="1">
                <a:latin typeface="Arial" panose="020B0604020202020204" pitchFamily="34" charset="0"/>
                <a:ea typeface="Calibri" panose="020F0502020204030204" pitchFamily="34" charset="0"/>
              </a:rPr>
              <a:t>полярны</a:t>
            </a:r>
            <a:r>
              <a:rPr lang="ru-RU" sz="1800" spc="-8" dirty="0">
                <a:latin typeface="Arial" panose="020B0604020202020204" pitchFamily="34" charset="0"/>
                <a:ea typeface="Calibri" panose="020F0502020204030204" pitchFamily="34" charset="0"/>
              </a:rPr>
              <a:t>, чем молекулы исходного компоненты углеводного сырья и гораздо эффективнее удаляются из состава прямогонных дистиллятов и остатков с использованием традиционных методов экстракции или адсорбции., в то же время исключается локализация высоких концентраций озона и одностадийная обработка).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/>
          </a:p>
          <a:p>
            <a:endParaRPr lang="ru-RU" b="1" dirty="0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9CD832C-1FCA-43BB-A89F-BECEC7898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E4D26548-73D6-4732-8873-B1B59B4C14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DA2A1BC2-5DE0-4CAB-ADE7-7114AEC760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50058" y="1683058"/>
            <a:ext cx="2203142" cy="220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2EFE22-1769-5DB3-E8FD-E714F9CFE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16" y="4582745"/>
            <a:ext cx="2981417" cy="223592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785ACF3-96C5-9923-7F66-0B93036D1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920" y="4582603"/>
            <a:ext cx="2981417" cy="223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11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8E22C-CF0F-49E8-97DF-3A38AAFD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07" y="156238"/>
            <a:ext cx="8596668" cy="1320800"/>
          </a:xfrm>
        </p:spPr>
        <p:txBody>
          <a:bodyPr/>
          <a:lstStyle/>
          <a:p>
            <a:r>
              <a:rPr lang="ru-RU" dirty="0"/>
              <a:t>Результаты исследования: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3490A-DF61-401C-BF36-15BE2C39D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40" y="882205"/>
            <a:ext cx="8596668" cy="3880773"/>
          </a:xfrm>
        </p:spPr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 обработки нефтепродукта  экспериментальными исследования получено,  что при концентрации озона 85 мг/м3при обработке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бензина АИ-95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 эффективное получается результат представленный в таблице: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4B6975-1A8A-41FC-86C1-412F0D614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39" y="1976714"/>
            <a:ext cx="6032949" cy="17430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A1293E-0737-432D-B2D1-E011936BAE80}"/>
              </a:ext>
            </a:extLst>
          </p:cNvPr>
          <p:cNvSpPr txBox="1"/>
          <p:nvPr/>
        </p:nvSpPr>
        <p:spPr>
          <a:xfrm>
            <a:off x="508247" y="3839648"/>
            <a:ext cx="61477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концентрации озона 100 мг/м3при обработке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дизельного топлива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более эффективное получается результат представленный в таблице: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3C8B17-F5AD-4753-9A9A-EAEBDBA3B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47" y="4882882"/>
            <a:ext cx="5786021" cy="190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59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47D7E2-B54D-400C-B83B-CF639CE44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85" y="156238"/>
            <a:ext cx="8596668" cy="1320800"/>
          </a:xfrm>
        </p:spPr>
        <p:txBody>
          <a:bodyPr/>
          <a:lstStyle/>
          <a:p>
            <a:r>
              <a:rPr lang="ru-RU" dirty="0"/>
              <a:t>Результаты опроса потребителя: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AA8430-4A6D-4C53-8B53-C7062EF1E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83" y="754602"/>
            <a:ext cx="8596668" cy="3811493"/>
          </a:xfrm>
        </p:spPr>
        <p:txBody>
          <a:bodyPr>
            <a:normAutofit/>
          </a:bodyPr>
          <a:lstStyle/>
          <a:p>
            <a:r>
              <a:rPr lang="ru-RU" sz="2400" b="1" dirty="0" err="1"/>
              <a:t>Ильский</a:t>
            </a:r>
            <a:r>
              <a:rPr lang="ru-RU" sz="2400" b="1" dirty="0"/>
              <a:t> НПЗ: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8FEB79-8940-4341-9678-F1865F198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77" y="1313786"/>
            <a:ext cx="6833175" cy="53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91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B5027-86B4-4B97-B2E7-FA088CC7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84" y="156238"/>
            <a:ext cx="8596668" cy="1320800"/>
          </a:xfrm>
        </p:spPr>
        <p:txBody>
          <a:bodyPr/>
          <a:lstStyle/>
          <a:p>
            <a:r>
              <a:rPr lang="ru-RU" dirty="0"/>
              <a:t>Затраты потребителя в год: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4F0DC8-354D-4D5C-A2EA-838FD0014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6431" y="887766"/>
            <a:ext cx="8892262" cy="423465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b="1" dirty="0">
                <a:latin typeface="YS Text"/>
              </a:rPr>
              <a:t>1. Электроэнергия: </a:t>
            </a:r>
          </a:p>
          <a:p>
            <a:pPr algn="l"/>
            <a:r>
              <a:rPr lang="ru-RU" sz="2000" b="1" spc="-10" dirty="0">
                <a:latin typeface="Times New Roman" panose="02020603050405020304" pitchFamily="18" charset="0"/>
              </a:rPr>
              <a:t> </a:t>
            </a:r>
            <a:r>
              <a:rPr lang="ru-RU" sz="2000" spc="-10" dirty="0">
                <a:latin typeface="YS Text"/>
              </a:rPr>
              <a:t>В</a:t>
            </a:r>
            <a:r>
              <a:rPr lang="ru-RU" sz="2000" spc="-10" dirty="0">
                <a:effectLst/>
                <a:latin typeface="YS Text"/>
                <a:ea typeface="Times New Roman" panose="02020603050405020304" pitchFamily="18" charset="0"/>
              </a:rPr>
              <a:t> режиме регенерации 125 кВт, в режиме фильтрации 10 кВт.</a:t>
            </a:r>
            <a:br>
              <a:rPr lang="ru-RU" sz="2000" spc="-10" dirty="0">
                <a:effectLst/>
                <a:latin typeface="YS Text"/>
                <a:ea typeface="Times New Roman" panose="02020603050405020304" pitchFamily="18" charset="0"/>
              </a:rPr>
            </a:br>
            <a:r>
              <a:rPr lang="ru-RU" sz="2000" spc="-10" dirty="0">
                <a:effectLst/>
                <a:latin typeface="YS Text"/>
                <a:ea typeface="Times New Roman" panose="02020603050405020304" pitchFamily="18" charset="0"/>
              </a:rPr>
              <a:t> (</a:t>
            </a:r>
            <a:r>
              <a:rPr lang="ru-RU" sz="2000" i="0" dirty="0">
                <a:solidFill>
                  <a:srgbClr val="333333"/>
                </a:solidFill>
                <a:effectLst/>
                <a:latin typeface="YS Text"/>
              </a:rPr>
              <a:t>±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sz="2000" b="1" i="0" dirty="0">
                <a:solidFill>
                  <a:srgbClr val="222222"/>
                </a:solidFill>
                <a:effectLst/>
                <a:latin typeface="YS Text"/>
              </a:rPr>
              <a:t>10 293 000,00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YS Text"/>
              </a:rPr>
              <a:t>рублей в год)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YS Text"/>
              </a:rPr>
            </a:br>
            <a:r>
              <a:rPr lang="ru-RU" sz="2000" b="1" i="0" dirty="0">
                <a:solidFill>
                  <a:schemeClr val="tx1"/>
                </a:solidFill>
                <a:effectLst/>
                <a:latin typeface="+mj-lt"/>
              </a:rPr>
              <a:t>2. Экология: </a:t>
            </a:r>
            <a:endParaRPr lang="ru-RU" sz="2000" b="1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Плата за негативное воздействие на окружающую среду (НВОС)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YS Text"/>
              </a:rPr>
              <a:t> — специальный налог, который платят государству все предприятия, которые имеют выбросы в атмосферный воздух, сбросы в водные объекты, образуют отходы, размещаемые на полигонах 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YS Text"/>
              </a:rPr>
            </a:br>
            <a:br>
              <a:rPr lang="ru-RU" sz="2000" b="0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3. Плата за оборудование и эксплуатацию: </a:t>
            </a:r>
            <a:b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sz="2000" i="0" dirty="0">
                <a:solidFill>
                  <a:srgbClr val="333333"/>
                </a:solidFill>
                <a:effectLst/>
                <a:latin typeface="YS Text"/>
              </a:rPr>
              <a:t>Стоимость всего оборудования составляет: </a:t>
            </a:r>
            <a:r>
              <a:rPr lang="ru-RU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30млн. </a:t>
            </a:r>
            <a:r>
              <a:rPr lang="ru-RU" sz="22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рублей (при единоразовой покупке)</a:t>
            </a:r>
            <a:br>
              <a:rPr lang="ru-RU" sz="22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Эксплуатация: 6 млн. рублей в год</a:t>
            </a:r>
            <a:b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19568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63882-4830-4AB7-BDCC-930F41190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" y="150920"/>
            <a:ext cx="9194103" cy="1779480"/>
          </a:xfrm>
        </p:spPr>
        <p:txBody>
          <a:bodyPr/>
          <a:lstStyle/>
          <a:p>
            <a:r>
              <a:rPr lang="ru-RU" dirty="0"/>
              <a:t>Наши затраты в год: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DC67FB-1C33-461F-9215-678C51E4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23279"/>
            <a:ext cx="9194103" cy="5118084"/>
          </a:xfrm>
        </p:spPr>
        <p:txBody>
          <a:bodyPr>
            <a:normAutofit/>
          </a:bodyPr>
          <a:lstStyle/>
          <a:p>
            <a:r>
              <a:rPr lang="ru-RU" sz="2000" b="1" dirty="0"/>
              <a:t>1. На электроэнергию: </a:t>
            </a:r>
            <a:r>
              <a:rPr lang="ru-RU" sz="2000" dirty="0"/>
              <a:t>28.8 кВт в сутки (98000 рублей)</a:t>
            </a:r>
            <a:br>
              <a:rPr lang="ru-RU" sz="2000" dirty="0"/>
            </a:br>
            <a:br>
              <a:rPr lang="ru-RU" sz="2000" dirty="0"/>
            </a:br>
            <a:r>
              <a:rPr lang="ru-RU" sz="2000" b="1" dirty="0"/>
              <a:t>2. Стоимость оборудования: </a:t>
            </a:r>
            <a:r>
              <a:rPr lang="ru-RU" sz="2000" dirty="0"/>
              <a:t>6 озонаторов (300000 рублей), установка Озонатор – 150 (400000 рублей)</a:t>
            </a:r>
            <a:br>
              <a:rPr lang="ru-RU" sz="2000" dirty="0"/>
            </a:br>
            <a:br>
              <a:rPr lang="ru-RU" sz="2000" dirty="0"/>
            </a:br>
            <a:r>
              <a:rPr lang="ru-RU" sz="2000" b="1" dirty="0"/>
              <a:t>3. Экология: </a:t>
            </a:r>
            <a:r>
              <a:rPr lang="ru-RU" sz="2000" dirty="0"/>
              <a:t>Наш способ </a:t>
            </a:r>
            <a:r>
              <a:rPr lang="ru-RU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ЭКОЛОГИЧЕСКИ ЧИСТЫЙ!</a:t>
            </a:r>
          </a:p>
        </p:txBody>
      </p:sp>
    </p:spTree>
    <p:extLst>
      <p:ext uri="{BB962C8B-B14F-4D97-AF65-F5344CB8AC3E}">
        <p14:creationId xmlns:p14="http://schemas.microsoft.com/office/powerpoint/2010/main" val="516536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1C1EF-D5B2-4835-8336-A574B1099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6" y="62144"/>
            <a:ext cx="9105326" cy="1868256"/>
          </a:xfrm>
        </p:spPr>
        <p:txBody>
          <a:bodyPr/>
          <a:lstStyle/>
          <a:p>
            <a:r>
              <a:rPr lang="ru-RU" dirty="0"/>
              <a:t>Объём рынка: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9963B8-2C9A-4D8A-8301-62B94D6E1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763" y="1233611"/>
            <a:ext cx="7746658" cy="439077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045202-F2CD-4BFE-89D3-14C8FBAA7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62" y="1233611"/>
            <a:ext cx="7754355" cy="439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1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65275-D45A-4BC2-A087-908446C92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795" y="2756625"/>
            <a:ext cx="9025427" cy="3346881"/>
          </a:xfrm>
        </p:spPr>
        <p:txBody>
          <a:bodyPr>
            <a:normAutofit/>
          </a:bodyPr>
          <a:lstStyle/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1606507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</TotalTime>
  <Words>381</Words>
  <Application>Microsoft Office PowerPoint</Application>
  <PresentationFormat>Широкоэкранный</PresentationFormat>
  <Paragraphs>16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YS Text</vt:lpstr>
      <vt:lpstr>Аспект</vt:lpstr>
      <vt:lpstr>«Инновационный способ очистки нефтепродуктов от серы озоном» филиал Майкопского государственного технологического университета (пгт. Яблоновский, Республика Адыгея)     Инициативная разработка </vt:lpstr>
      <vt:lpstr>Пользователь: Нефтедобывающие и перерабатывающие предприятия. Снижение содержания серы в нефти актуально для отрасли, поскольку она приводит к коррозии и ускоренному разрушению труб в нефтепроводах. Кроме того, низкое содержание серы в нефтепродуктах — залог их высокого качества и экологичности</vt:lpstr>
      <vt:lpstr>Результаты исследования:</vt:lpstr>
      <vt:lpstr>Результаты опроса потребителя:</vt:lpstr>
      <vt:lpstr>Затраты потребителя в год:</vt:lpstr>
      <vt:lpstr>Наши затраты в год:</vt:lpstr>
      <vt:lpstr>Объём рынка: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«Инновационный способ очистки нефтепродуктов от серы озоном» филиал Майкопского государственного технологического университета (пгт. Яблоновский, Республика Адыгея)     Инициативная разработка</dc:title>
  <dc:creator>user</dc:creator>
  <cp:lastModifiedBy>user</cp:lastModifiedBy>
  <cp:revision>13</cp:revision>
  <dcterms:created xsi:type="dcterms:W3CDTF">2024-11-06T05:09:21Z</dcterms:created>
  <dcterms:modified xsi:type="dcterms:W3CDTF">2024-11-06T07:00:45Z</dcterms:modified>
</cp:coreProperties>
</file>