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6858000" cx="12192000"/>
  <p:notesSz cx="12192000" cy="6858000"/>
  <p:embeddedFontLst>
    <p:embeddedFont>
      <p:font typeface="Oswald SemiBold"/>
      <p:regular r:id="rId22"/>
      <p:bold r:id="rId23"/>
    </p:embeddedFont>
    <p:embeddedFont>
      <p:font typeface="Oswald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6" roundtripDataSignature="AMtx7miuka0DjGQXcGvzFINEyiNADkEf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OswaldSemiBold-regular.fntdata"/><Relationship Id="rId21" Type="http://schemas.openxmlformats.org/officeDocument/2006/relationships/slide" Target="slides/slide15.xml"/><Relationship Id="rId24" Type="http://schemas.openxmlformats.org/officeDocument/2006/relationships/font" Target="fonts/Oswald-regular.fntdata"/><Relationship Id="rId23" Type="http://schemas.openxmlformats.org/officeDocument/2006/relationships/font" Target="fonts/OswaldSemiBol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customschemas.google.com/relationships/presentationmetadata" Target="metadata"/><Relationship Id="rId25" Type="http://schemas.openxmlformats.org/officeDocument/2006/relationships/font" Target="fonts/Oswald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9a8d799498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9a8d79949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9a8d799498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9a8d79949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9a8d799498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9a8d799498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9f3d599fe0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9f3d599fe0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b="1" sz="275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20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8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1.xml"/><Relationship Id="rId5" Type="http://schemas.openxmlformats.org/officeDocument/2006/relationships/image" Target="../media/image9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8.png"/><Relationship Id="rId4" Type="http://schemas.openxmlformats.org/officeDocument/2006/relationships/image" Target="../media/image13.jpg"/><Relationship Id="rId5" Type="http://schemas.openxmlformats.org/officeDocument/2006/relationships/image" Target="../media/image12.png"/><Relationship Id="rId6" Type="http://schemas.openxmlformats.org/officeDocument/2006/relationships/image" Target="../media/image3.png"/><Relationship Id="rId7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4.png"/><Relationship Id="rId4" Type="http://schemas.openxmlformats.org/officeDocument/2006/relationships/image" Target="../media/image19.png"/><Relationship Id="rId5" Type="http://schemas.openxmlformats.org/officeDocument/2006/relationships/image" Target="../media/image23.png"/><Relationship Id="rId6" Type="http://schemas.openxmlformats.org/officeDocument/2006/relationships/image" Target="../media/image15.png"/><Relationship Id="rId7" Type="http://schemas.openxmlformats.org/officeDocument/2006/relationships/image" Target="../media/image2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image" Target="../media/image25.png"/><Relationship Id="rId5" Type="http://schemas.openxmlformats.org/officeDocument/2006/relationships/image" Target="../media/image17.png"/><Relationship Id="rId6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4.png"/><Relationship Id="rId4" Type="http://schemas.openxmlformats.org/officeDocument/2006/relationships/image" Target="../media/image20.png"/><Relationship Id="rId5" Type="http://schemas.openxmlformats.org/officeDocument/2006/relationships/image" Target="../media/image27.png"/><Relationship Id="rId6" Type="http://schemas.openxmlformats.org/officeDocument/2006/relationships/image" Target="../media/image33.png"/><Relationship Id="rId7" Type="http://schemas.openxmlformats.org/officeDocument/2006/relationships/image" Target="../media/image3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40" Type="http://schemas.openxmlformats.org/officeDocument/2006/relationships/image" Target="../media/image65.png"/><Relationship Id="rId20" Type="http://schemas.openxmlformats.org/officeDocument/2006/relationships/image" Target="../media/image61.png"/><Relationship Id="rId42" Type="http://schemas.openxmlformats.org/officeDocument/2006/relationships/image" Target="../media/image67.png"/><Relationship Id="rId41" Type="http://schemas.openxmlformats.org/officeDocument/2006/relationships/image" Target="../media/image64.png"/><Relationship Id="rId22" Type="http://schemas.openxmlformats.org/officeDocument/2006/relationships/image" Target="../media/image44.png"/><Relationship Id="rId44" Type="http://schemas.openxmlformats.org/officeDocument/2006/relationships/image" Target="../media/image76.png"/><Relationship Id="rId21" Type="http://schemas.openxmlformats.org/officeDocument/2006/relationships/image" Target="../media/image57.png"/><Relationship Id="rId43" Type="http://schemas.openxmlformats.org/officeDocument/2006/relationships/image" Target="../media/image75.png"/><Relationship Id="rId24" Type="http://schemas.openxmlformats.org/officeDocument/2006/relationships/image" Target="../media/image60.png"/><Relationship Id="rId46" Type="http://schemas.openxmlformats.org/officeDocument/2006/relationships/image" Target="../media/image68.png"/><Relationship Id="rId23" Type="http://schemas.openxmlformats.org/officeDocument/2006/relationships/image" Target="../media/image46.png"/><Relationship Id="rId45" Type="http://schemas.openxmlformats.org/officeDocument/2006/relationships/image" Target="../media/image71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7.png"/><Relationship Id="rId4" Type="http://schemas.openxmlformats.org/officeDocument/2006/relationships/image" Target="../media/image30.png"/><Relationship Id="rId9" Type="http://schemas.openxmlformats.org/officeDocument/2006/relationships/image" Target="../media/image38.png"/><Relationship Id="rId26" Type="http://schemas.openxmlformats.org/officeDocument/2006/relationships/image" Target="../media/image43.png"/><Relationship Id="rId25" Type="http://schemas.openxmlformats.org/officeDocument/2006/relationships/image" Target="../media/image51.png"/><Relationship Id="rId47" Type="http://schemas.openxmlformats.org/officeDocument/2006/relationships/image" Target="../media/image77.png"/><Relationship Id="rId28" Type="http://schemas.openxmlformats.org/officeDocument/2006/relationships/image" Target="../media/image53.png"/><Relationship Id="rId27" Type="http://schemas.openxmlformats.org/officeDocument/2006/relationships/image" Target="../media/image52.png"/><Relationship Id="rId5" Type="http://schemas.openxmlformats.org/officeDocument/2006/relationships/image" Target="../media/image39.png"/><Relationship Id="rId6" Type="http://schemas.openxmlformats.org/officeDocument/2006/relationships/image" Target="../media/image31.png"/><Relationship Id="rId29" Type="http://schemas.openxmlformats.org/officeDocument/2006/relationships/image" Target="../media/image49.png"/><Relationship Id="rId7" Type="http://schemas.openxmlformats.org/officeDocument/2006/relationships/image" Target="../media/image36.png"/><Relationship Id="rId8" Type="http://schemas.openxmlformats.org/officeDocument/2006/relationships/image" Target="../media/image35.png"/><Relationship Id="rId31" Type="http://schemas.openxmlformats.org/officeDocument/2006/relationships/image" Target="../media/image56.png"/><Relationship Id="rId30" Type="http://schemas.openxmlformats.org/officeDocument/2006/relationships/image" Target="../media/image70.png"/><Relationship Id="rId11" Type="http://schemas.openxmlformats.org/officeDocument/2006/relationships/image" Target="../media/image55.png"/><Relationship Id="rId33" Type="http://schemas.openxmlformats.org/officeDocument/2006/relationships/image" Target="../media/image62.png"/><Relationship Id="rId10" Type="http://schemas.openxmlformats.org/officeDocument/2006/relationships/image" Target="../media/image40.png"/><Relationship Id="rId32" Type="http://schemas.openxmlformats.org/officeDocument/2006/relationships/image" Target="../media/image59.png"/><Relationship Id="rId13" Type="http://schemas.openxmlformats.org/officeDocument/2006/relationships/image" Target="../media/image41.png"/><Relationship Id="rId35" Type="http://schemas.openxmlformats.org/officeDocument/2006/relationships/image" Target="../media/image66.png"/><Relationship Id="rId12" Type="http://schemas.openxmlformats.org/officeDocument/2006/relationships/image" Target="../media/image47.png"/><Relationship Id="rId34" Type="http://schemas.openxmlformats.org/officeDocument/2006/relationships/image" Target="../media/image58.png"/><Relationship Id="rId15" Type="http://schemas.openxmlformats.org/officeDocument/2006/relationships/image" Target="../media/image50.png"/><Relationship Id="rId37" Type="http://schemas.openxmlformats.org/officeDocument/2006/relationships/image" Target="../media/image73.png"/><Relationship Id="rId14" Type="http://schemas.openxmlformats.org/officeDocument/2006/relationships/image" Target="../media/image42.png"/><Relationship Id="rId36" Type="http://schemas.openxmlformats.org/officeDocument/2006/relationships/image" Target="../media/image74.png"/><Relationship Id="rId17" Type="http://schemas.openxmlformats.org/officeDocument/2006/relationships/image" Target="../media/image45.png"/><Relationship Id="rId39" Type="http://schemas.openxmlformats.org/officeDocument/2006/relationships/image" Target="../media/image69.png"/><Relationship Id="rId16" Type="http://schemas.openxmlformats.org/officeDocument/2006/relationships/image" Target="../media/image72.png"/><Relationship Id="rId38" Type="http://schemas.openxmlformats.org/officeDocument/2006/relationships/image" Target="../media/image63.png"/><Relationship Id="rId19" Type="http://schemas.openxmlformats.org/officeDocument/2006/relationships/image" Target="../media/image54.png"/><Relationship Id="rId18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67500" y="2782800"/>
            <a:ext cx="12124500" cy="683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ctr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b="1" lang="ru-RU" sz="3838">
                <a:solidFill>
                  <a:schemeClr val="lt1"/>
                </a:solidFill>
              </a:rPr>
              <a:t>KMVirtual-вирутальный гид по городам КМВ</a:t>
            </a:r>
            <a:endParaRPr sz="1600"/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15539" y="4403883"/>
            <a:ext cx="2500602" cy="249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81600" y="1"/>
            <a:ext cx="2534541" cy="2538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"/>
          <p:cNvSpPr txBox="1"/>
          <p:nvPr/>
        </p:nvSpPr>
        <p:spPr>
          <a:xfrm>
            <a:off x="1859865" y="1802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sp>
        <p:nvSpPr>
          <p:cNvPr id="133" name="Google Shape;133;p2"/>
          <p:cNvSpPr txBox="1"/>
          <p:nvPr/>
        </p:nvSpPr>
        <p:spPr>
          <a:xfrm>
            <a:off x="868325" y="1846100"/>
            <a:ext cx="5871300" cy="38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/>
              <a:t>Актуальность проекта подтверждена следующими трендами:</a:t>
            </a:r>
            <a:endParaRPr sz="2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ru-RU" sz="2400"/>
              <a:t>развивается отечественный туризм, </a:t>
            </a:r>
            <a:endParaRPr sz="2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ru-RU" sz="2400"/>
              <a:t>развиваются VR технологии, растет популярность цифровых экскурсий,  </a:t>
            </a:r>
            <a:endParaRPr sz="2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ru-RU" sz="2400"/>
              <a:t>растут патриотические чувства и настроения</a:t>
            </a:r>
            <a:endParaRPr sz="1500">
              <a:solidFill>
                <a:schemeClr val="accent2"/>
              </a:solidFill>
            </a:endParaRPr>
          </a:p>
        </p:txBody>
      </p:sp>
      <p:pic>
        <p:nvPicPr>
          <p:cNvPr descr="Тренды: векторные изображения и иллюстрации, которые можно скачать  бесплатно | Freepik" id="134" name="Google Shape;134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9625" y="1805774"/>
            <a:ext cx="4650401" cy="309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9a8d799498_0_2"/>
          <p:cNvSpPr txBox="1"/>
          <p:nvPr/>
        </p:nvSpPr>
        <p:spPr>
          <a:xfrm>
            <a:off x="921850" y="2121700"/>
            <a:ext cx="10111500" cy="34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770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>
                <a:solidFill>
                  <a:schemeClr val="dk1"/>
                </a:solidFill>
              </a:rPr>
              <a:t>Развивается оздоровительный туризм:</a:t>
            </a:r>
            <a:endParaRPr sz="2400">
              <a:solidFill>
                <a:schemeClr val="dk1"/>
              </a:solidFill>
            </a:endParaRPr>
          </a:p>
          <a:p>
            <a:pPr indent="0" lvl="0" marL="770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>
                <a:solidFill>
                  <a:schemeClr val="dk1"/>
                </a:solidFill>
              </a:rPr>
              <a:t>Турпоток в Кисловодске в январе-апреле 2023 года увеличился на 30% относительно прошлого года.</a:t>
            </a:r>
            <a:endParaRPr sz="2400">
              <a:solidFill>
                <a:schemeClr val="dk1"/>
              </a:solidFill>
            </a:endParaRPr>
          </a:p>
          <a:p>
            <a:pPr indent="0" lvl="0" marL="770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770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>
                <a:solidFill>
                  <a:schemeClr val="dk1"/>
                </a:solidFill>
              </a:rPr>
              <a:t>Загруженность санаториев увеличилась на 20%, а на 62% увеличилось количество посетителей в гостиницах и домах отдыха.</a:t>
            </a:r>
            <a:endParaRPr sz="2400">
              <a:solidFill>
                <a:schemeClr val="dk1"/>
              </a:solidFill>
            </a:endParaRPr>
          </a:p>
          <a:p>
            <a:pPr indent="0" lvl="0" marL="770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770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>
                <a:solidFill>
                  <a:schemeClr val="dk1"/>
                </a:solidFill>
              </a:rPr>
              <a:t>В санатории, который расположен в центре Пятигорска, загруженность составляет 110%</a:t>
            </a:r>
            <a:endParaRPr sz="2400">
              <a:solidFill>
                <a:schemeClr val="dk1"/>
              </a:solidFill>
            </a:endParaRPr>
          </a:p>
          <a:p>
            <a:pPr indent="0" lvl="0" marL="770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</p:txBody>
      </p:sp>
      <p:sp>
        <p:nvSpPr>
          <p:cNvPr id="140" name="Google Shape;140;g29a8d799498_0_2"/>
          <p:cNvSpPr txBox="1"/>
          <p:nvPr/>
        </p:nvSpPr>
        <p:spPr>
          <a:xfrm>
            <a:off x="3240450" y="495400"/>
            <a:ext cx="5711100" cy="12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770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lang="ru-RU" sz="3200">
                <a:solidFill>
                  <a:schemeClr val="accent1"/>
                </a:solidFill>
              </a:rPr>
              <a:t>АКТУАЛЬНОСТЬ ПРОЕКТА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"/>
          <p:cNvSpPr txBox="1"/>
          <p:nvPr/>
        </p:nvSpPr>
        <p:spPr>
          <a:xfrm>
            <a:off x="1780915" y="51310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146" name="Google Shape;146;p3"/>
          <p:cNvSpPr txBox="1"/>
          <p:nvPr/>
        </p:nvSpPr>
        <p:spPr>
          <a:xfrm>
            <a:off x="328450" y="1993700"/>
            <a:ext cx="5829900" cy="19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/>
          </a:p>
          <a:p>
            <a:pPr indent="-3937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-"/>
            </a:pPr>
            <a:r>
              <a:rPr lang="ru-RU" sz="2600">
                <a:highlight>
                  <a:schemeClr val="lt1"/>
                </a:highlight>
              </a:rPr>
              <a:t>люди от 40 лет, интересующиеся культурно-познавательным и оздоровительным туризмом;</a:t>
            </a:r>
            <a:endParaRPr sz="2600">
              <a:highlight>
                <a:schemeClr val="lt1"/>
              </a:highlight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147" name="Google Shape;147;p3"/>
          <p:cNvPicPr preferRelativeResize="0"/>
          <p:nvPr/>
        </p:nvPicPr>
        <p:blipFill rotWithShape="1">
          <a:blip r:embed="rId3">
            <a:alphaModFix/>
          </a:blip>
          <a:srcRect b="13386" l="0" r="0" t="12241"/>
          <a:stretch/>
        </p:blipFill>
        <p:spPr>
          <a:xfrm>
            <a:off x="6977375" y="2583200"/>
            <a:ext cx="4383500" cy="234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"/>
          <p:cNvSpPr txBox="1"/>
          <p:nvPr/>
        </p:nvSpPr>
        <p:spPr>
          <a:xfrm>
            <a:off x="438025" y="4174150"/>
            <a:ext cx="5196300" cy="19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-"/>
            </a:pPr>
            <a:r>
              <a:rPr lang="ru-RU" sz="2300">
                <a:solidFill>
                  <a:schemeClr val="dk1"/>
                </a:solidFill>
              </a:rPr>
              <a:t>любители путешествовать в возрасте 23-35 лет</a:t>
            </a:r>
            <a:endParaRPr sz="23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2300">
              <a:solidFill>
                <a:schemeClr val="dk1"/>
              </a:solidFill>
            </a:endParaRPr>
          </a:p>
          <a:p>
            <a:pPr indent="-37465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-"/>
            </a:pPr>
            <a:r>
              <a:rPr lang="ru-RU" sz="2300">
                <a:solidFill>
                  <a:schemeClr val="dk1"/>
                </a:solidFill>
              </a:rPr>
              <a:t>студенты</a:t>
            </a:r>
            <a:endParaRPr sz="2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"/>
          <p:cNvSpPr txBox="1"/>
          <p:nvPr/>
        </p:nvSpPr>
        <p:spPr>
          <a:xfrm>
            <a:off x="1639240" y="35170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sp>
        <p:nvSpPr>
          <p:cNvPr id="154" name="Google Shape;154;p4"/>
          <p:cNvSpPr txBox="1"/>
          <p:nvPr/>
        </p:nvSpPr>
        <p:spPr>
          <a:xfrm>
            <a:off x="379100" y="2252839"/>
            <a:ext cx="10992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55" name="Google Shape;155;p4"/>
          <p:cNvSpPr txBox="1"/>
          <p:nvPr/>
        </p:nvSpPr>
        <p:spPr>
          <a:xfrm>
            <a:off x="2433800" y="1813025"/>
            <a:ext cx="8562600" cy="33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200">
                <a:solidFill>
                  <a:schemeClr val="dk1"/>
                </a:solidFill>
              </a:rPr>
              <a:t>Недостаток ресурсов (финансов, времени, иных возможностей) для осуществления путешествия, а также может быть: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200">
                <a:solidFill>
                  <a:schemeClr val="dk1"/>
                </a:solidFill>
              </a:rPr>
              <a:t>- неудовлетворенный познавательный интерес,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200">
                <a:solidFill>
                  <a:schemeClr val="dk1"/>
                </a:solidFill>
              </a:rPr>
              <a:t>- недостаток информации в интернете (скудный или наоборот чрезмерный, но не структурированный визуальный ряд),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200">
                <a:solidFill>
                  <a:schemeClr val="dk1"/>
                </a:solidFill>
              </a:rPr>
              <a:t>- не удовлетворена потребность как можно дольше после путешествия сохранить позитивный эмоциональный настрой или утрачивается информация, полученная во время поездки.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8d799498_0_5"/>
          <p:cNvSpPr txBox="1"/>
          <p:nvPr/>
        </p:nvSpPr>
        <p:spPr>
          <a:xfrm rot="5400000">
            <a:off x="7129525" y="2881950"/>
            <a:ext cx="7958100" cy="7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770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lang="ru-RU" sz="3200">
                <a:solidFill>
                  <a:schemeClr val="accent1"/>
                </a:solidFill>
              </a:rPr>
              <a:t>РЕЗУЛЬТАТЫ ОПРОСА</a:t>
            </a:r>
            <a:r>
              <a:rPr b="1" lang="ru-RU" sz="3200">
                <a:solidFill>
                  <a:schemeClr val="accent1"/>
                </a:solidFill>
              </a:rPr>
              <a:t> </a:t>
            </a:r>
            <a:endParaRPr sz="2000"/>
          </a:p>
        </p:txBody>
      </p:sp>
      <p:pic>
        <p:nvPicPr>
          <p:cNvPr descr="Диаграмма ответов в Формах. Вопрос: Ваш возраст&#10;. Количество ответов: 15 ответов." id="161" name="Google Shape;161;g29a8d799498_0_5" title="Ваш возраст&#10;"/>
          <p:cNvPicPr preferRelativeResize="0"/>
          <p:nvPr/>
        </p:nvPicPr>
        <p:blipFill rotWithShape="1">
          <a:blip r:embed="rId3">
            <a:alphaModFix/>
          </a:blip>
          <a:srcRect b="0" l="17029" r="13177" t="21740"/>
          <a:stretch/>
        </p:blipFill>
        <p:spPr>
          <a:xfrm>
            <a:off x="0" y="-3"/>
            <a:ext cx="7367101" cy="347684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g29a8d799498_0_5"/>
          <p:cNvSpPr txBox="1"/>
          <p:nvPr/>
        </p:nvSpPr>
        <p:spPr>
          <a:xfrm>
            <a:off x="7860030" y="1090100"/>
            <a:ext cx="28971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accent1"/>
                </a:solidFill>
                <a:latin typeface="Oswald"/>
                <a:ea typeface="Oswald"/>
                <a:cs typeface="Oswald"/>
                <a:sym typeface="Oswald"/>
              </a:rPr>
              <a:t>Возраст</a:t>
            </a:r>
            <a:endParaRPr sz="3600">
              <a:solidFill>
                <a:schemeClr val="accen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descr="Диаграмма ответов в Формах. Вопрос: С какой целью вы путешествуете?&#10;. Количество ответов: 15 ответов." id="163" name="Google Shape;163;g29a8d799498_0_5" title="С какой целью вы путешествуете?&#10;"/>
          <p:cNvPicPr preferRelativeResize="0"/>
          <p:nvPr/>
        </p:nvPicPr>
        <p:blipFill rotWithShape="1">
          <a:blip r:embed="rId4">
            <a:alphaModFix/>
          </a:blip>
          <a:srcRect b="0" l="0" r="0" t="21135"/>
          <a:stretch/>
        </p:blipFill>
        <p:spPr>
          <a:xfrm>
            <a:off x="-221600" y="3171450"/>
            <a:ext cx="9104077" cy="3414576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g29a8d799498_0_5"/>
          <p:cNvSpPr/>
          <p:nvPr/>
        </p:nvSpPr>
        <p:spPr>
          <a:xfrm>
            <a:off x="17975" y="3006750"/>
            <a:ext cx="10739100" cy="1647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g29a8d799498_0_5"/>
          <p:cNvSpPr txBox="1"/>
          <p:nvPr/>
        </p:nvSpPr>
        <p:spPr>
          <a:xfrm>
            <a:off x="7860030" y="4207325"/>
            <a:ext cx="28971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accent1"/>
                </a:solidFill>
                <a:latin typeface="Oswald"/>
                <a:ea typeface="Oswald"/>
                <a:cs typeface="Oswald"/>
                <a:sym typeface="Oswald"/>
              </a:rPr>
              <a:t>Цель пребывания</a:t>
            </a:r>
            <a:endParaRPr sz="3600">
              <a:solidFill>
                <a:schemeClr val="accen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g29a8d799498_0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525" y="190650"/>
            <a:ext cx="5475847" cy="2286649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g29a8d799498_0_8"/>
          <p:cNvSpPr txBox="1"/>
          <p:nvPr/>
        </p:nvSpPr>
        <p:spPr>
          <a:xfrm>
            <a:off x="682475" y="2518850"/>
            <a:ext cx="44157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/>
              <a:t>www.tourister.ru</a:t>
            </a:r>
            <a:endParaRPr sz="3000"/>
          </a:p>
        </p:txBody>
      </p:sp>
      <p:pic>
        <p:nvPicPr>
          <p:cNvPr id="172" name="Google Shape;172;g29a8d799498_0_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3575" y="190650"/>
            <a:ext cx="5409723" cy="173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g29a8d799498_0_8"/>
          <p:cNvSpPr txBox="1"/>
          <p:nvPr/>
        </p:nvSpPr>
        <p:spPr>
          <a:xfrm>
            <a:off x="7116425" y="2391075"/>
            <a:ext cx="31806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/>
              <a:t>ticketstour.ru</a:t>
            </a:r>
            <a:endParaRPr sz="3000"/>
          </a:p>
        </p:txBody>
      </p:sp>
      <p:pic>
        <p:nvPicPr>
          <p:cNvPr id="174" name="Google Shape;174;g29a8d799498_0_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1" y="3677300"/>
            <a:ext cx="4077998" cy="151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g29a8d799498_0_8"/>
          <p:cNvSpPr txBox="1"/>
          <p:nvPr/>
        </p:nvSpPr>
        <p:spPr>
          <a:xfrm>
            <a:off x="343625" y="5330225"/>
            <a:ext cx="2598300" cy="5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/>
              <a:t>www.culture.ru</a:t>
            </a:r>
            <a:endParaRPr sz="2400"/>
          </a:p>
        </p:txBody>
      </p:sp>
      <p:pic>
        <p:nvPicPr>
          <p:cNvPr id="176" name="Google Shape;176;g29a8d799498_0_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30512" y="3620500"/>
            <a:ext cx="4078002" cy="16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g29a8d799498_0_8"/>
          <p:cNvSpPr txBox="1"/>
          <p:nvPr/>
        </p:nvSpPr>
        <p:spPr>
          <a:xfrm>
            <a:off x="4629625" y="5301475"/>
            <a:ext cx="3265800" cy="5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/>
              <a:t>www.kp.ru</a:t>
            </a:r>
            <a:endParaRPr sz="2800"/>
          </a:p>
        </p:txBody>
      </p:sp>
      <p:pic>
        <p:nvPicPr>
          <p:cNvPr id="178" name="Google Shape;178;g29a8d799498_0_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08525" y="3677300"/>
            <a:ext cx="3024300" cy="1519551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g29a8d799498_0_8"/>
          <p:cNvSpPr txBox="1"/>
          <p:nvPr/>
        </p:nvSpPr>
        <p:spPr>
          <a:xfrm>
            <a:off x="8947925" y="5196850"/>
            <a:ext cx="2484900" cy="6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/>
              <a:t>izi.travel</a:t>
            </a:r>
            <a:endParaRPr sz="2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"/>
          <p:cNvSpPr txBox="1"/>
          <p:nvPr/>
        </p:nvSpPr>
        <p:spPr>
          <a:xfrm>
            <a:off x="1859840" y="389806"/>
            <a:ext cx="84723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/>
          </a:p>
          <a:p>
            <a:pPr indent="0" lvl="0" marL="7701" marR="0" rtl="0" algn="ctr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/>
          </a:p>
        </p:txBody>
      </p:sp>
      <p:sp>
        <p:nvSpPr>
          <p:cNvPr id="185" name="Google Shape;185;p5"/>
          <p:cNvSpPr txBox="1"/>
          <p:nvPr/>
        </p:nvSpPr>
        <p:spPr>
          <a:xfrm>
            <a:off x="360040" y="1656234"/>
            <a:ext cx="10992600" cy="37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“KMVirtual - виртуальный гид по городам КМВ” - это интерактивная мультиплатформа с цифровыми экскурсиями по региону Кавказские Минеральные Воды по различным темам - история, культура, религия, природа, туризм и т.д.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</a:rPr>
              <a:t>Основной функционал:</a:t>
            </a:r>
            <a:endParaRPr b="1" sz="20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 цифровые экскурсии</a:t>
            </a:r>
            <a:r>
              <a:rPr lang="ru-RU" sz="2800">
                <a:solidFill>
                  <a:schemeClr val="dk1"/>
                </a:solidFill>
              </a:rPr>
              <a:t> </a:t>
            </a:r>
            <a:r>
              <a:rPr lang="ru-RU" sz="1000">
                <a:solidFill>
                  <a:schemeClr val="dk1"/>
                </a:solidFill>
              </a:rPr>
              <a:t> </a:t>
            </a:r>
            <a:r>
              <a:rPr lang="ru-RU" sz="2000">
                <a:solidFill>
                  <a:schemeClr val="dk1"/>
                </a:solidFill>
              </a:rPr>
              <a:t>(VR - модули, цифровые двойники, геймификация, аудиогиды)</a:t>
            </a:r>
            <a:r>
              <a:rPr lang="ru-RU" sz="1000">
                <a:solidFill>
                  <a:schemeClr val="dk1"/>
                </a:solidFill>
              </a:rPr>
              <a:t>. </a:t>
            </a:r>
            <a:r>
              <a:rPr lang="ru-RU" sz="2800">
                <a:solidFill>
                  <a:schemeClr val="dk1"/>
                </a:solidFill>
              </a:rPr>
              <a:t>, </a:t>
            </a:r>
            <a:endParaRPr sz="28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рекомендации по интересам (ИИ),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афиша, 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личный кабинет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2000">
                <a:solidFill>
                  <a:schemeClr val="dk1"/>
                </a:solidFill>
              </a:rPr>
            </a:b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"/>
          <p:cNvSpPr txBox="1"/>
          <p:nvPr/>
        </p:nvSpPr>
        <p:spPr>
          <a:xfrm>
            <a:off x="1186115" y="39830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sp>
        <p:nvSpPr>
          <p:cNvPr id="191" name="Google Shape;191;p6"/>
          <p:cNvSpPr txBox="1"/>
          <p:nvPr/>
        </p:nvSpPr>
        <p:spPr>
          <a:xfrm>
            <a:off x="295975" y="1299305"/>
            <a:ext cx="109926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</a:rPr>
              <a:t>Хотите путешествовать, сидя на диване? </a:t>
            </a:r>
            <a:endParaRPr sz="22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</a:rPr>
              <a:t>С нашим виртуальным гидом это быстро, доступно, </a:t>
            </a:r>
            <a:r>
              <a:rPr lang="ru-RU" sz="2200">
                <a:solidFill>
                  <a:schemeClr val="dk1"/>
                </a:solidFill>
              </a:rPr>
              <a:t>увлекательно</a:t>
            </a:r>
            <a:r>
              <a:rPr lang="ru-RU" sz="2200">
                <a:solidFill>
                  <a:schemeClr val="dk1"/>
                </a:solidFill>
              </a:rPr>
              <a:t>. </a:t>
            </a:r>
            <a:endParaRPr sz="22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</a:rPr>
              <a:t>Хочешь проверить? Первая экскурсия бесплатно !</a:t>
            </a:r>
            <a:endParaRPr sz="22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</a:rPr>
              <a:t>Проводите время между процедурами с пользой - узнайте больше о КМВ!</a:t>
            </a:r>
            <a:endParaRPr sz="2200">
              <a:solidFill>
                <a:schemeClr val="dk1"/>
              </a:solidFill>
            </a:endParaRPr>
          </a:p>
        </p:txBody>
      </p:sp>
      <p:pic>
        <p:nvPicPr>
          <p:cNvPr id="192" name="Google Shape;192;p6"/>
          <p:cNvPicPr preferRelativeResize="0"/>
          <p:nvPr/>
        </p:nvPicPr>
        <p:blipFill rotWithShape="1">
          <a:blip r:embed="rId3">
            <a:alphaModFix/>
          </a:blip>
          <a:srcRect b="13968" l="11543" r="10617" t="15235"/>
          <a:stretch/>
        </p:blipFill>
        <p:spPr>
          <a:xfrm>
            <a:off x="138500" y="4243650"/>
            <a:ext cx="2900676" cy="211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6"/>
          <p:cNvPicPr preferRelativeResize="0"/>
          <p:nvPr/>
        </p:nvPicPr>
        <p:blipFill rotWithShape="1">
          <a:blip r:embed="rId4">
            <a:alphaModFix/>
          </a:blip>
          <a:srcRect b="21889" l="-1220" r="1219" t="-21890"/>
          <a:stretch/>
        </p:blipFill>
        <p:spPr>
          <a:xfrm>
            <a:off x="2481525" y="3158550"/>
            <a:ext cx="6375476" cy="319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6"/>
          <p:cNvPicPr preferRelativeResize="0"/>
          <p:nvPr/>
        </p:nvPicPr>
        <p:blipFill rotWithShape="1">
          <a:blip r:embed="rId5">
            <a:alphaModFix/>
          </a:blip>
          <a:srcRect b="7304" l="0" r="6707" t="0"/>
          <a:stretch/>
        </p:blipFill>
        <p:spPr>
          <a:xfrm>
            <a:off x="8857000" y="88801"/>
            <a:ext cx="2637826" cy="1632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6"/>
          <p:cNvPicPr preferRelativeResize="0"/>
          <p:nvPr/>
        </p:nvPicPr>
        <p:blipFill rotWithShape="1">
          <a:blip r:embed="rId6">
            <a:alphaModFix/>
          </a:blip>
          <a:srcRect b="11318" l="21739" r="26191" t="13572"/>
          <a:stretch/>
        </p:blipFill>
        <p:spPr>
          <a:xfrm>
            <a:off x="8901223" y="4060175"/>
            <a:ext cx="2120651" cy="229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"/>
          <p:cNvSpPr txBox="1"/>
          <p:nvPr/>
        </p:nvSpPr>
        <p:spPr>
          <a:xfrm>
            <a:off x="1620165" y="362731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sp>
        <p:nvSpPr>
          <p:cNvPr id="201" name="Google Shape;201;p7"/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050" y="1052713"/>
            <a:ext cx="1689223" cy="1689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4400" y="1033670"/>
            <a:ext cx="5633126" cy="2504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7"/>
          <p:cNvPicPr preferRelativeResize="0"/>
          <p:nvPr/>
        </p:nvPicPr>
        <p:blipFill rotWithShape="1">
          <a:blip r:embed="rId5">
            <a:alphaModFix/>
          </a:blip>
          <a:srcRect b="0" l="-9534" r="20842" t="0"/>
          <a:stretch/>
        </p:blipFill>
        <p:spPr>
          <a:xfrm>
            <a:off x="8161432" y="1052725"/>
            <a:ext cx="3191144" cy="215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4950" y="3709725"/>
            <a:ext cx="4481877" cy="267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94725" y="3709725"/>
            <a:ext cx="4401599" cy="268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 txBox="1"/>
          <p:nvPr/>
        </p:nvSpPr>
        <p:spPr>
          <a:xfrm>
            <a:off x="-310" y="192981"/>
            <a:ext cx="84723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i="0" lang="ru-RU" sz="3400" u="none" cap="none" strike="noStrike">
                <a:solidFill>
                  <a:schemeClr val="accent1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БИЗНЕС-МОДЕЛЬ ПРОЕКТА</a:t>
            </a:r>
            <a:endParaRPr sz="1600"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grpSp>
        <p:nvGrpSpPr>
          <p:cNvPr id="212" name="Google Shape;212;p8"/>
          <p:cNvGrpSpPr/>
          <p:nvPr/>
        </p:nvGrpSpPr>
        <p:grpSpPr>
          <a:xfrm>
            <a:off x="-297" y="872098"/>
            <a:ext cx="11353473" cy="6103590"/>
            <a:chOff x="2049556" y="1920875"/>
            <a:chExt cx="16156928" cy="9050400"/>
          </a:xfrm>
        </p:grpSpPr>
        <p:grpSp>
          <p:nvGrpSpPr>
            <p:cNvPr id="213" name="Google Shape;213;p8"/>
            <p:cNvGrpSpPr/>
            <p:nvPr/>
          </p:nvGrpSpPr>
          <p:grpSpPr>
            <a:xfrm>
              <a:off x="2049556" y="1920875"/>
              <a:ext cx="16156928" cy="8382000"/>
              <a:chOff x="1134122" y="1844675"/>
              <a:chExt cx="16156928" cy="8382000"/>
            </a:xfrm>
          </p:grpSpPr>
          <p:sp>
            <p:nvSpPr>
              <p:cNvPr id="214" name="Google Shape;214;p8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" name="Google Shape;215;p8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" name="Google Shape;216;p8"/>
              <p:cNvSpPr/>
              <p:nvPr/>
            </p:nvSpPr>
            <p:spPr>
              <a:xfrm>
                <a:off x="1134122" y="1853108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" name="Google Shape;217;p8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" name="Google Shape;218;p8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8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220;p8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" name="Google Shape;221;p8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" name="Google Shape;222;p8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23" name="Google Shape;223;p8"/>
            <p:cNvSpPr txBox="1"/>
            <p:nvPr/>
          </p:nvSpPr>
          <p:spPr>
            <a:xfrm>
              <a:off x="2052077" y="1968605"/>
              <a:ext cx="2894700" cy="629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3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b="1" i="0" lang="ru-RU" sz="17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Проблем</a:t>
              </a:r>
              <a:r>
                <a:rPr b="1" lang="ru-RU" sz="17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а</a:t>
              </a:r>
              <a:endParaRPr sz="1300"/>
            </a:p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lang="ru-RU" sz="1300">
                  <a:solidFill>
                    <a:schemeClr val="dk1"/>
                  </a:solidFill>
                </a:rPr>
                <a:t>Молодые люди 23-35:</a:t>
              </a:r>
              <a:endParaRPr b="1" sz="1300">
                <a:solidFill>
                  <a:schemeClr val="dk1"/>
                </a:solidFill>
              </a:endParaRPr>
            </a:p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300">
                  <a:solidFill>
                    <a:schemeClr val="dk1"/>
                  </a:solidFill>
                </a:rPr>
                <a:t>недостаток информации в интернете об экскурсионных поездках, достопримечательностях; проблема с организацией досуга; трата времени на работу с информацией;</a:t>
              </a:r>
              <a:endParaRPr sz="1300">
                <a:solidFill>
                  <a:schemeClr val="dk1"/>
                </a:solidFill>
              </a:endParaRPr>
            </a:p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</a:rPr>
                <a:t>недостаток </a:t>
              </a:r>
              <a:r>
                <a:rPr lang="ru-RU" sz="1200">
                  <a:solidFill>
                    <a:schemeClr val="dk1"/>
                  </a:solidFill>
                </a:rPr>
                <a:t>ресурсов для организации путешествий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lang="ru-RU" sz="1200">
                  <a:solidFill>
                    <a:schemeClr val="dk1"/>
                  </a:solidFill>
                </a:rPr>
                <a:t>Люди от 40</a:t>
              </a:r>
              <a:r>
                <a:rPr lang="ru-RU" sz="1200">
                  <a:solidFill>
                    <a:schemeClr val="dk1"/>
                  </a:solidFill>
                </a:rPr>
                <a:t> (оздоровительный туризм)  </a:t>
              </a:r>
              <a:endParaRPr sz="1200">
                <a:solidFill>
                  <a:schemeClr val="dk1"/>
                </a:solidFill>
              </a:endParaRPr>
            </a:p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200">
                  <a:solidFill>
                    <a:schemeClr val="dk1"/>
                  </a:solidFill>
                </a:rPr>
                <a:t>проблемы со здоровьем, ограничения ресурсов для организации поездок </a:t>
              </a:r>
              <a:endParaRPr sz="1200">
                <a:solidFill>
                  <a:schemeClr val="dk1"/>
                </a:solidFill>
              </a:endParaRPr>
            </a:p>
          </p:txBody>
        </p:sp>
        <p:sp>
          <p:nvSpPr>
            <p:cNvPr id="224" name="Google Shape;224;p8"/>
            <p:cNvSpPr txBox="1"/>
            <p:nvPr/>
          </p:nvSpPr>
          <p:spPr>
            <a:xfrm>
              <a:off x="4945614" y="2041304"/>
              <a:ext cx="3807900" cy="294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Решение</a:t>
              </a:r>
              <a:endParaRPr b="1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ru-RU" sz="1500">
                  <a:solidFill>
                    <a:schemeClr val="dk1"/>
                  </a:solidFill>
                </a:rPr>
                <a:t>цифровые туры, </a:t>
              </a:r>
              <a:endParaRPr sz="1500">
                <a:solidFill>
                  <a:schemeClr val="dk1"/>
                </a:solidFill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ru-RU" sz="1500">
                  <a:solidFill>
                    <a:schemeClr val="dk1"/>
                  </a:solidFill>
                </a:rPr>
                <a:t>рекомендации по интересам (ИИ),</a:t>
              </a:r>
              <a:endParaRPr sz="1500">
                <a:solidFill>
                  <a:schemeClr val="dk1"/>
                </a:solidFill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ru-RU" sz="1500">
                  <a:solidFill>
                    <a:schemeClr val="dk1"/>
                  </a:solidFill>
                </a:rPr>
                <a:t>афиша, </a:t>
              </a:r>
              <a:endParaRPr sz="1500">
                <a:solidFill>
                  <a:schemeClr val="dk1"/>
                </a:solidFill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ru-RU" sz="1500">
                  <a:solidFill>
                    <a:schemeClr val="dk1"/>
                  </a:solidFill>
                </a:rPr>
                <a:t>личный кабинет,</a:t>
              </a:r>
              <a:endParaRPr sz="1500">
                <a:solidFill>
                  <a:schemeClr val="dk1"/>
                </a:solidFill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ru-RU" sz="1500">
                  <a:solidFill>
                    <a:schemeClr val="dk1"/>
                  </a:solidFill>
                </a:rPr>
                <a:t>афиша.</a:t>
              </a:r>
              <a:endParaRPr sz="1500">
                <a:solidFill>
                  <a:schemeClr val="dk1"/>
                </a:solidFill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t/>
              </a:r>
              <a:endParaRPr sz="1500">
                <a:solidFill>
                  <a:schemeClr val="dk1"/>
                </a:solidFill>
              </a:endParaRPr>
            </a:p>
          </p:txBody>
        </p:sp>
        <p:sp>
          <p:nvSpPr>
            <p:cNvPr id="225" name="Google Shape;225;p8"/>
            <p:cNvSpPr txBox="1"/>
            <p:nvPr/>
          </p:nvSpPr>
          <p:spPr>
            <a:xfrm>
              <a:off x="4905358" y="5261477"/>
              <a:ext cx="3810000" cy="310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</a:rPr>
                <a:t>посещение платформы, количество пользователей на тестовом периоде, количество покупок, количество повторных покупок, объем продаж, прибыль,</a:t>
              </a:r>
              <a:r>
                <a:rPr lang="ru-RU">
                  <a:solidFill>
                    <a:schemeClr val="dk1"/>
                  </a:solidFill>
                </a:rPr>
                <a:t> количество партнерских соглашений</a:t>
              </a:r>
              <a:endParaRPr i="0" sz="1800" u="none" cap="none" strike="noStrike">
                <a:solidFill>
                  <a:schemeClr val="dk2"/>
                </a:solidFill>
              </a:endParaRPr>
            </a:p>
          </p:txBody>
        </p:sp>
        <p:sp>
          <p:nvSpPr>
            <p:cNvPr id="226" name="Google Shape;226;p8"/>
            <p:cNvSpPr txBox="1"/>
            <p:nvPr/>
          </p:nvSpPr>
          <p:spPr>
            <a:xfrm>
              <a:off x="8755617" y="2044773"/>
              <a:ext cx="2892600" cy="588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r>
                <a:rPr b="1" i="0" lang="ru-RU" sz="17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Уникальная ценность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500">
                  <a:solidFill>
                    <a:schemeClr val="dk1"/>
                  </a:solidFill>
                </a:rPr>
                <a:t>Хотите путешествовать, сидя на диване? С нашим виртуальным гидом это быстро доступно </a:t>
              </a:r>
              <a:r>
                <a:rPr lang="ru-RU" sz="1500">
                  <a:solidFill>
                    <a:schemeClr val="dk1"/>
                  </a:solidFill>
                </a:rPr>
                <a:t>увлекательно</a:t>
              </a:r>
              <a:r>
                <a:rPr lang="ru-RU" sz="1500">
                  <a:solidFill>
                    <a:schemeClr val="dk1"/>
                  </a:solidFill>
                </a:rPr>
                <a:t>. Хочешь проверить? Первая экскурсия бесплатно </a:t>
              </a:r>
              <a:endParaRPr sz="15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ru-RU" sz="1300">
                  <a:solidFill>
                    <a:schemeClr val="dk1"/>
                  </a:solidFill>
                </a:rPr>
                <a:t>Проводите время между процедурами с пользой - узнайте больше о КМВ!</a:t>
              </a:r>
              <a:endParaRPr sz="1300">
                <a:solidFill>
                  <a:schemeClr val="dk1"/>
                </a:solidFill>
              </a:endParaRPr>
            </a:p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1500">
                <a:solidFill>
                  <a:schemeClr val="dk1"/>
                </a:solidFill>
              </a:endParaRPr>
            </a:p>
          </p:txBody>
        </p:sp>
        <p:sp>
          <p:nvSpPr>
            <p:cNvPr id="227" name="Google Shape;227;p8"/>
            <p:cNvSpPr txBox="1"/>
            <p:nvPr/>
          </p:nvSpPr>
          <p:spPr>
            <a:xfrm>
              <a:off x="11652262" y="1920878"/>
              <a:ext cx="3578700" cy="358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2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b="1" i="0" lang="ru-RU" sz="16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Скрытое </a:t>
              </a:r>
              <a:r>
                <a:rPr b="1" lang="ru-RU" sz="16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п</a:t>
              </a:r>
              <a:r>
                <a:rPr b="1" i="0" lang="ru-RU" sz="16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реимущество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5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Разнообразие тем и сценариев экскурсий, ИИ (рекомендации), инновационные форматы (аудиогид, VR-модули, цифровые двойники, геймификация), </a:t>
              </a:r>
              <a:endParaRPr sz="1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5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доступность услуги</a:t>
              </a:r>
              <a:endParaRPr sz="1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1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8"/>
            <p:cNvSpPr txBox="1"/>
            <p:nvPr/>
          </p:nvSpPr>
          <p:spPr>
            <a:xfrm>
              <a:off x="11648097" y="5421601"/>
              <a:ext cx="3089700" cy="223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2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b="1" i="0" lang="ru-RU" sz="16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распространения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5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Ютуб, Тик Ток, телеграмм-канал, реклама у </a:t>
              </a:r>
              <a:r>
                <a:rPr lang="ru-RU" sz="15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блоггеров</a:t>
              </a:r>
              <a:r>
                <a:rPr lang="ru-RU" sz="15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; Яндекс Директ</a:t>
              </a:r>
              <a:endParaRPr i="0" sz="1900" u="none" cap="none" strike="noStrike">
                <a:solidFill>
                  <a:schemeClr val="dk2"/>
                </a:solidFill>
              </a:endParaRPr>
            </a:p>
          </p:txBody>
        </p:sp>
        <p:sp>
          <p:nvSpPr>
            <p:cNvPr id="229" name="Google Shape;229;p8"/>
            <p:cNvSpPr txBox="1"/>
            <p:nvPr/>
          </p:nvSpPr>
          <p:spPr>
            <a:xfrm>
              <a:off x="14852703" y="1997057"/>
              <a:ext cx="3200400" cy="482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5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Сегмент потребител</a:t>
              </a:r>
              <a:r>
                <a:rPr b="1" i="0" lang="ru-RU" sz="15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ей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28600" lvl="0" marL="0" rtl="0" algn="just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-RU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b="1" lang="ru-RU" sz="15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</a:t>
              </a:r>
              <a:r>
                <a:rPr lang="ru-RU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 </a:t>
              </a:r>
              <a:r>
                <a:rPr lang="ru-RU" sz="15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 с</a:t>
              </a:r>
              <a:r>
                <a:rPr lang="ru-RU" sz="15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туденты; </a:t>
              </a:r>
              <a:endParaRPr sz="1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89999" rtl="0" algn="just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5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любители путешествовать (23-35); </a:t>
              </a:r>
              <a:endParaRPr sz="1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89999" rtl="0" algn="just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5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люди от 40 (оздоровительный туризм)</a:t>
              </a:r>
              <a:endParaRPr sz="1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28600" lvl="0" marL="0" rtl="0" algn="just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5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  </a:t>
              </a:r>
              <a:endParaRPr sz="1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269999" lvl="0" marL="0" rtl="0" algn="just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5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Потенциальные потребители: семьи с детьми, люди с ОВЗ</a:t>
              </a:r>
              <a:r>
                <a:rPr lang="ru-RU" sz="1500">
                  <a:solidFill>
                    <a:schemeClr val="dk1"/>
                  </a:solidFill>
                </a:rPr>
                <a:t> </a:t>
              </a:r>
              <a:endParaRPr sz="150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8"/>
            <p:cNvSpPr txBox="1"/>
            <p:nvPr/>
          </p:nvSpPr>
          <p:spPr>
            <a:xfrm>
              <a:off x="2050016" y="8397875"/>
              <a:ext cx="8077200" cy="257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7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just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500">
                  <a:solidFill>
                    <a:schemeClr val="dk1"/>
                  </a:solidFill>
                </a:rPr>
                <a:t>Постоянные: аренда сервера, ФОТ (оклады) с налогами, реклама, аренда офиса, коммунальные платежи Переменные: переменная часть ФОТ, налоги, реклама</a:t>
              </a:r>
              <a:endParaRPr sz="150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8"/>
            <p:cNvSpPr txBox="1"/>
            <p:nvPr/>
          </p:nvSpPr>
          <p:spPr>
            <a:xfrm>
              <a:off x="10129285" y="8380641"/>
              <a:ext cx="4418700" cy="120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3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b="1" i="0" lang="ru-RU" sz="17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500">
                  <a:solidFill>
                    <a:schemeClr val="dk1"/>
                  </a:solidFill>
                </a:rPr>
                <a:t>продажи экскурсий, размещение рекламы, продажи подписки</a:t>
              </a:r>
              <a:endParaRPr i="0" sz="1900" u="none" cap="none" strike="noStrike">
                <a:solidFill>
                  <a:schemeClr val="dk2"/>
                </a:solidFill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9"/>
          <p:cNvSpPr txBox="1"/>
          <p:nvPr/>
        </p:nvSpPr>
        <p:spPr>
          <a:xfrm>
            <a:off x="1859865" y="313606"/>
            <a:ext cx="8472300" cy="5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i="0" lang="ru-RU" sz="3500" u="none" cap="none" strike="noStrike">
                <a:solidFill>
                  <a:schemeClr val="accent1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ФИНАНСОВЫЕ ПОКАЗАТЕЛИ ПРОЕКТА</a:t>
            </a:r>
            <a:endParaRPr sz="1700"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237" name="Google Shape;237;p9"/>
          <p:cNvSpPr txBox="1"/>
          <p:nvPr/>
        </p:nvSpPr>
        <p:spPr>
          <a:xfrm>
            <a:off x="599690" y="1241336"/>
            <a:ext cx="10992600" cy="12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500"/>
              <a:t>С</a:t>
            </a:r>
            <a:r>
              <a:rPr b="1" i="0" lang="ru-RU" sz="2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ебестоимость разработки</a:t>
            </a:r>
            <a:r>
              <a:rPr b="0" i="0" lang="ru-RU" sz="2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500"/>
              <a:t>н</a:t>
            </a:r>
            <a:r>
              <a:rPr b="0" i="0" lang="ru-RU" sz="2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ашего продукта </a:t>
            </a:r>
            <a:r>
              <a:rPr lang="ru-RU" sz="2500">
                <a:solidFill>
                  <a:schemeClr val="dk1"/>
                </a:solidFill>
              </a:rPr>
              <a:t>6 042 000 руб.</a:t>
            </a:r>
            <a:endParaRPr sz="25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500"/>
              <a:t>Срок </a:t>
            </a:r>
            <a:r>
              <a:rPr b="1" i="0" lang="ru-RU" sz="2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окупаемости </a:t>
            </a:r>
            <a:r>
              <a:rPr lang="ru-RU" sz="2500"/>
              <a:t>н</a:t>
            </a:r>
            <a:r>
              <a:rPr b="0" i="0" lang="ru-RU" sz="2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ашего продукт</a:t>
            </a:r>
            <a:r>
              <a:rPr lang="ru-RU" sz="2500"/>
              <a:t>а -10й месяц со старта продаж.</a:t>
            </a:r>
            <a:endParaRPr sz="25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500"/>
              <a:t>П</a:t>
            </a:r>
            <a:r>
              <a:rPr b="1" i="0" lang="ru-RU" sz="2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отенциальная прибыль </a:t>
            </a:r>
            <a:r>
              <a:rPr b="0" i="0" lang="ru-RU" sz="2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 12 мес.</a:t>
            </a:r>
            <a:r>
              <a:rPr b="0" i="0" lang="ru-RU" sz="2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-1 </a:t>
            </a:r>
            <a:r>
              <a:rPr lang="ru-RU" sz="2500"/>
              <a:t>381 000 руб.</a:t>
            </a:r>
            <a:endParaRPr sz="2500"/>
          </a:p>
        </p:txBody>
      </p:sp>
      <p:pic>
        <p:nvPicPr>
          <p:cNvPr id="238" name="Google Shape;238;p9"/>
          <p:cNvPicPr preferRelativeResize="0"/>
          <p:nvPr/>
        </p:nvPicPr>
        <p:blipFill rotWithShape="1">
          <a:blip r:embed="rId3">
            <a:alphaModFix/>
          </a:blip>
          <a:srcRect b="0" l="7856" r="9265" t="0"/>
          <a:stretch/>
        </p:blipFill>
        <p:spPr>
          <a:xfrm>
            <a:off x="4471075" y="2488125"/>
            <a:ext cx="3296817" cy="397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9f3d599fe0_0_6"/>
          <p:cNvSpPr txBox="1"/>
          <p:nvPr/>
        </p:nvSpPr>
        <p:spPr>
          <a:xfrm>
            <a:off x="1438600" y="1389450"/>
            <a:ext cx="10109400" cy="40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1. Ноябрь-апрель 2024 г. - Доработка прототипа до MVP</a:t>
            </a:r>
            <a:endParaRPr sz="2300">
              <a:solidFill>
                <a:schemeClr val="dk1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2. Май 2024 г. - Проведение решенческого интервью с целевой аудиторией</a:t>
            </a:r>
            <a:endParaRPr sz="2300">
              <a:solidFill>
                <a:schemeClr val="dk1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3. Май-июнь 2024 г. - Корректировка MVP платформы</a:t>
            </a:r>
            <a:endParaRPr sz="2300">
              <a:solidFill>
                <a:schemeClr val="dk1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4. Май-июнь 2024 г. - Настройка рекламных компаний </a:t>
            </a:r>
            <a:endParaRPr sz="2300">
              <a:solidFill>
                <a:schemeClr val="dk1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5. Июнь 2024 г. - Запуск продаж</a:t>
            </a:r>
            <a:endParaRPr sz="2300">
              <a:solidFill>
                <a:schemeClr val="dk1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6. Сентябрь 2024 г. Масштабирование, запуск новых видов экскурсий</a:t>
            </a:r>
            <a:endParaRPr sz="27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44" name="Google Shape;244;g29f3d599fe0_0_6"/>
          <p:cNvSpPr txBox="1"/>
          <p:nvPr/>
        </p:nvSpPr>
        <p:spPr>
          <a:xfrm>
            <a:off x="0" y="0"/>
            <a:ext cx="109275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accent1"/>
                </a:solidFill>
              </a:rPr>
              <a:t>План развития стартап-проекта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"/>
          <p:cNvSpPr txBox="1"/>
          <p:nvPr/>
        </p:nvSpPr>
        <p:spPr>
          <a:xfrm>
            <a:off x="1620190" y="31360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i="0" lang="ru-RU" sz="3200" u="none" cap="none" strike="noStrike">
                <a:solidFill>
                  <a:schemeClr val="accent1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НАША КОМАНДА</a:t>
            </a:r>
            <a:endParaRPr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250" name="Google Shape;250;p10"/>
          <p:cNvSpPr txBox="1"/>
          <p:nvPr/>
        </p:nvSpPr>
        <p:spPr>
          <a:xfrm>
            <a:off x="360050" y="1791270"/>
            <a:ext cx="10992600" cy="38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00">
                <a:latin typeface="Oswald"/>
                <a:ea typeface="Oswald"/>
                <a:cs typeface="Oswald"/>
                <a:sym typeface="Oswald"/>
              </a:rPr>
              <a:t>1.</a:t>
            </a:r>
            <a:r>
              <a:rPr lang="ru-RU" sz="27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Ибрагимова Динара </a:t>
            </a:r>
            <a:endParaRPr sz="27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2.Айвазова Анастасия </a:t>
            </a:r>
            <a:endParaRPr sz="27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3.Ахтауов Темирлан</a:t>
            </a:r>
            <a:endParaRPr sz="27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4.Бабаян Аделина </a:t>
            </a:r>
            <a:endParaRPr sz="27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5.Войтенко Алина</a:t>
            </a:r>
            <a:endParaRPr sz="27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6.Мясищева Ангелина</a:t>
            </a:r>
            <a:endParaRPr sz="27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7.Торчинова Милана</a:t>
            </a:r>
            <a:endParaRPr sz="27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8.Дудаева Арина </a:t>
            </a:r>
            <a:endParaRPr sz="27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9.Бакаева Ева </a:t>
            </a:r>
            <a:endParaRPr sz="27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b="1" i="0" sz="4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1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1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1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1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1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1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1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1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11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11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11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11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11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11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1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1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1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11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1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11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11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11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11"/>
          <p:cNvSpPr txBox="1"/>
          <p:nvPr/>
        </p:nvSpPr>
        <p:spPr>
          <a:xfrm>
            <a:off x="360040" y="1052736"/>
            <a:ext cx="10992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+7 (928) 335</a:t>
            </a:r>
            <a:r>
              <a:rPr lang="ru-RU"/>
              <a:t>--00-55 Алина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2023-10-22T07:00:01Z</dcterms:created>
  <dc:creator>Мария Дрепа</dc:creator>
</cp:coreProperties>
</file>