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7" r:id="rId2"/>
    <p:sldId id="495" r:id="rId3"/>
    <p:sldId id="496" r:id="rId4"/>
    <p:sldId id="498" r:id="rId5"/>
    <p:sldId id="500" r:id="rId6"/>
    <p:sldId id="502" r:id="rId7"/>
    <p:sldId id="503" r:id="rId8"/>
    <p:sldId id="504" r:id="rId9"/>
    <p:sldId id="513" r:id="rId10"/>
    <p:sldId id="507" r:id="rId11"/>
    <p:sldId id="508" r:id="rId12"/>
    <p:sldId id="516" r:id="rId13"/>
    <p:sldId id="515" r:id="rId14"/>
    <p:sldId id="509" r:id="rId15"/>
    <p:sldId id="510" r:id="rId16"/>
    <p:sldId id="511" r:id="rId17"/>
    <p:sldId id="512" r:id="rId18"/>
    <p:sldId id="514" r:id="rId19"/>
    <p:sldId id="492" r:id="rId20"/>
    <p:sldId id="49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 userDrawn="1">
          <p15:clr>
            <a:srgbClr val="A4A3A4"/>
          </p15:clr>
        </p15:guide>
        <p15:guide id="2" pos="38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B3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9856" autoAdjust="0"/>
  </p:normalViewPr>
  <p:slideViewPr>
    <p:cSldViewPr snapToGrid="0" showGuides="1">
      <p:cViewPr>
        <p:scale>
          <a:sx n="66" d="100"/>
          <a:sy n="66" d="100"/>
        </p:scale>
        <p:origin x="1024" y="700"/>
      </p:cViewPr>
      <p:guideLst>
        <p:guide orient="horz" pos="2195"/>
        <p:guide pos="384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vir\Downloads\2024-11-22%20Opros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vir\Downloads\2024-11-22%20Opros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vir\Downloads\2024-11-22%20Opros%20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vir\Downloads\2024-11-22%20Opros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vir\Downloads\2024-11-22%20Opros%20(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 </a:t>
            </a:r>
            <a:r>
              <a:rPr lang="ru-RU" dirty="0">
                <a:latin typeface="Bahnschrift" panose="020B0502040204020203" pitchFamily="34" charset="0"/>
              </a:rPr>
              <a:t>Получается ли у вас полноценно питаться (завтрак, обед, ужин + 2-3 перекуса) в течение дня? (0-нет,</a:t>
            </a:r>
            <a:r>
              <a:rPr lang="ru-RU" baseline="0" dirty="0">
                <a:latin typeface="Bahnschrift" panose="020B0502040204020203" pitchFamily="34" charset="0"/>
              </a:rPr>
              <a:t> 1-да)</a:t>
            </a:r>
            <a:endParaRPr lang="ru-RU" dirty="0">
              <a:latin typeface="Bahnschrift" panose="020B05020402040202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v>Итог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Lit>
              <c:ptCount val="2"/>
              <c:pt idx="0">
                <c:v>0</c:v>
              </c:pt>
              <c:pt idx="1">
                <c:v>1</c:v>
              </c:pt>
            </c:strLit>
          </c:cat>
          <c:val>
            <c:numLit>
              <c:formatCode>General</c:formatCode>
              <c:ptCount val="2"/>
              <c:pt idx="0">
                <c:v>33</c:v>
              </c:pt>
              <c:pt idx="1">
                <c:v>4</c:v>
              </c:pt>
            </c:numLit>
          </c:val>
          <c:extLst>
            <c:ext xmlns:c16="http://schemas.microsoft.com/office/drawing/2014/chart" uri="{C3380CC4-5D6E-409C-BE32-E72D297353CC}">
              <c16:uniqueId val="{00000000-CF32-4F10-9E84-E2BDEFD037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5266592"/>
        <c:axId val="1725256512"/>
      </c:barChart>
      <c:catAx>
        <c:axId val="172526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5256512"/>
        <c:crosses val="autoZero"/>
        <c:auto val="1"/>
        <c:lblAlgn val="ctr"/>
        <c:lblOffset val="100"/>
        <c:noMultiLvlLbl val="0"/>
      </c:catAx>
      <c:valAx>
        <c:axId val="172525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526659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Bahnschrift" panose="020B0502040204020203" pitchFamily="34" charset="0"/>
              </a:rPr>
              <a:t> Перекрываете ли вы суточную норму белка?</a:t>
            </a:r>
          </a:p>
          <a:p>
            <a:pPr>
              <a:defRPr/>
            </a:pPr>
            <a:r>
              <a:rPr lang="ru-RU" dirty="0">
                <a:latin typeface="Bahnschrift" panose="020B0502040204020203" pitchFamily="34" charset="0"/>
              </a:rPr>
              <a:t>(0-нет, 1-да)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v>Итог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Lit>
              <c:ptCount val="2"/>
              <c:pt idx="0">
                <c:v>0</c:v>
              </c:pt>
              <c:pt idx="1">
                <c:v>1</c:v>
              </c:pt>
            </c:strLit>
          </c:cat>
          <c:val>
            <c:numLit>
              <c:formatCode>General</c:formatCode>
              <c:ptCount val="2"/>
              <c:pt idx="0">
                <c:v>32</c:v>
              </c:pt>
              <c:pt idx="1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0-BF4F-4A8F-BF69-63D11511C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5255552"/>
        <c:axId val="1725265632"/>
      </c:barChart>
      <c:catAx>
        <c:axId val="172525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5265632"/>
        <c:crosses val="autoZero"/>
        <c:auto val="1"/>
        <c:lblAlgn val="ctr"/>
        <c:lblOffset val="100"/>
        <c:noMultiLvlLbl val="0"/>
      </c:catAx>
      <c:valAx>
        <c:axId val="172526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5255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Предпочтения по вкусам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Sheet!$J$45:$P$45</c:f>
              <c:strCache>
                <c:ptCount val="7"/>
                <c:pt idx="0">
                  <c:v>Черника</c:v>
                </c:pt>
                <c:pt idx="1">
                  <c:v>Апельсин</c:v>
                </c:pt>
                <c:pt idx="2">
                  <c:v>Яблоко</c:v>
                </c:pt>
                <c:pt idx="3">
                  <c:v>Клубника</c:v>
                </c:pt>
                <c:pt idx="4">
                  <c:v>Смородина</c:v>
                </c:pt>
                <c:pt idx="5">
                  <c:v>Вишня</c:v>
                </c:pt>
                <c:pt idx="6">
                  <c:v>Дыня</c:v>
                </c:pt>
              </c:strCache>
            </c:strRef>
          </c:cat>
          <c:val>
            <c:numRef>
              <c:f>Sheet!$J$46:$P$46</c:f>
              <c:numCache>
                <c:formatCode>General</c:formatCode>
                <c:ptCount val="7"/>
                <c:pt idx="0">
                  <c:v>25</c:v>
                </c:pt>
                <c:pt idx="1">
                  <c:v>20</c:v>
                </c:pt>
                <c:pt idx="2">
                  <c:v>14</c:v>
                </c:pt>
                <c:pt idx="3">
                  <c:v>14</c:v>
                </c:pt>
                <c:pt idx="4">
                  <c:v>10</c:v>
                </c:pt>
                <c:pt idx="5">
                  <c:v>13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D9-41C6-9171-11149EEC04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16088544"/>
        <c:axId val="1616086624"/>
      </c:barChart>
      <c:catAx>
        <c:axId val="161608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6086624"/>
        <c:crosses val="autoZero"/>
        <c:auto val="1"/>
        <c:lblAlgn val="ctr"/>
        <c:lblOffset val="100"/>
        <c:noMultiLvlLbl val="0"/>
      </c:catAx>
      <c:valAx>
        <c:axId val="161608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6088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Bahnschrift" panose="020B0502040204020203" pitchFamily="34" charset="0"/>
              </a:rPr>
              <a:t>Актуальны ли для вас полезные и питательные перекусы?</a:t>
            </a:r>
          </a:p>
          <a:p>
            <a:pPr>
              <a:defRPr/>
            </a:pPr>
            <a:r>
              <a:rPr lang="ru-RU" dirty="0">
                <a:latin typeface="Bahnschrift" panose="020B0502040204020203" pitchFamily="34" charset="0"/>
              </a:rPr>
              <a:t> (0-нет,1-да)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v>Итог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Lit>
              <c:ptCount val="2"/>
              <c:pt idx="0">
                <c:v>0</c:v>
              </c:pt>
              <c:pt idx="1">
                <c:v>1</c:v>
              </c:pt>
            </c:strLit>
          </c:cat>
          <c:val>
            <c:numLit>
              <c:formatCode>General</c:formatCode>
              <c:ptCount val="2"/>
              <c:pt idx="0">
                <c:v>5</c:v>
              </c:pt>
              <c:pt idx="1">
                <c:v>32</c:v>
              </c:pt>
            </c:numLit>
          </c:val>
          <c:extLst>
            <c:ext xmlns:c16="http://schemas.microsoft.com/office/drawing/2014/chart" uri="{C3380CC4-5D6E-409C-BE32-E72D297353CC}">
              <c16:uniqueId val="{00000000-3872-4DA1-B8D7-5AFAF5546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5267552"/>
        <c:axId val="1725270432"/>
      </c:barChart>
      <c:catAx>
        <c:axId val="172526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5270432"/>
        <c:crosses val="autoZero"/>
        <c:auto val="1"/>
        <c:lblAlgn val="ctr"/>
        <c:lblOffset val="100"/>
        <c:noMultiLvlLbl val="0"/>
      </c:catAx>
      <c:valAx>
        <c:axId val="172527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526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Bahnschrift" panose="020B0502040204020203" pitchFamily="34" charset="0"/>
              </a:rPr>
              <a:t>Интересна ли вам новая форма полезного перекуса с высоким содержанием белка?</a:t>
            </a:r>
          </a:p>
          <a:p>
            <a:pPr>
              <a:defRPr/>
            </a:pPr>
            <a:r>
              <a:rPr lang="ru-RU" dirty="0">
                <a:latin typeface="Bahnschrift" panose="020B0502040204020203" pitchFamily="34" charset="0"/>
              </a:rPr>
              <a:t>(0-нет,</a:t>
            </a:r>
            <a:r>
              <a:rPr lang="ru-RU" baseline="0" dirty="0">
                <a:latin typeface="Bahnschrift" panose="020B0502040204020203" pitchFamily="34" charset="0"/>
              </a:rPr>
              <a:t> 1-да)</a:t>
            </a:r>
            <a:r>
              <a:rPr lang="ru-RU" dirty="0">
                <a:latin typeface="Bahnschrift" panose="020B0502040204020203" pitchFamily="34" charset="0"/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v>Итог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Lit>
              <c:ptCount val="2"/>
              <c:pt idx="0">
                <c:v>0</c:v>
              </c:pt>
              <c:pt idx="1">
                <c:v>1</c:v>
              </c:pt>
            </c:strLit>
          </c:cat>
          <c:val>
            <c:numLit>
              <c:formatCode>General</c:formatCode>
              <c:ptCount val="2"/>
              <c:pt idx="0">
                <c:v>3</c:v>
              </c:pt>
              <c:pt idx="1">
                <c:v>34</c:v>
              </c:pt>
            </c:numLit>
          </c:val>
          <c:extLst>
            <c:ext xmlns:c16="http://schemas.microsoft.com/office/drawing/2014/chart" uri="{C3380CC4-5D6E-409C-BE32-E72D297353CC}">
              <c16:uniqueId val="{00000000-8E55-4D83-A0D2-C49DE2A66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6380640"/>
        <c:axId val="1816384000"/>
      </c:barChart>
      <c:catAx>
        <c:axId val="181638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6384000"/>
        <c:crosses val="autoZero"/>
        <c:auto val="1"/>
        <c:lblAlgn val="ctr"/>
        <c:lblOffset val="100"/>
        <c:noMultiLvlLbl val="0"/>
      </c:catAx>
      <c:valAx>
        <c:axId val="181638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638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A36EA-5312-4B96-A9E0-14A5242C65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F788E-AB90-4F5C-92FA-AEEE5F9224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79"/>
            <a:ext cx="12192000" cy="689249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57829" y="4185634"/>
            <a:ext cx="8650513" cy="14585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322745" y="5803092"/>
            <a:ext cx="5507868" cy="68998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87E4-273C-4A07-B2D2-3E7551980DA4}" type="datetime1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85511-968F-408C-855A-6519CA8A678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/>
          <p:cNvSpPr txBox="1"/>
          <p:nvPr userDrawn="1"/>
        </p:nvSpPr>
        <p:spPr>
          <a:xfrm>
            <a:off x="2202287" y="386366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FA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388-4AB8-44BD-B46D-0BA603AA53D0}" type="datetime1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55313"/>
            <a:ext cx="5181600" cy="472165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55313"/>
            <a:ext cx="5181600" cy="472165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44B9-54CB-4EFD-912C-192058B0DD52}" type="datetime1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8448-5397-4FA9-B3DE-18239FC38080}" type="datetime1">
              <a:rPr lang="ru-RU" smtClean="0"/>
              <a:t>05.12.2024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A9419-C209-4862-B0B0-FF33D2FC87CD}" type="datetime1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202286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07DE-1C20-47D7-96AC-17A07BB70822}" type="datetime1">
              <a:rPr lang="ru-RU" smtClean="0"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10CC-5F0C-493A-8B23-03EF664EF49B}" type="datetime1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7AAE-8D8E-4280-A565-C4FD3B8C91D4}" type="datetime1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B71B5-DB4C-455E-A1C8-F346D608FC6C}" type="datetime1">
              <a:rPr lang="ru-RU" smtClean="0"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6" name="Заголовок 1"/>
          <p:cNvSpPr txBox="1"/>
          <p:nvPr userDrawn="1"/>
        </p:nvSpPr>
        <p:spPr>
          <a:xfrm>
            <a:off x="3631842" y="3078052"/>
            <a:ext cx="8560158" cy="2422204"/>
          </a:xfrm>
          <a:prstGeom prst="rect">
            <a:avLst/>
          </a:prstGeom>
          <a:solidFill>
            <a:srgbClr val="3FAB3C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bg1"/>
                </a:solidFill>
                <a:latin typeface="+mn-lt"/>
              </a:rPr>
              <a:t>Спасибо за внимание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8051"/>
            <a:ext cx="3880852" cy="24222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6FE0-8952-4EF4-92CA-A4ECC1D3D745}" type="datetime1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21"/>
            <a:ext cx="12192000" cy="689604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281"/>
            <a:ext cx="10515600" cy="4824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66FE0-8952-4EF4-92CA-A4ECC1D3D745}" type="datetime1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1"/>
          <p:cNvSpPr txBox="1"/>
          <p:nvPr userDrawn="1"/>
        </p:nvSpPr>
        <p:spPr>
          <a:xfrm>
            <a:off x="2202287" y="386366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5.svg"/><Relationship Id="rId7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3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4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1665" y="4523874"/>
            <a:ext cx="11208385" cy="885055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 разработка: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«Универсальное белковое питание - пищевая добавка в виде капсул с высоким содержанием белка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альгинатной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оболочке»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69665" y="6014085"/>
            <a:ext cx="4658360" cy="760095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2024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21664" y="5408922"/>
            <a:ext cx="1070597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Наставник команды: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Наталья Анатольевна, ст. преподаватель кафедра плодоовощеводства и декоративного садоводства ФГБОУ ВО СПбГАУ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3343701" y="3947886"/>
            <a:ext cx="6032311" cy="8015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Интенсив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университета 20.35 «От идеи к прототипу»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 «</a:t>
            </a:r>
            <a:r>
              <a:rPr lang="en-A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9E79360-7320-5D19-70CD-5BF9A5935A8A}"/>
              </a:ext>
            </a:extLst>
          </p:cNvPr>
          <p:cNvSpPr/>
          <p:nvPr/>
        </p:nvSpPr>
        <p:spPr>
          <a:xfrm>
            <a:off x="6502476" y="1197352"/>
            <a:ext cx="4860758" cy="44063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2</a:t>
            </a:fld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A691BEE-69B7-A29E-BDB7-417354D77187}"/>
              </a:ext>
            </a:extLst>
          </p:cNvPr>
          <p:cNvSpPr/>
          <p:nvPr/>
        </p:nvSpPr>
        <p:spPr>
          <a:xfrm>
            <a:off x="7315200" y="195943"/>
            <a:ext cx="41365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BE1D91-FE46-DBA2-1777-123D582BB961}"/>
              </a:ext>
            </a:extLst>
          </p:cNvPr>
          <p:cNvSpPr txBox="1"/>
          <p:nvPr/>
        </p:nvSpPr>
        <p:spPr>
          <a:xfrm>
            <a:off x="7496629" y="301171"/>
            <a:ext cx="3857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Актуальность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D10F35B-267F-0EB9-E8B1-46C709E244CC}"/>
              </a:ext>
            </a:extLst>
          </p:cNvPr>
          <p:cNvSpPr/>
          <p:nvPr/>
        </p:nvSpPr>
        <p:spPr>
          <a:xfrm>
            <a:off x="356288" y="1260986"/>
            <a:ext cx="5409245" cy="409342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6F50BB-5A63-FAC9-E446-3640DA7E9DC2}"/>
              </a:ext>
            </a:extLst>
          </p:cNvPr>
          <p:cNvSpPr txBox="1"/>
          <p:nvPr/>
        </p:nvSpPr>
        <p:spPr>
          <a:xfrm>
            <a:off x="828766" y="1378457"/>
            <a:ext cx="493676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" panose="020B0502040204020203" pitchFamily="34" charset="0"/>
              </a:rPr>
              <a:t>Пищевые добавки помогают решить следующие задачи: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 • повысить общую и специальную работоспособность; 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 • ускорить восстановление, профилактировать перенапряжение организма после нагрузок; 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 • адаптироваться и нормализовать биологические ритмы при смене часовых поясов; 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• управлять массой тела (как в плане увеличения, так и снижения); 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 </a:t>
            </a:r>
          </a:p>
        </p:txBody>
      </p:sp>
      <p:pic>
        <p:nvPicPr>
          <p:cNvPr id="11" name="Рисунок 10" descr="Пейзаж леса со сплошной заливкой">
            <a:extLst>
              <a:ext uri="{FF2B5EF4-FFF2-40B4-BE49-F238E27FC236}">
                <a16:creationId xmlns:a16="http://schemas.microsoft.com/office/drawing/2014/main" id="{2CDBF615-C808-B68B-9A23-AC9BACDC6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EF49BB-5E95-FE57-2A5A-539E105FD4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7010400" y="1395223"/>
            <a:ext cx="3959192" cy="3959192"/>
          </a:xfrm>
          <a:prstGeom prst="round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2103379-C2AC-201B-D15A-998542268CD8}"/>
              </a:ext>
            </a:extLst>
          </p:cNvPr>
          <p:cNvSpPr/>
          <p:nvPr/>
        </p:nvSpPr>
        <p:spPr>
          <a:xfrm>
            <a:off x="269507" y="253694"/>
            <a:ext cx="3253339" cy="6607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C21241-21E2-D48C-5614-E1EEBC9FD9B7}"/>
              </a:ext>
            </a:extLst>
          </p:cNvPr>
          <p:cNvSpPr txBox="1"/>
          <p:nvPr/>
        </p:nvSpPr>
        <p:spPr>
          <a:xfrm>
            <a:off x="-62279" y="351170"/>
            <a:ext cx="3799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Проблема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A9ED008-A771-CBC0-6A22-B018DE91B93B}"/>
              </a:ext>
            </a:extLst>
          </p:cNvPr>
          <p:cNvSpPr/>
          <p:nvPr/>
        </p:nvSpPr>
        <p:spPr>
          <a:xfrm>
            <a:off x="96252" y="1515726"/>
            <a:ext cx="3799115" cy="335465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A9C6F2-9CA2-8955-E6E1-D721B1848101}"/>
              </a:ext>
            </a:extLst>
          </p:cNvPr>
          <p:cNvSpPr txBox="1"/>
          <p:nvPr/>
        </p:nvSpPr>
        <p:spPr>
          <a:xfrm>
            <a:off x="476009" y="1636541"/>
            <a:ext cx="326082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  <a:cs typeface="Times New Roman" panose="02020603050405020304" pitchFamily="18" charset="0"/>
                <a:sym typeface="+mn-ea"/>
              </a:rPr>
              <a:t>Отсутствии на рынке экологичных и удобных в использовании протеиновых капсул,</a:t>
            </a:r>
            <a:r>
              <a:rPr lang="ru-RU" sz="2400" dirty="0">
                <a:latin typeface="Bahnschrift" panose="020B0502040204020203" pitchFamily="34" charset="0"/>
                <a:cs typeface="Mongolian Baiti" panose="03000500000000000000" charset="0"/>
                <a:sym typeface="+mn-ea"/>
              </a:rPr>
              <a:t> </a:t>
            </a:r>
            <a:r>
              <a:rPr lang="ru-RU" sz="2400" dirty="0">
                <a:latin typeface="Bahnschrift" panose="020B0502040204020203" pitchFamily="34" charset="0"/>
                <a:cs typeface="Times New Roman" panose="02020603050405020304" pitchFamily="18" charset="0"/>
                <a:sym typeface="+mn-ea"/>
              </a:rPr>
              <a:t>а так же вкусового  разнообразия </a:t>
            </a:r>
            <a:endParaRPr lang="ru-RU" sz="2400" dirty="0">
              <a:solidFill>
                <a:schemeClr val="tx1"/>
              </a:solidFill>
              <a:latin typeface="Bahnschrift" panose="020B0502040204020203" pitchFamily="34" charset="0"/>
              <a:cs typeface="Times New Roman" panose="02020603050405020304" pitchFamily="18" charset="0"/>
              <a:sym typeface="+mn-ea"/>
            </a:endParaRPr>
          </a:p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09D673D-3718-A2B8-B847-A3A297879CD1}"/>
              </a:ext>
            </a:extLst>
          </p:cNvPr>
          <p:cNvGrpSpPr/>
          <p:nvPr/>
        </p:nvGrpSpPr>
        <p:grpSpPr>
          <a:xfrm>
            <a:off x="3909500" y="253999"/>
            <a:ext cx="4136571" cy="660400"/>
            <a:chOff x="7315200" y="195943"/>
            <a:chExt cx="4136571" cy="660400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FBAF2DE4-E78A-FF44-6C4D-778776E12C2A}"/>
                </a:ext>
              </a:extLst>
            </p:cNvPr>
            <p:cNvSpPr/>
            <p:nvPr/>
          </p:nvSpPr>
          <p:spPr>
            <a:xfrm>
              <a:off x="7315200" y="195943"/>
              <a:ext cx="4136571" cy="660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02AED4-6FAD-F853-7E79-EFB8457FB58C}"/>
                </a:ext>
              </a:extLst>
            </p:cNvPr>
            <p:cNvSpPr txBox="1"/>
            <p:nvPr/>
          </p:nvSpPr>
          <p:spPr>
            <a:xfrm>
              <a:off x="7436756" y="295310"/>
              <a:ext cx="3893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latin typeface="Cascadia Code" panose="020B0609020000020004" pitchFamily="49" charset="0"/>
                  <a:ea typeface="Cascadia Code" panose="020B0609020000020004" pitchFamily="49" charset="0"/>
                  <a:cs typeface="Cascadia Code" panose="020B0609020000020004" pitchFamily="49" charset="0"/>
                </a:rPr>
                <a:t>Решение проблемы</a:t>
              </a: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F5EF4FA-441E-DDD5-CA48-3260014D84F0}"/>
              </a:ext>
            </a:extLst>
          </p:cNvPr>
          <p:cNvSpPr/>
          <p:nvPr/>
        </p:nvSpPr>
        <p:spPr>
          <a:xfrm>
            <a:off x="4093011" y="1515725"/>
            <a:ext cx="3799115" cy="335465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05EFD1-164B-1EF9-44C0-462187236AEB}"/>
              </a:ext>
            </a:extLst>
          </p:cNvPr>
          <p:cNvSpPr txBox="1"/>
          <p:nvPr/>
        </p:nvSpPr>
        <p:spPr>
          <a:xfrm>
            <a:off x="4246955" y="1623392"/>
            <a:ext cx="367755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Наша идея состоит в создании  уникального продукта -"Универсальное белковое питание - пищевая добавка в виде капсул с высоким содержанием белка в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альгинатной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 оболочке». </a:t>
            </a:r>
            <a:endParaRPr lang="ru-RU" sz="220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4AE7B70C-5434-DC03-F2E2-D18F78644356}"/>
              </a:ext>
            </a:extLst>
          </p:cNvPr>
          <p:cNvGrpSpPr/>
          <p:nvPr/>
        </p:nvGrpSpPr>
        <p:grpSpPr>
          <a:xfrm>
            <a:off x="8351138" y="224462"/>
            <a:ext cx="3760269" cy="660400"/>
            <a:chOff x="7315200" y="195943"/>
            <a:chExt cx="4136571" cy="660400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C6220675-C370-D208-4C10-F0C319015F86}"/>
                </a:ext>
              </a:extLst>
            </p:cNvPr>
            <p:cNvSpPr/>
            <p:nvPr/>
          </p:nvSpPr>
          <p:spPr>
            <a:xfrm>
              <a:off x="7315200" y="195943"/>
              <a:ext cx="4136571" cy="660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D57129-4928-7D8B-DC5E-A7AAA0DB2231}"/>
                </a:ext>
              </a:extLst>
            </p:cNvPr>
            <p:cNvSpPr txBox="1"/>
            <p:nvPr/>
          </p:nvSpPr>
          <p:spPr>
            <a:xfrm>
              <a:off x="7391400" y="297543"/>
              <a:ext cx="3962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latin typeface="Cascadia Code" panose="020B0609020000020004" pitchFamily="49" charset="0"/>
                  <a:ea typeface="Cascadia Code" panose="020B0609020000020004" pitchFamily="49" charset="0"/>
                  <a:cs typeface="Cascadia Code" panose="020B0609020000020004" pitchFamily="49" charset="0"/>
                </a:rPr>
                <a:t>Целевая аудитория</a:t>
              </a:r>
            </a:p>
          </p:txBody>
        </p:sp>
      </p:grp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B2C4CD17-ADE6-5750-717B-BE64D154C001}"/>
              </a:ext>
            </a:extLst>
          </p:cNvPr>
          <p:cNvSpPr/>
          <p:nvPr/>
        </p:nvSpPr>
        <p:spPr>
          <a:xfrm>
            <a:off x="8296635" y="1436539"/>
            <a:ext cx="3799115" cy="335465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63A02E-4922-7872-B5C9-EE902D034B79}"/>
              </a:ext>
            </a:extLst>
          </p:cNvPr>
          <p:cNvSpPr txBox="1"/>
          <p:nvPr/>
        </p:nvSpPr>
        <p:spPr>
          <a:xfrm>
            <a:off x="8685488" y="1636541"/>
            <a:ext cx="38147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>
                <a:latin typeface="Bahnschrif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Спортсмены</a:t>
            </a:r>
          </a:p>
          <a:p>
            <a:pPr marL="342900" indent="-342900">
              <a:buAutoNum type="arabicPeriod"/>
            </a:pPr>
            <a:r>
              <a:rPr lang="ru-RU" sz="2400" i="0" dirty="0">
                <a:solidFill>
                  <a:srgbClr val="24292F"/>
                </a:solidFill>
                <a:effectLst/>
                <a:latin typeface="Bahnschrift" panose="020B0502040204020203" pitchFamily="34" charset="0"/>
              </a:rPr>
              <a:t>Люди, следящие за своим питанием</a:t>
            </a:r>
          </a:p>
          <a:p>
            <a:pPr marL="342900" indent="-342900">
              <a:buAutoNum type="arabicPeriod"/>
            </a:pPr>
            <a:r>
              <a:rPr lang="ru-RU" sz="2400" i="0" dirty="0">
                <a:solidFill>
                  <a:srgbClr val="24292F"/>
                </a:solidFill>
                <a:effectLst/>
                <a:latin typeface="Bahnschrift" panose="020B0502040204020203" pitchFamily="34" charset="0"/>
              </a:rPr>
              <a:t>Вегетарианцы и веганы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Bahnschrif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Занятые профессионалы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Bahnschrif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Семьи с детьми</a:t>
            </a:r>
            <a:endParaRPr lang="ru-RU" sz="2400" dirty="0"/>
          </a:p>
        </p:txBody>
      </p:sp>
      <p:pic>
        <p:nvPicPr>
          <p:cNvPr id="22" name="Рисунок 21" descr="Закрыть со сплошной заливкой">
            <a:extLst>
              <a:ext uri="{FF2B5EF4-FFF2-40B4-BE49-F238E27FC236}">
                <a16:creationId xmlns:a16="http://schemas.microsoft.com/office/drawing/2014/main" id="{E3434A6F-2913-C738-148B-26FA17CEA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0078" y="5221459"/>
            <a:ext cx="914400" cy="914400"/>
          </a:xfrm>
          <a:prstGeom prst="rect">
            <a:avLst/>
          </a:prstGeom>
        </p:spPr>
      </p:pic>
      <p:pic>
        <p:nvPicPr>
          <p:cNvPr id="24" name="Рисунок 23" descr="Флажок со сплошной заливкой">
            <a:extLst>
              <a:ext uri="{FF2B5EF4-FFF2-40B4-BE49-F238E27FC236}">
                <a16:creationId xmlns:a16="http://schemas.microsoft.com/office/drawing/2014/main" id="{66C4EB0E-F4AE-E7DE-F830-EA88E3A17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800" y="5221459"/>
            <a:ext cx="914400" cy="914400"/>
          </a:xfrm>
          <a:prstGeom prst="rect">
            <a:avLst/>
          </a:prstGeom>
        </p:spPr>
      </p:pic>
      <p:pic>
        <p:nvPicPr>
          <p:cNvPr id="26" name="Рисунок 25" descr="Культурист  со сплошной заливкой">
            <a:extLst>
              <a:ext uri="{FF2B5EF4-FFF2-40B4-BE49-F238E27FC236}">
                <a16:creationId xmlns:a16="http://schemas.microsoft.com/office/drawing/2014/main" id="{2BC90894-34C0-80E8-D9E0-34B5E8C324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64177" y="508567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91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E67C6-11E8-9E1F-7CBF-1CA54623A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2897D15-B65E-CC6C-30CF-2DB22BDC82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49"/>
          <a:stretch/>
        </p:blipFill>
        <p:spPr>
          <a:xfrm>
            <a:off x="6278880" y="3929923"/>
            <a:ext cx="4281646" cy="2278372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7A64F7D-E998-42EB-5495-99F9661AEF2B}"/>
              </a:ext>
            </a:extLst>
          </p:cNvPr>
          <p:cNvSpPr/>
          <p:nvPr/>
        </p:nvSpPr>
        <p:spPr>
          <a:xfrm>
            <a:off x="7372350" y="1651001"/>
            <a:ext cx="4104217" cy="2619874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DDCE99F-56B4-B2DA-5506-931207F0E925}"/>
              </a:ext>
            </a:extLst>
          </p:cNvPr>
          <p:cNvSpPr/>
          <p:nvPr/>
        </p:nvSpPr>
        <p:spPr>
          <a:xfrm>
            <a:off x="103717" y="2167116"/>
            <a:ext cx="4715934" cy="1942871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D516B0E3-3DD8-F404-7B19-86120E53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1880360-93B5-AC18-0490-48DFB3A036E0}"/>
              </a:ext>
            </a:extLst>
          </p:cNvPr>
          <p:cNvSpPr/>
          <p:nvPr/>
        </p:nvSpPr>
        <p:spPr>
          <a:xfrm>
            <a:off x="7315200" y="195943"/>
            <a:ext cx="41365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CC2279-5A88-8603-0960-C579F7B8CF92}"/>
              </a:ext>
            </a:extLst>
          </p:cNvPr>
          <p:cNvSpPr txBox="1"/>
          <p:nvPr/>
        </p:nvSpPr>
        <p:spPr>
          <a:xfrm>
            <a:off x="7483928" y="304800"/>
            <a:ext cx="3799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Анализ рынка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77D331F3-6D2F-3175-D8D7-86EDA0232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F7B2D6-6C47-0E7B-2A2A-23B16ECD8C76}"/>
              </a:ext>
            </a:extLst>
          </p:cNvPr>
          <p:cNvSpPr txBox="1"/>
          <p:nvPr/>
        </p:nvSpPr>
        <p:spPr>
          <a:xfrm>
            <a:off x="4191000" y="1092794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</a:rPr>
              <a:t>Прямых конкурентов нет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884444-663F-483D-E68E-76C531BFE656}"/>
              </a:ext>
            </a:extLst>
          </p:cNvPr>
          <p:cNvSpPr txBox="1"/>
          <p:nvPr/>
        </p:nvSpPr>
        <p:spPr>
          <a:xfrm>
            <a:off x="482599" y="1560043"/>
            <a:ext cx="35898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</a:rPr>
              <a:t>Косвенные конкуренты: 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A2C523-3C8F-68F4-DDBB-BC100B7815AB}"/>
              </a:ext>
            </a:extLst>
          </p:cNvPr>
          <p:cNvSpPr txBox="1"/>
          <p:nvPr/>
        </p:nvSpPr>
        <p:spPr>
          <a:xfrm>
            <a:off x="225747" y="2298707"/>
            <a:ext cx="47159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" panose="020B0502040204020203" pitchFamily="34" charset="0"/>
              </a:rPr>
              <a:t>Протеиновые батончики</a:t>
            </a:r>
            <a:r>
              <a:rPr lang="ru-RU" sz="2000" dirty="0">
                <a:latin typeface="Bahnschrift" panose="020B0502040204020203" pitchFamily="34" charset="0"/>
              </a:rPr>
              <a:t>: </a:t>
            </a:r>
          </a:p>
          <a:p>
            <a:r>
              <a:rPr lang="en-US" sz="2000" i="0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BootyBar</a:t>
            </a:r>
            <a:r>
              <a:rPr lang="ru-RU" sz="2000" i="0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(</a:t>
            </a:r>
            <a:r>
              <a:rPr lang="ru-RU" sz="200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Белки 18 г Углеводы 16.1 г)</a:t>
            </a:r>
            <a:endParaRPr lang="ru-RU" sz="2000" i="0" dirty="0">
              <a:solidFill>
                <a:srgbClr val="333333"/>
              </a:solidFill>
              <a:effectLst/>
              <a:latin typeface="Bahnschrift" panose="020B0502040204020203" pitchFamily="34" charset="0"/>
            </a:endParaRPr>
          </a:p>
          <a:p>
            <a:r>
              <a:rPr lang="en-US" sz="2000" i="0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Bombbar</a:t>
            </a:r>
            <a:r>
              <a:rPr lang="ru-RU" sz="2000" i="0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( Белки 5,2 Углеводы 10,2)</a:t>
            </a:r>
            <a:endParaRPr lang="ru-RU" sz="2000" dirty="0">
              <a:solidFill>
                <a:srgbClr val="333333"/>
              </a:solidFill>
              <a:latin typeface="Bahnschrift" panose="020B0502040204020203" pitchFamily="34" charset="0"/>
            </a:endParaRPr>
          </a:p>
          <a:p>
            <a:r>
              <a:rPr lang="ru-RU" sz="2000" dirty="0">
                <a:solidFill>
                  <a:srgbClr val="333333"/>
                </a:solidFill>
                <a:latin typeface="Bahnschrift" panose="020B0502040204020203" pitchFamily="34" charset="0"/>
              </a:rPr>
              <a:t>К</a:t>
            </a:r>
            <a:r>
              <a:rPr lang="en-US" sz="2000" i="0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itfit</a:t>
            </a:r>
            <a:r>
              <a:rPr lang="ru-RU" sz="2000" i="0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( Белки 17г, Углеводы 17,3)</a:t>
            </a:r>
          </a:p>
          <a:p>
            <a:r>
              <a:rPr lang="en-US" sz="2000" i="0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Chikalab</a:t>
            </a:r>
            <a:r>
              <a:rPr lang="ru-RU" sz="2000" i="0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( Белки 15г Углеводы 27,2)</a:t>
            </a: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DA9DA2-CE5B-AC35-B2EA-E90CC5939A01}"/>
              </a:ext>
            </a:extLst>
          </p:cNvPr>
          <p:cNvSpPr txBox="1"/>
          <p:nvPr/>
        </p:nvSpPr>
        <p:spPr>
          <a:xfrm>
            <a:off x="7483928" y="1747106"/>
            <a:ext cx="533097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" panose="020B0502040204020203" pitchFamily="34" charset="0"/>
              </a:rPr>
              <a:t>Протеиновые смеси :</a:t>
            </a:r>
          </a:p>
          <a:p>
            <a:r>
              <a:rPr lang="en-US" sz="2000" i="0" dirty="0">
                <a:solidFill>
                  <a:srgbClr val="242424"/>
                </a:solidFill>
                <a:effectLst/>
                <a:latin typeface="Bahnschrift" panose="020B0502040204020203" pitchFamily="34" charset="0"/>
              </a:rPr>
              <a:t>Gold Standard</a:t>
            </a:r>
            <a:r>
              <a:rPr lang="ru-RU" sz="2000" i="0" dirty="0">
                <a:solidFill>
                  <a:srgbClr val="242424"/>
                </a:solidFill>
                <a:effectLst/>
                <a:latin typeface="Bahnschrift" panose="020B0502040204020203" pitchFamily="34" charset="0"/>
              </a:rPr>
              <a:t> </a:t>
            </a:r>
          </a:p>
          <a:p>
            <a:r>
              <a:rPr lang="ru-RU" sz="2000" i="0" dirty="0">
                <a:solidFill>
                  <a:srgbClr val="242424"/>
                </a:solidFill>
                <a:effectLst/>
                <a:latin typeface="Bahnschrift" panose="020B0502040204020203" pitchFamily="34" charset="0"/>
              </a:rPr>
              <a:t>( Белки 70.5 г Углеводы 8.8 г)</a:t>
            </a:r>
          </a:p>
          <a:p>
            <a:r>
              <a:rPr lang="en-US" sz="2000" i="0" dirty="0">
                <a:solidFill>
                  <a:srgbClr val="242424"/>
                </a:solidFill>
                <a:effectLst/>
                <a:latin typeface="Bahnschrift" panose="020B0502040204020203" pitchFamily="34" charset="0"/>
              </a:rPr>
              <a:t>Ultimate Nutrition Prostar</a:t>
            </a:r>
            <a:endParaRPr lang="ru-RU" sz="2000" i="0" dirty="0">
              <a:solidFill>
                <a:srgbClr val="242424"/>
              </a:solidFill>
              <a:effectLst/>
              <a:latin typeface="Bahnschrift" panose="020B0502040204020203" pitchFamily="34" charset="0"/>
            </a:endParaRPr>
          </a:p>
          <a:p>
            <a:r>
              <a:rPr lang="ru-RU" sz="2000" i="0" dirty="0">
                <a:solidFill>
                  <a:srgbClr val="242424"/>
                </a:solidFill>
                <a:effectLst/>
                <a:latin typeface="Bahnschrift" panose="020B0502040204020203" pitchFamily="34" charset="0"/>
              </a:rPr>
              <a:t> (Белки 83 г  Углеводы 6.6 г)</a:t>
            </a:r>
          </a:p>
          <a:p>
            <a:r>
              <a:rPr lang="en-US" sz="2000" i="0" dirty="0" err="1">
                <a:solidFill>
                  <a:srgbClr val="242424"/>
                </a:solidFill>
                <a:effectLst/>
                <a:latin typeface="Bahnschrift" panose="020B0502040204020203" pitchFamily="34" charset="0"/>
              </a:rPr>
              <a:t>Syntrax</a:t>
            </a:r>
            <a:r>
              <a:rPr lang="en-US" sz="2000" i="0" dirty="0">
                <a:solidFill>
                  <a:srgbClr val="242424"/>
                </a:solidFill>
                <a:effectLst/>
                <a:latin typeface="Bahnschrift" panose="020B0502040204020203" pitchFamily="34" charset="0"/>
              </a:rPr>
              <a:t> Super Chain</a:t>
            </a:r>
            <a:endParaRPr lang="ru-RU" sz="2000" i="0" dirty="0">
              <a:solidFill>
                <a:srgbClr val="242424"/>
              </a:solidFill>
              <a:effectLst/>
              <a:latin typeface="Bahnschrift" panose="020B0502040204020203" pitchFamily="34" charset="0"/>
            </a:endParaRPr>
          </a:p>
          <a:p>
            <a:r>
              <a:rPr lang="ru-RU" sz="2000" i="0" dirty="0">
                <a:solidFill>
                  <a:srgbClr val="242424"/>
                </a:solidFill>
                <a:effectLst/>
                <a:latin typeface="Bahnschrift" panose="020B0502040204020203" pitchFamily="34" charset="0"/>
              </a:rPr>
              <a:t>( Белки 71.8 г  Углеводы 12.5 г)</a:t>
            </a:r>
            <a:endParaRPr lang="en-US" sz="2000" i="0" dirty="0">
              <a:solidFill>
                <a:srgbClr val="242424"/>
              </a:solidFill>
              <a:effectLst/>
              <a:latin typeface="Bahnschrift" panose="020B0502040204020203" pitchFamily="34" charset="0"/>
            </a:endParaRP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A419C8-B221-6E22-934C-47313B983A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9" y="4270874"/>
            <a:ext cx="4191000" cy="156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05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F3988-F460-C3E6-1A1E-E0E95D637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F9CE4785-0323-EF7E-C5C2-D2FAF99FA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39D02E7-1297-1389-75B1-0F41C05B47F8}"/>
              </a:ext>
            </a:extLst>
          </p:cNvPr>
          <p:cNvSpPr/>
          <p:nvPr/>
        </p:nvSpPr>
        <p:spPr>
          <a:xfrm>
            <a:off x="7315200" y="195943"/>
            <a:ext cx="41365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F84AD9-D357-00DB-0B07-0D8A06476BCD}"/>
              </a:ext>
            </a:extLst>
          </p:cNvPr>
          <p:cNvSpPr txBox="1"/>
          <p:nvPr/>
        </p:nvSpPr>
        <p:spPr>
          <a:xfrm>
            <a:off x="7483928" y="304800"/>
            <a:ext cx="3799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Результаты опроса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34A8D728-5843-CBB4-46F4-190B83647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931BB7B4-0584-2018-B093-85CD26F5C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192784"/>
              </p:ext>
            </p:extLst>
          </p:nvPr>
        </p:nvGraphicFramePr>
        <p:xfrm>
          <a:off x="339822" y="914400"/>
          <a:ext cx="2721011" cy="2781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E56374E-2DBF-F0EE-82E0-8A66EB94B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278905"/>
              </p:ext>
            </p:extLst>
          </p:nvPr>
        </p:nvGraphicFramePr>
        <p:xfrm>
          <a:off x="2906829" y="989886"/>
          <a:ext cx="2646948" cy="2590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ACB97888-AA7C-07DE-F3FB-116303D393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14384"/>
              </p:ext>
            </p:extLst>
          </p:nvPr>
        </p:nvGraphicFramePr>
        <p:xfrm>
          <a:off x="1448955" y="4117621"/>
          <a:ext cx="8304646" cy="2345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7F20283-A3E4-DB0D-733E-8B33BB191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107519"/>
              </p:ext>
            </p:extLst>
          </p:nvPr>
        </p:nvGraphicFramePr>
        <p:xfrm>
          <a:off x="5286690" y="1023257"/>
          <a:ext cx="2834094" cy="2557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9C6229EF-45CD-D65C-1EC2-A7751155B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901451"/>
              </p:ext>
            </p:extLst>
          </p:nvPr>
        </p:nvGraphicFramePr>
        <p:xfrm>
          <a:off x="8129892" y="989887"/>
          <a:ext cx="3073914" cy="2439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26063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156EB-AAB5-6F84-5C25-86D8449BE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532432A-1FB3-1E1D-2FAF-3A3CA0228D23}"/>
              </a:ext>
            </a:extLst>
          </p:cNvPr>
          <p:cNvSpPr/>
          <p:nvPr/>
        </p:nvSpPr>
        <p:spPr>
          <a:xfrm>
            <a:off x="7112000" y="1344286"/>
            <a:ext cx="4620126" cy="42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A4A9671-2597-176F-8B0B-26AFDE6601CD}"/>
              </a:ext>
            </a:extLst>
          </p:cNvPr>
          <p:cNvSpPr/>
          <p:nvPr/>
        </p:nvSpPr>
        <p:spPr>
          <a:xfrm>
            <a:off x="270933" y="1312627"/>
            <a:ext cx="6177993" cy="4260400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E4165D9E-744B-789C-814C-34E2C527E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A31C31C-A990-2BD7-FFCD-C598811A8AC9}"/>
              </a:ext>
            </a:extLst>
          </p:cNvPr>
          <p:cNvSpPr/>
          <p:nvPr/>
        </p:nvSpPr>
        <p:spPr>
          <a:xfrm>
            <a:off x="7112000" y="195943"/>
            <a:ext cx="43397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C6F2DC-3580-F9E3-A49E-071A89B37855}"/>
              </a:ext>
            </a:extLst>
          </p:cNvPr>
          <p:cNvSpPr txBox="1"/>
          <p:nvPr/>
        </p:nvSpPr>
        <p:spPr>
          <a:xfrm>
            <a:off x="7315200" y="304800"/>
            <a:ext cx="3967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Преимущества продукта</a:t>
            </a: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DAECE198-F9C8-348C-FD19-FC24548E0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CE6596-79C1-B184-2838-85291A7C3372}"/>
              </a:ext>
            </a:extLst>
          </p:cNvPr>
          <p:cNvSpPr txBox="1"/>
          <p:nvPr/>
        </p:nvSpPr>
        <p:spPr>
          <a:xfrm>
            <a:off x="634999" y="1786467"/>
            <a:ext cx="564067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" panose="020B0502040204020203" pitchFamily="34" charset="0"/>
              </a:rPr>
              <a:t>1)</a:t>
            </a:r>
            <a:r>
              <a:rPr lang="ru-RU" sz="2000" dirty="0">
                <a:latin typeface="Bahnschrift" panose="020B0502040204020203" pitchFamily="34" charset="0"/>
              </a:rPr>
              <a:t>Основным преимуществом нашего продукта является высокое содержание белка при низком содержании жиров и углеводов</a:t>
            </a:r>
          </a:p>
          <a:p>
            <a:r>
              <a:rPr lang="ru-RU" sz="2000" b="1" dirty="0">
                <a:latin typeface="Bahnschrift" panose="020B0502040204020203" pitchFamily="34" charset="0"/>
              </a:rPr>
              <a:t>2</a:t>
            </a:r>
            <a:r>
              <a:rPr lang="ru-RU" sz="2000" dirty="0">
                <a:latin typeface="Bahnschrift" panose="020B0502040204020203" pitchFamily="34" charset="0"/>
              </a:rPr>
              <a:t>) Удобный и необычный формат белковой добавки может заинтересовать покупателя</a:t>
            </a:r>
          </a:p>
          <a:p>
            <a:r>
              <a:rPr lang="ru-RU" sz="2000" b="1" dirty="0">
                <a:latin typeface="Bahnschrift" panose="020B0502040204020203" pitchFamily="34" charset="0"/>
              </a:rPr>
              <a:t>3)</a:t>
            </a:r>
            <a:r>
              <a:rPr lang="ru-RU" sz="2000" dirty="0">
                <a:latin typeface="Bahnschrift" panose="020B0502040204020203" pitchFamily="34" charset="0"/>
              </a:rPr>
              <a:t> Различное вкусовое разнообразие </a:t>
            </a:r>
          </a:p>
          <a:p>
            <a:r>
              <a:rPr lang="ru-RU" sz="2000" b="1" dirty="0">
                <a:latin typeface="Bahnschrift" panose="020B0502040204020203" pitchFamily="34" charset="0"/>
              </a:rPr>
              <a:t>4)</a:t>
            </a:r>
            <a:r>
              <a:rPr lang="ru-RU" sz="2000" dirty="0">
                <a:latin typeface="Bahnschrift" panose="020B0502040204020203" pitchFamily="34" charset="0"/>
              </a:rPr>
              <a:t> Мы  используем только сырье растительного и химического происхождения, что особенно актуально для веганов, которым необходимы белковые добавки в рационе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598BED-1290-A19C-8364-E9BFBB39FA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7522869" y="1575292"/>
            <a:ext cx="3798388" cy="37983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72331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2992A-C5B1-F87E-B3F5-6EA4EA718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E7705E9-8280-06D4-12E4-CC87E387AA5A}"/>
              </a:ext>
            </a:extLst>
          </p:cNvPr>
          <p:cNvSpPr/>
          <p:nvPr/>
        </p:nvSpPr>
        <p:spPr>
          <a:xfrm>
            <a:off x="5869215" y="1623369"/>
            <a:ext cx="5448905" cy="44309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29BB08B-9534-FFF6-AF92-6F9FEEF2F390}"/>
              </a:ext>
            </a:extLst>
          </p:cNvPr>
          <p:cNvSpPr/>
          <p:nvPr/>
        </p:nvSpPr>
        <p:spPr>
          <a:xfrm>
            <a:off x="516467" y="4154057"/>
            <a:ext cx="4047066" cy="1193799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FE2DA1C-EB1D-D178-70CC-3B1629801915}"/>
              </a:ext>
            </a:extLst>
          </p:cNvPr>
          <p:cNvSpPr/>
          <p:nvPr/>
        </p:nvSpPr>
        <p:spPr>
          <a:xfrm>
            <a:off x="330200" y="1439332"/>
            <a:ext cx="5164666" cy="2599268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88EAAA25-FB2F-B722-29D9-0BC73222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A7D7DE7-EF22-0CE5-CB04-8AF8D91FB335}"/>
              </a:ext>
            </a:extLst>
          </p:cNvPr>
          <p:cNvSpPr/>
          <p:nvPr/>
        </p:nvSpPr>
        <p:spPr>
          <a:xfrm>
            <a:off x="7315200" y="195943"/>
            <a:ext cx="41365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0C22E3-04F8-F908-0AFC-D146B7EFA727}"/>
              </a:ext>
            </a:extLst>
          </p:cNvPr>
          <p:cNvSpPr txBox="1"/>
          <p:nvPr/>
        </p:nvSpPr>
        <p:spPr>
          <a:xfrm>
            <a:off x="7483928" y="304800"/>
            <a:ext cx="3799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Рецептура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DC80A8A4-6B0E-84B8-0D10-FC5BEB5353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EB4359-F6EF-8749-F76E-C3CE0DB1DCC1}"/>
              </a:ext>
            </a:extLst>
          </p:cNvPr>
          <p:cNvSpPr txBox="1"/>
          <p:nvPr/>
        </p:nvSpPr>
        <p:spPr>
          <a:xfrm>
            <a:off x="516467" y="1642533"/>
            <a:ext cx="47921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Bahnschrift" panose="020B0502040204020203" pitchFamily="34" charset="0"/>
              </a:rPr>
              <a:t>Общий состав: </a:t>
            </a:r>
            <a:r>
              <a:rPr lang="ru-RU" dirty="0">
                <a:latin typeface="Bahnschrift" panose="020B0502040204020203" pitchFamily="34" charset="0"/>
              </a:rPr>
              <a:t>вода питьевая, изолят соевого белка, </a:t>
            </a:r>
            <a:r>
              <a:rPr lang="ru-RU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экстракт листьев стевии</a:t>
            </a:r>
            <a:r>
              <a:rPr lang="ru-RU" dirty="0">
                <a:latin typeface="Bahnschrift" panose="020B0502040204020203" pitchFamily="34" charset="0"/>
              </a:rPr>
              <a:t> (Е968), цитрат натрия(E331iii), альгинат натрия (Е401), </a:t>
            </a:r>
            <a:r>
              <a:rPr lang="ru-RU" dirty="0" err="1">
                <a:latin typeface="Bahnschrift" panose="020B0502040204020203" pitchFamily="34" charset="0"/>
              </a:rPr>
              <a:t>вкусоароматическая</a:t>
            </a:r>
            <a:r>
              <a:rPr lang="ru-RU" dirty="0">
                <a:latin typeface="Bahnschrift" panose="020B0502040204020203" pitchFamily="34" charset="0"/>
              </a:rPr>
              <a:t> добавка (ароматизатор натуральный, лактат кальция(Е</a:t>
            </a:r>
            <a:r>
              <a:rPr lang="ru-RU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327</a:t>
            </a:r>
            <a:r>
              <a:rPr lang="ru-RU" dirty="0">
                <a:latin typeface="Bahnschrift" panose="020B0502040204020203" pitchFamily="34" charset="0"/>
              </a:rPr>
              <a:t> </a:t>
            </a:r>
            <a:r>
              <a:rPr lang="ru-RU" dirty="0" err="1">
                <a:latin typeface="Bahnschrift" panose="020B0502040204020203" pitchFamily="34" charset="0"/>
              </a:rPr>
              <a:t>сорбат</a:t>
            </a:r>
            <a:r>
              <a:rPr lang="ru-RU" dirty="0">
                <a:latin typeface="Bahnschrift" panose="020B0502040204020203" pitchFamily="34" charset="0"/>
              </a:rPr>
              <a:t> калия(Е202), хлорид кальция(Е509)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E443C9-E7CC-3D71-A6D8-0DAA5725D447}"/>
              </a:ext>
            </a:extLst>
          </p:cNvPr>
          <p:cNvSpPr txBox="1"/>
          <p:nvPr/>
        </p:nvSpPr>
        <p:spPr>
          <a:xfrm>
            <a:off x="704549" y="4427790"/>
            <a:ext cx="5164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Bahnschrift" panose="020B0502040204020203" pitchFamily="34" charset="0"/>
              </a:rPr>
              <a:t>БЖУ</a:t>
            </a:r>
            <a:r>
              <a:rPr lang="ru-RU" dirty="0">
                <a:latin typeface="Bahnschrift" panose="020B0502040204020203" pitchFamily="34" charset="0"/>
              </a:rPr>
              <a:t>: Белки – 10г, Жиры – 0,11г, </a:t>
            </a:r>
          </a:p>
          <a:p>
            <a:r>
              <a:rPr lang="ru-RU" dirty="0">
                <a:latin typeface="Bahnschrift" panose="020B0502040204020203" pitchFamily="34" charset="0"/>
              </a:rPr>
              <a:t>Углеводы – 0,88г</a:t>
            </a:r>
          </a:p>
        </p:txBody>
      </p:sp>
      <p:pic>
        <p:nvPicPr>
          <p:cNvPr id="13" name="IMG_2305">
            <a:hlinkClick r:id="" action="ppaction://media"/>
            <a:extLst>
              <a:ext uri="{FF2B5EF4-FFF2-40B4-BE49-F238E27FC236}">
                <a16:creationId xmlns:a16="http://schemas.microsoft.com/office/drawing/2014/main" id="{5D35130B-7E40-23C1-0861-FF0A07731A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9321" r="13933"/>
          <a:stretch/>
        </p:blipFill>
        <p:spPr>
          <a:xfrm>
            <a:off x="6390361" y="1867528"/>
            <a:ext cx="4440478" cy="393091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3972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D0970-7625-587A-2A7F-07327D65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AF5D282-230F-962E-6AF2-39D851E6715B}"/>
              </a:ext>
            </a:extLst>
          </p:cNvPr>
          <p:cNvSpPr/>
          <p:nvPr/>
        </p:nvSpPr>
        <p:spPr>
          <a:xfrm>
            <a:off x="414867" y="1507067"/>
            <a:ext cx="4980360" cy="375795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C7665EAD-B80C-8192-1567-EC7F271E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3D9E0AE-4BDF-64F4-5BC4-70EF9280F1D2}"/>
              </a:ext>
            </a:extLst>
          </p:cNvPr>
          <p:cNvSpPr/>
          <p:nvPr/>
        </p:nvSpPr>
        <p:spPr>
          <a:xfrm>
            <a:off x="7315200" y="195942"/>
            <a:ext cx="4106333" cy="11502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3F496C-DDD7-1E3C-9D60-6939124A5E89}"/>
              </a:ext>
            </a:extLst>
          </p:cNvPr>
          <p:cNvSpPr txBox="1"/>
          <p:nvPr/>
        </p:nvSpPr>
        <p:spPr>
          <a:xfrm>
            <a:off x="7483928" y="304800"/>
            <a:ext cx="3799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Технология производства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A7346638-BD05-F629-8C70-CCA629E7A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D06B72-1D41-10B1-9C5A-12AFEAC943B8}"/>
              </a:ext>
            </a:extLst>
          </p:cNvPr>
          <p:cNvSpPr txBox="1"/>
          <p:nvPr/>
        </p:nvSpPr>
        <p:spPr>
          <a:xfrm>
            <a:off x="592667" y="1735666"/>
            <a:ext cx="49803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" panose="020B0502040204020203" pitchFamily="34" charset="0"/>
              </a:rPr>
              <a:t>1</a:t>
            </a:r>
            <a:r>
              <a:rPr lang="ru-RU" sz="2400" dirty="0">
                <a:latin typeface="Bahnschrift" panose="020B0502040204020203" pitchFamily="34" charset="0"/>
              </a:rPr>
              <a:t>)   Смешивание необходимых компонентов</a:t>
            </a:r>
          </a:p>
          <a:p>
            <a:r>
              <a:rPr lang="ru-RU" sz="2400" dirty="0">
                <a:latin typeface="Bahnschrift" panose="020B0502040204020203" pitchFamily="34" charset="0"/>
              </a:rPr>
              <a:t>2)  Тщательное смешивание и измельчение</a:t>
            </a:r>
          </a:p>
          <a:p>
            <a:pPr marL="457200" indent="-457200">
              <a:buAutoNum type="arabicParenR" startAt="3"/>
            </a:pPr>
            <a:r>
              <a:rPr lang="ru-RU" sz="2400" dirty="0">
                <a:latin typeface="Bahnschrift" panose="020B0502040204020203" pitchFamily="34" charset="0"/>
              </a:rPr>
              <a:t>Формовка и заморозка</a:t>
            </a:r>
          </a:p>
          <a:p>
            <a:pPr marL="457200" indent="-457200">
              <a:buAutoNum type="arabicParenR" startAt="3"/>
            </a:pPr>
            <a:r>
              <a:rPr lang="ru-RU" sz="2400" dirty="0">
                <a:latin typeface="Bahnschrift" panose="020B0502040204020203" pitchFamily="34" charset="0"/>
              </a:rPr>
              <a:t>Капсулирование в специальном растворе</a:t>
            </a:r>
          </a:p>
          <a:p>
            <a:pPr marL="457200" indent="-457200">
              <a:buAutoNum type="arabicParenR" startAt="3"/>
            </a:pPr>
            <a:r>
              <a:rPr lang="ru-RU" sz="2400" dirty="0">
                <a:latin typeface="Bahnschrift" panose="020B0502040204020203" pitchFamily="34" charset="0"/>
              </a:rPr>
              <a:t>Подготовка сиропа </a:t>
            </a:r>
          </a:p>
          <a:p>
            <a:pPr marL="457200" indent="-457200">
              <a:buAutoNum type="arabicParenR" startAt="3"/>
            </a:pPr>
            <a:r>
              <a:rPr lang="ru-RU" sz="2400" dirty="0">
                <a:latin typeface="Bahnschrift" panose="020B0502040204020203" pitchFamily="34" charset="0"/>
              </a:rPr>
              <a:t>Упаковка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B64F8497-C6C6-2172-AEA3-58FD885F0F87}"/>
              </a:ext>
            </a:extLst>
          </p:cNvPr>
          <p:cNvGrpSpPr/>
          <p:nvPr/>
        </p:nvGrpSpPr>
        <p:grpSpPr>
          <a:xfrm>
            <a:off x="7010400" y="1507067"/>
            <a:ext cx="4411134" cy="4436534"/>
            <a:chOff x="5985933" y="1600200"/>
            <a:chExt cx="4411134" cy="4436534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212DEB3B-60FE-629D-1330-0D6F6D1F08EA}"/>
                </a:ext>
              </a:extLst>
            </p:cNvPr>
            <p:cNvSpPr/>
            <p:nvPr/>
          </p:nvSpPr>
          <p:spPr>
            <a:xfrm>
              <a:off x="5985933" y="1600200"/>
              <a:ext cx="4411134" cy="443653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92AC4DF-7C91-5D15-97B9-78CEC5C1D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0" t="-1099" r="21120" b="1099"/>
            <a:stretch/>
          </p:blipFill>
          <p:spPr>
            <a:xfrm>
              <a:off x="6369050" y="1898648"/>
              <a:ext cx="3757085" cy="3757085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8248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96434-DEA8-A27B-2068-8D50793EC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9984A292-8D20-39C0-365E-2841DB9F84EF}"/>
              </a:ext>
            </a:extLst>
          </p:cNvPr>
          <p:cNvSpPr/>
          <p:nvPr/>
        </p:nvSpPr>
        <p:spPr>
          <a:xfrm>
            <a:off x="7353701" y="5860567"/>
            <a:ext cx="4838299" cy="997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27B92D5E-EB8C-6CB9-F5FA-4E135D7DC316}"/>
              </a:ext>
            </a:extLst>
          </p:cNvPr>
          <p:cNvSpPr/>
          <p:nvPr/>
        </p:nvSpPr>
        <p:spPr>
          <a:xfrm>
            <a:off x="202131" y="96936"/>
            <a:ext cx="4099374" cy="11062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EDF74B73-43ED-1636-B244-3C0DB41C8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667F050-0FD1-62A9-4204-4512F7055FF9}"/>
              </a:ext>
            </a:extLst>
          </p:cNvPr>
          <p:cNvGrpSpPr/>
          <p:nvPr/>
        </p:nvGrpSpPr>
        <p:grpSpPr>
          <a:xfrm>
            <a:off x="308764" y="142015"/>
            <a:ext cx="3834531" cy="573497"/>
            <a:chOff x="7450634" y="231624"/>
            <a:chExt cx="3832408" cy="588536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2A5DF8AD-C410-9D2B-1739-A951C1F0AB1E}"/>
                </a:ext>
              </a:extLst>
            </p:cNvPr>
            <p:cNvSpPr/>
            <p:nvPr/>
          </p:nvSpPr>
          <p:spPr>
            <a:xfrm>
              <a:off x="7450634" y="231624"/>
              <a:ext cx="3799114" cy="588536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4046FF-684D-4F59-6034-C92717E75B72}"/>
                </a:ext>
              </a:extLst>
            </p:cNvPr>
            <p:cNvSpPr txBox="1"/>
            <p:nvPr/>
          </p:nvSpPr>
          <p:spPr>
            <a:xfrm>
              <a:off x="7483928" y="304800"/>
              <a:ext cx="3799114" cy="442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200" b="1" dirty="0">
                  <a:solidFill>
                    <a:prstClr val="black"/>
                  </a:solidFill>
                  <a:latin typeface="Cascadia Code" panose="020B0609020000020004" pitchFamily="49" charset="0"/>
                  <a:ea typeface="Cascadia Code" panose="020B0609020000020004" pitchFamily="49" charset="0"/>
                  <a:cs typeface="Cascadia Code" panose="020B0609020000020004" pitchFamily="49" charset="0"/>
                </a:rPr>
                <a:t>И</a:t>
              </a:r>
              <a:r>
                <a:rPr kumimoji="0" lang="ru-RU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scadia Code" panose="020B0609020000020004" pitchFamily="49" charset="0"/>
                  <a:ea typeface="Cascadia Code" panose="020B0609020000020004" pitchFamily="49" charset="0"/>
                  <a:cs typeface="Cascadia Code" panose="020B0609020000020004" pitchFamily="49" charset="0"/>
                </a:rPr>
                <a:t>золят соевого белка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1F273FB-6D80-CE95-FC8D-E3D17935E18A}"/>
              </a:ext>
            </a:extLst>
          </p:cNvPr>
          <p:cNvGrpSpPr/>
          <p:nvPr/>
        </p:nvGrpSpPr>
        <p:grpSpPr>
          <a:xfrm>
            <a:off x="466812" y="884638"/>
            <a:ext cx="3479545" cy="2544362"/>
            <a:chOff x="7483928" y="1620397"/>
            <a:chExt cx="4224866" cy="4291534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B9A446E1-14D2-425C-78D5-EAD921EE1850}"/>
                </a:ext>
              </a:extLst>
            </p:cNvPr>
            <p:cNvSpPr/>
            <p:nvPr/>
          </p:nvSpPr>
          <p:spPr>
            <a:xfrm>
              <a:off x="7483928" y="1620397"/>
              <a:ext cx="4224866" cy="429153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2F3131F-2D0D-933C-0748-801BA84D46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6667"/>
            <a:stretch/>
          </p:blipFill>
          <p:spPr>
            <a:xfrm>
              <a:off x="7748830" y="1828800"/>
              <a:ext cx="3739226" cy="3739226"/>
            </a:xfrm>
            <a:prstGeom prst="roundRect">
              <a:avLst/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C3835B2-009D-75DA-3DA3-913980A5F596}"/>
              </a:ext>
            </a:extLst>
          </p:cNvPr>
          <p:cNvGrpSpPr/>
          <p:nvPr/>
        </p:nvGrpSpPr>
        <p:grpSpPr>
          <a:xfrm>
            <a:off x="4196200" y="107247"/>
            <a:ext cx="4008745" cy="573497"/>
            <a:chOff x="6957898" y="195943"/>
            <a:chExt cx="5198308" cy="622651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44F72319-6F2C-B0C2-0E79-C827FEBE786B}"/>
                </a:ext>
              </a:extLst>
            </p:cNvPr>
            <p:cNvSpPr/>
            <p:nvPr/>
          </p:nvSpPr>
          <p:spPr>
            <a:xfrm>
              <a:off x="7024334" y="195943"/>
              <a:ext cx="5046506" cy="622651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86FF18-C329-6A9D-1C39-42FD65BE57C8}"/>
                </a:ext>
              </a:extLst>
            </p:cNvPr>
            <p:cNvSpPr txBox="1"/>
            <p:nvPr/>
          </p:nvSpPr>
          <p:spPr>
            <a:xfrm>
              <a:off x="6957898" y="271419"/>
              <a:ext cx="5198308" cy="467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200" b="1" dirty="0">
                  <a:solidFill>
                    <a:prstClr val="black"/>
                  </a:solidFill>
                  <a:latin typeface="Cascadia Code" panose="020B0609020000020004" pitchFamily="49" charset="0"/>
                  <a:ea typeface="Cascadia Code" panose="020B0609020000020004" pitchFamily="49" charset="0"/>
                  <a:cs typeface="Cascadia Code" panose="020B0609020000020004" pitchFamily="49" charset="0"/>
                </a:rPr>
                <a:t>Экстракт листьев стевии</a:t>
              </a:r>
              <a:endPara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8737F06-C596-C2E0-56EA-5A8CABB1FB73}"/>
              </a:ext>
            </a:extLst>
          </p:cNvPr>
          <p:cNvGrpSpPr/>
          <p:nvPr/>
        </p:nvGrpSpPr>
        <p:grpSpPr>
          <a:xfrm>
            <a:off x="4356227" y="884638"/>
            <a:ext cx="3479545" cy="2544362"/>
            <a:chOff x="6146800" y="1259902"/>
            <a:chExt cx="5198531" cy="4812330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70F2817F-4CF5-0B33-5A3D-32AF3818439D}"/>
                </a:ext>
              </a:extLst>
            </p:cNvPr>
            <p:cNvSpPr/>
            <p:nvPr/>
          </p:nvSpPr>
          <p:spPr>
            <a:xfrm>
              <a:off x="6146800" y="1259902"/>
              <a:ext cx="5198531" cy="481233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3E7CAF79-2F67-8444-7666-7389715DAD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6667"/>
            <a:stretch/>
          </p:blipFill>
          <p:spPr>
            <a:xfrm>
              <a:off x="6553200" y="1492703"/>
              <a:ext cx="4343400" cy="4343400"/>
            </a:xfrm>
            <a:prstGeom prst="round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7EBC3E75-B1DB-37CB-8015-5663CC0AE059}"/>
              </a:ext>
            </a:extLst>
          </p:cNvPr>
          <p:cNvGrpSpPr/>
          <p:nvPr/>
        </p:nvGrpSpPr>
        <p:grpSpPr>
          <a:xfrm>
            <a:off x="8297324" y="96936"/>
            <a:ext cx="3369752" cy="608266"/>
            <a:chOff x="7315200" y="195943"/>
            <a:chExt cx="4136571" cy="660400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55FC5E9F-3928-52DF-9BF1-C023FC8F383E}"/>
                </a:ext>
              </a:extLst>
            </p:cNvPr>
            <p:cNvSpPr/>
            <p:nvPr/>
          </p:nvSpPr>
          <p:spPr>
            <a:xfrm>
              <a:off x="7315200" y="195943"/>
              <a:ext cx="4136571" cy="660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61E089-371B-B12D-E4B6-A6266EFF127E}"/>
                </a:ext>
              </a:extLst>
            </p:cNvPr>
            <p:cNvSpPr txBox="1"/>
            <p:nvPr/>
          </p:nvSpPr>
          <p:spPr>
            <a:xfrm>
              <a:off x="7483928" y="304799"/>
              <a:ext cx="3799114" cy="467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200" b="1" dirty="0">
                  <a:solidFill>
                    <a:prstClr val="black"/>
                  </a:solidFill>
                  <a:latin typeface="Cascadia Code" panose="020B0609020000020004" pitchFamily="49" charset="0"/>
                  <a:ea typeface="Cascadia Code" panose="020B0609020000020004" pitchFamily="49" charset="0"/>
                  <a:cs typeface="Cascadia Code" panose="020B0609020000020004" pitchFamily="49" charset="0"/>
                </a:rPr>
                <a:t>Цитрат натрия</a:t>
              </a:r>
              <a:endPara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9A6541E-FB97-41FF-735E-ACBED10AB927}"/>
              </a:ext>
            </a:extLst>
          </p:cNvPr>
          <p:cNvGrpSpPr/>
          <p:nvPr/>
        </p:nvGrpSpPr>
        <p:grpSpPr>
          <a:xfrm>
            <a:off x="8245642" y="884638"/>
            <a:ext cx="3479545" cy="2544362"/>
            <a:chOff x="6146800" y="1259902"/>
            <a:chExt cx="5198531" cy="4812330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69F33568-CE4E-09F5-0FCB-8F8ED9B9414A}"/>
                </a:ext>
              </a:extLst>
            </p:cNvPr>
            <p:cNvSpPr/>
            <p:nvPr/>
          </p:nvSpPr>
          <p:spPr>
            <a:xfrm>
              <a:off x="6146800" y="1259902"/>
              <a:ext cx="5198531" cy="481233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C130F88-48F6-F699-1221-7A2A6929CA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88" r="16688"/>
            <a:stretch/>
          </p:blipFill>
          <p:spPr>
            <a:xfrm>
              <a:off x="6639455" y="1473239"/>
              <a:ext cx="4299477" cy="4299477"/>
            </a:xfrm>
            <a:prstGeom prst="round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8E5B43D-1893-F6AA-7BDB-29BB74B9E675}"/>
              </a:ext>
            </a:extLst>
          </p:cNvPr>
          <p:cNvGrpSpPr/>
          <p:nvPr/>
        </p:nvGrpSpPr>
        <p:grpSpPr>
          <a:xfrm>
            <a:off x="342076" y="3552558"/>
            <a:ext cx="3801219" cy="573497"/>
            <a:chOff x="7315200" y="195943"/>
            <a:chExt cx="4136571" cy="660400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98E84E25-6245-F3DF-6163-9E109586E48F}"/>
                </a:ext>
              </a:extLst>
            </p:cNvPr>
            <p:cNvSpPr/>
            <p:nvPr/>
          </p:nvSpPr>
          <p:spPr>
            <a:xfrm>
              <a:off x="7315200" y="195943"/>
              <a:ext cx="4136571" cy="660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D50927-ECA7-FDCB-7BDC-FDEE5A675233}"/>
                </a:ext>
              </a:extLst>
            </p:cNvPr>
            <p:cNvSpPr txBox="1"/>
            <p:nvPr/>
          </p:nvSpPr>
          <p:spPr>
            <a:xfrm>
              <a:off x="7483928" y="304800"/>
              <a:ext cx="379911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200" b="1" dirty="0">
                  <a:solidFill>
                    <a:prstClr val="black"/>
                  </a:solidFill>
                  <a:latin typeface="Cascadia Code" panose="020B0609020000020004" pitchFamily="49" charset="0"/>
                  <a:ea typeface="Cascadia Code" panose="020B0609020000020004" pitchFamily="49" charset="0"/>
                  <a:cs typeface="Cascadia Code" panose="020B0609020000020004" pitchFamily="49" charset="0"/>
                </a:rPr>
                <a:t>Альгинат натрия</a:t>
              </a:r>
              <a:endPara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endParaRP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802F1ADD-5AF8-AF00-D8CC-7CCFF4A9AB98}"/>
              </a:ext>
            </a:extLst>
          </p:cNvPr>
          <p:cNvGrpSpPr/>
          <p:nvPr/>
        </p:nvGrpSpPr>
        <p:grpSpPr>
          <a:xfrm>
            <a:off x="484998" y="4220587"/>
            <a:ext cx="3479545" cy="2544362"/>
            <a:chOff x="6146800" y="1259902"/>
            <a:chExt cx="5198531" cy="4812330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BA635666-18DA-D644-522E-D56F56352C0A}"/>
                </a:ext>
              </a:extLst>
            </p:cNvPr>
            <p:cNvSpPr/>
            <p:nvPr/>
          </p:nvSpPr>
          <p:spPr>
            <a:xfrm>
              <a:off x="6146800" y="1259902"/>
              <a:ext cx="5198531" cy="481233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56A65D89-938C-02F6-0872-55DB9EB95E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51" r="15051"/>
            <a:stretch/>
          </p:blipFill>
          <p:spPr>
            <a:xfrm>
              <a:off x="6702955" y="1568979"/>
              <a:ext cx="4129088" cy="4129088"/>
            </a:xfrm>
            <a:prstGeom prst="round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264819B7-733D-1B21-C4D9-A5C55395E464}"/>
              </a:ext>
            </a:extLst>
          </p:cNvPr>
          <p:cNvGrpSpPr/>
          <p:nvPr/>
        </p:nvGrpSpPr>
        <p:grpSpPr>
          <a:xfrm>
            <a:off x="4405161" y="3547434"/>
            <a:ext cx="3692480" cy="573497"/>
            <a:chOff x="7315200" y="195943"/>
            <a:chExt cx="4136571" cy="660400"/>
          </a:xfrm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8CEDBAF8-4219-C02A-78BF-EF1E4BA43778}"/>
                </a:ext>
              </a:extLst>
            </p:cNvPr>
            <p:cNvSpPr/>
            <p:nvPr/>
          </p:nvSpPr>
          <p:spPr>
            <a:xfrm>
              <a:off x="7315200" y="195943"/>
              <a:ext cx="4136571" cy="660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06B0222-2CB3-C4B8-541B-0050E90F720E}"/>
                </a:ext>
              </a:extLst>
            </p:cNvPr>
            <p:cNvSpPr txBox="1"/>
            <p:nvPr/>
          </p:nvSpPr>
          <p:spPr>
            <a:xfrm>
              <a:off x="7483928" y="304800"/>
              <a:ext cx="379911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scadia Code" panose="020B0609020000020004" pitchFamily="49" charset="0"/>
                  <a:ea typeface="Cascadia Code" panose="020B0609020000020004" pitchFamily="49" charset="0"/>
                  <a:cs typeface="Cascadia Code" panose="020B0609020000020004" pitchFamily="49" charset="0"/>
                </a:rPr>
                <a:t>Лактат кальция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36FFC3A9-2064-2791-C91F-F55234667CDA}"/>
              </a:ext>
            </a:extLst>
          </p:cNvPr>
          <p:cNvGrpSpPr/>
          <p:nvPr/>
        </p:nvGrpSpPr>
        <p:grpSpPr>
          <a:xfrm>
            <a:off x="4512341" y="4206390"/>
            <a:ext cx="3479545" cy="2544363"/>
            <a:chOff x="7114417" y="1387207"/>
            <a:chExt cx="4538136" cy="4311195"/>
          </a:xfrm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C016CC70-7CF4-C184-E5D8-C2ACDDE5E437}"/>
                </a:ext>
              </a:extLst>
            </p:cNvPr>
            <p:cNvSpPr/>
            <p:nvPr/>
          </p:nvSpPr>
          <p:spPr>
            <a:xfrm>
              <a:off x="7114417" y="1387207"/>
              <a:ext cx="4538136" cy="431119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02A2E1B4-698D-9C32-26C2-BEF90DE208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40778" y="1710267"/>
              <a:ext cx="3742264" cy="3742264"/>
            </a:xfrm>
            <a:prstGeom prst="roundRect">
              <a:avLst/>
            </a:prstGeom>
          </p:spPr>
        </p:pic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442DB6A0-2C6C-F1D7-D814-031F8769335C}"/>
              </a:ext>
            </a:extLst>
          </p:cNvPr>
          <p:cNvGrpSpPr/>
          <p:nvPr/>
        </p:nvGrpSpPr>
        <p:grpSpPr>
          <a:xfrm>
            <a:off x="8359507" y="3541795"/>
            <a:ext cx="3479545" cy="584260"/>
            <a:chOff x="7315200" y="195943"/>
            <a:chExt cx="4136571" cy="660400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0FC2EC46-41E8-C5F2-7650-F5649225F799}"/>
                </a:ext>
              </a:extLst>
            </p:cNvPr>
            <p:cNvSpPr/>
            <p:nvPr/>
          </p:nvSpPr>
          <p:spPr>
            <a:xfrm>
              <a:off x="7315200" y="195943"/>
              <a:ext cx="4136571" cy="660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3D1836E-4A56-D348-6046-E07459C25B62}"/>
                </a:ext>
              </a:extLst>
            </p:cNvPr>
            <p:cNvSpPr txBox="1"/>
            <p:nvPr/>
          </p:nvSpPr>
          <p:spPr>
            <a:xfrm>
              <a:off x="7483928" y="304800"/>
              <a:ext cx="379911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200" b="1" dirty="0" err="1">
                  <a:solidFill>
                    <a:prstClr val="black"/>
                  </a:solidFill>
                  <a:latin typeface="Cascadia Code" panose="020B0609020000020004" pitchFamily="49" charset="0"/>
                  <a:ea typeface="Cascadia Code" panose="020B0609020000020004" pitchFamily="49" charset="0"/>
                  <a:cs typeface="Cascadia Code" panose="020B0609020000020004" pitchFamily="49" charset="0"/>
                </a:rPr>
                <a:t>Сорбат</a:t>
              </a:r>
              <a:r>
                <a:rPr lang="ru-RU" sz="2200" b="1" dirty="0">
                  <a:solidFill>
                    <a:prstClr val="black"/>
                  </a:solidFill>
                  <a:latin typeface="Cascadia Code" panose="020B0609020000020004" pitchFamily="49" charset="0"/>
                  <a:ea typeface="Cascadia Code" panose="020B0609020000020004" pitchFamily="49" charset="0"/>
                  <a:cs typeface="Cascadia Code" panose="020B0609020000020004" pitchFamily="49" charset="0"/>
                </a:rPr>
                <a:t> калия</a:t>
              </a:r>
              <a:endPara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endParaRP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72D0C701-FC66-8475-7B3D-9B9D07EBF0E6}"/>
              </a:ext>
            </a:extLst>
          </p:cNvPr>
          <p:cNvGrpSpPr/>
          <p:nvPr/>
        </p:nvGrpSpPr>
        <p:grpSpPr>
          <a:xfrm>
            <a:off x="8352170" y="4203380"/>
            <a:ext cx="3479545" cy="2544362"/>
            <a:chOff x="7315200" y="1610252"/>
            <a:chExt cx="4284133" cy="4105517"/>
          </a:xfrm>
        </p:grpSpPr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2EEB954E-60FA-A7C7-D4A8-BECFFF810EC9}"/>
                </a:ext>
              </a:extLst>
            </p:cNvPr>
            <p:cNvSpPr/>
            <p:nvPr/>
          </p:nvSpPr>
          <p:spPr>
            <a:xfrm>
              <a:off x="7315200" y="1610252"/>
              <a:ext cx="4284133" cy="410551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8B057F69-0E31-B0F7-D045-EC829721FE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83" r="10883"/>
            <a:stretch/>
          </p:blipFill>
          <p:spPr>
            <a:xfrm>
              <a:off x="7729582" y="1886281"/>
              <a:ext cx="3553460" cy="355346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6414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CAC12-F760-EDE3-4C6D-FBB0CF97B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918DC46-0E2C-989A-A8F0-CDC09717AB4B}"/>
              </a:ext>
            </a:extLst>
          </p:cNvPr>
          <p:cNvSpPr/>
          <p:nvPr/>
        </p:nvSpPr>
        <p:spPr>
          <a:xfrm>
            <a:off x="702733" y="1803400"/>
            <a:ext cx="4512734" cy="2904067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6D807BBC-4FD6-FB22-FB13-A23C8DDCA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1D6F398-A0A1-F2DC-C641-C16C80FA429F}"/>
              </a:ext>
            </a:extLst>
          </p:cNvPr>
          <p:cNvSpPr/>
          <p:nvPr/>
        </p:nvSpPr>
        <p:spPr>
          <a:xfrm>
            <a:off x="7315200" y="195943"/>
            <a:ext cx="41365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18C08B-7085-0B1D-1006-71DEFCA5B316}"/>
              </a:ext>
            </a:extLst>
          </p:cNvPr>
          <p:cNvSpPr txBox="1"/>
          <p:nvPr/>
        </p:nvSpPr>
        <p:spPr>
          <a:xfrm>
            <a:off x="7483928" y="304800"/>
            <a:ext cx="3799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Оборудование</a:t>
            </a: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B5A0908D-C1C9-28DF-F5CA-102883706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F4D5D6-E273-6F85-DED8-4D7209F7D554}"/>
              </a:ext>
            </a:extLst>
          </p:cNvPr>
          <p:cNvSpPr txBox="1"/>
          <p:nvPr/>
        </p:nvSpPr>
        <p:spPr>
          <a:xfrm>
            <a:off x="838201" y="2125133"/>
            <a:ext cx="482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</a:rPr>
              <a:t>1) Погружной блендер</a:t>
            </a:r>
          </a:p>
          <a:p>
            <a:r>
              <a:rPr lang="ru-RU" sz="2400" dirty="0">
                <a:latin typeface="Bahnschrift" panose="020B0502040204020203" pitchFamily="34" charset="0"/>
              </a:rPr>
              <a:t>2) Плита</a:t>
            </a:r>
          </a:p>
          <a:p>
            <a:r>
              <a:rPr lang="ru-RU" sz="2400" dirty="0">
                <a:latin typeface="Bahnschrift" panose="020B0502040204020203" pitchFamily="34" charset="0"/>
              </a:rPr>
              <a:t>3) Морозильная камера</a:t>
            </a:r>
          </a:p>
          <a:p>
            <a:r>
              <a:rPr lang="ru-RU" sz="2400" dirty="0">
                <a:latin typeface="Bahnschrift" panose="020B0502040204020203" pitchFamily="34" charset="0"/>
              </a:rPr>
              <a:t>4) Кондитерский термометр</a:t>
            </a:r>
          </a:p>
          <a:p>
            <a:r>
              <a:rPr lang="ru-RU" sz="2400" dirty="0">
                <a:latin typeface="Bahnschrift" panose="020B0502040204020203" pitchFamily="34" charset="0"/>
              </a:rPr>
              <a:t>5) Весы высокого класса точности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2DD90EC-9A1B-2DC9-7F86-5A2819DE8CC3}"/>
              </a:ext>
            </a:extLst>
          </p:cNvPr>
          <p:cNvGrpSpPr/>
          <p:nvPr/>
        </p:nvGrpSpPr>
        <p:grpSpPr>
          <a:xfrm>
            <a:off x="6625771" y="1359505"/>
            <a:ext cx="4826000" cy="4493683"/>
            <a:chOff x="5891232" y="1611715"/>
            <a:chExt cx="4826000" cy="4493683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9D7A3BB0-5E0C-09EA-7E49-CEDC9D9198E9}"/>
                </a:ext>
              </a:extLst>
            </p:cNvPr>
            <p:cNvSpPr/>
            <p:nvPr/>
          </p:nvSpPr>
          <p:spPr>
            <a:xfrm>
              <a:off x="5891232" y="1611715"/>
              <a:ext cx="4826000" cy="449368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3A6F7107-D3CE-D033-8FD0-E46C671318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5" t="33324" r="9507" b="7076"/>
            <a:stretch/>
          </p:blipFill>
          <p:spPr>
            <a:xfrm>
              <a:off x="6367803" y="1984249"/>
              <a:ext cx="3872858" cy="3748616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549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13F17-E819-872E-7B0C-659CAF139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8E0F0829-9589-6838-9475-F1D60E6E7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E2F17F4-B3C8-BAA2-C40F-C5FB8A95B559}"/>
              </a:ext>
            </a:extLst>
          </p:cNvPr>
          <p:cNvSpPr/>
          <p:nvPr/>
        </p:nvSpPr>
        <p:spPr>
          <a:xfrm>
            <a:off x="7119860" y="195943"/>
            <a:ext cx="4868939" cy="10909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3EB213-BD7F-4EB2-2813-A5F4FFCE3AFF}"/>
              </a:ext>
            </a:extLst>
          </p:cNvPr>
          <p:cNvSpPr txBox="1"/>
          <p:nvPr/>
        </p:nvSpPr>
        <p:spPr>
          <a:xfrm>
            <a:off x="7119860" y="263676"/>
            <a:ext cx="4868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Органолептическая оценка качества готового продукта</a:t>
            </a: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E5FB6FC1-61D9-3DF7-7E9B-9518E6857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F47528D-B92F-2454-2809-CBE08BAF5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474648"/>
              </p:ext>
            </p:extLst>
          </p:nvPr>
        </p:nvGraphicFramePr>
        <p:xfrm>
          <a:off x="491066" y="1445683"/>
          <a:ext cx="9524999" cy="4538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2401">
                  <a:extLst>
                    <a:ext uri="{9D8B030D-6E8A-4147-A177-3AD203B41FA5}">
                      <a16:colId xmlns:a16="http://schemas.microsoft.com/office/drawing/2014/main" val="2971755864"/>
                    </a:ext>
                  </a:extLst>
                </a:gridCol>
                <a:gridCol w="1702401">
                  <a:extLst>
                    <a:ext uri="{9D8B030D-6E8A-4147-A177-3AD203B41FA5}">
                      <a16:colId xmlns:a16="http://schemas.microsoft.com/office/drawing/2014/main" val="2709159105"/>
                    </a:ext>
                  </a:extLst>
                </a:gridCol>
                <a:gridCol w="1524753">
                  <a:extLst>
                    <a:ext uri="{9D8B030D-6E8A-4147-A177-3AD203B41FA5}">
                      <a16:colId xmlns:a16="http://schemas.microsoft.com/office/drawing/2014/main" val="369078491"/>
                    </a:ext>
                  </a:extLst>
                </a:gridCol>
                <a:gridCol w="1976531">
                  <a:extLst>
                    <a:ext uri="{9D8B030D-6E8A-4147-A177-3AD203B41FA5}">
                      <a16:colId xmlns:a16="http://schemas.microsoft.com/office/drawing/2014/main" val="20272360"/>
                    </a:ext>
                  </a:extLst>
                </a:gridCol>
                <a:gridCol w="1317688">
                  <a:extLst>
                    <a:ext uri="{9D8B030D-6E8A-4147-A177-3AD203B41FA5}">
                      <a16:colId xmlns:a16="http://schemas.microsoft.com/office/drawing/2014/main" val="2662520484"/>
                    </a:ext>
                  </a:extLst>
                </a:gridCol>
                <a:gridCol w="1581225">
                  <a:extLst>
                    <a:ext uri="{9D8B030D-6E8A-4147-A177-3AD203B41FA5}">
                      <a16:colId xmlns:a16="http://schemas.microsoft.com/office/drawing/2014/main" val="3663370890"/>
                    </a:ext>
                  </a:extLst>
                </a:gridCol>
              </a:tblGrid>
              <a:tr h="3812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Варианты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442518"/>
                  </a:ext>
                </a:extLst>
              </a:tr>
              <a:tr h="10656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Показатели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Образец 1: Черника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Образец 2: Апельсин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Образец 3: Яблоко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Образец 4: Вишня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Образец 5: Дыня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795669"/>
                  </a:ext>
                </a:extLst>
              </a:tr>
              <a:tr h="8407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Цвет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Фиолетово- серый в голубой среде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Оранжевый в желтой среде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Темно-зеленый в светло-зеленой среде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Красный в розовой среде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Желтый в светло-зеленой среде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21271408"/>
                  </a:ext>
                </a:extLst>
              </a:tr>
              <a:tr h="7840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Консистенция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Нежное пюре в мягкой капсуле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Нежное пюре в мягкой капсуле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Нежное пюре в мягкой капсуле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Нежное пюре в мягкой капсуле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Нежное пюре в мягкой капсуле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64701734"/>
                  </a:ext>
                </a:extLst>
              </a:tr>
              <a:tr h="635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Вкус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Черника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Апельсин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Яблоко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Вишня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Дыня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43688146"/>
                  </a:ext>
                </a:extLst>
              </a:tr>
              <a:tr h="8309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Запах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Сладкий черничный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Bahnschrift" panose="020B0502040204020203" pitchFamily="34" charset="0"/>
                        </a:rPr>
                        <a:t>Цитрусный, сладкий кислинкой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Яблочный, сладкий с легкой кислинкой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Вишневый, сладкий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Bahnschrift" panose="020B0502040204020203" pitchFamily="34" charset="0"/>
                        </a:rPr>
                        <a:t>Дынный, сладкий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91569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787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14DE8-8A18-4E53-E3C1-28AAC39D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742962CA-EC97-AFB2-278A-84B2CA1FA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CC7A0C3-D752-B705-73BE-2DCC18C2009B}"/>
              </a:ext>
            </a:extLst>
          </p:cNvPr>
          <p:cNvSpPr/>
          <p:nvPr/>
        </p:nvSpPr>
        <p:spPr>
          <a:xfrm>
            <a:off x="7119860" y="195943"/>
            <a:ext cx="4868939" cy="10909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D7EC38-EC0E-9517-7998-9961687055E0}"/>
              </a:ext>
            </a:extLst>
          </p:cNvPr>
          <p:cNvSpPr txBox="1"/>
          <p:nvPr/>
        </p:nvSpPr>
        <p:spPr>
          <a:xfrm>
            <a:off x="7119860" y="263676"/>
            <a:ext cx="4868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Дегустационная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качества готового продукта</a:t>
            </a: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DA842D6F-29CE-1024-9FEC-80AC477DA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D48D51-EAAC-654D-1C8F-6500D1A99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54" y="1464443"/>
            <a:ext cx="9626446" cy="471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3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2E974-44C2-42A4-5D9B-E4DCC7E06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65C674B0-4074-F1F9-1B04-B67A97D25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13</a:t>
            </a:fld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EA79CB4-8F7C-C071-718F-9E82B1B080CF}"/>
              </a:ext>
            </a:extLst>
          </p:cNvPr>
          <p:cNvSpPr/>
          <p:nvPr/>
        </p:nvSpPr>
        <p:spPr>
          <a:xfrm>
            <a:off x="7315200" y="195943"/>
            <a:ext cx="44413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B56910-A4F7-1A95-8C0D-87AE69777238}"/>
              </a:ext>
            </a:extLst>
          </p:cNvPr>
          <p:cNvSpPr txBox="1"/>
          <p:nvPr/>
        </p:nvSpPr>
        <p:spPr>
          <a:xfrm>
            <a:off x="7496629" y="301171"/>
            <a:ext cx="425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Вкусовое разнообразие</a:t>
            </a:r>
          </a:p>
        </p:txBody>
      </p:sp>
      <p:pic>
        <p:nvPicPr>
          <p:cNvPr id="11" name="Рисунок 10" descr="Пейзаж леса со сплошной заливкой">
            <a:extLst>
              <a:ext uri="{FF2B5EF4-FFF2-40B4-BE49-F238E27FC236}">
                <a16:creationId xmlns:a16="http://schemas.microsoft.com/office/drawing/2014/main" id="{0BCE6C05-A382-235A-4846-5D893D236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D811DAD-341C-7F92-4197-AFD0905DE840}"/>
              </a:ext>
            </a:extLst>
          </p:cNvPr>
          <p:cNvSpPr/>
          <p:nvPr/>
        </p:nvSpPr>
        <p:spPr>
          <a:xfrm>
            <a:off x="77002" y="1665169"/>
            <a:ext cx="2858704" cy="26758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D20FE61-62F5-987F-9775-479D025D48BB}"/>
              </a:ext>
            </a:extLst>
          </p:cNvPr>
          <p:cNvSpPr/>
          <p:nvPr/>
        </p:nvSpPr>
        <p:spPr>
          <a:xfrm>
            <a:off x="3108960" y="1665169"/>
            <a:ext cx="2858704" cy="26758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5812816-CD74-D35C-A8F6-D99069ED3D70}"/>
              </a:ext>
            </a:extLst>
          </p:cNvPr>
          <p:cNvSpPr/>
          <p:nvPr/>
        </p:nvSpPr>
        <p:spPr>
          <a:xfrm>
            <a:off x="6140918" y="1665169"/>
            <a:ext cx="2858704" cy="26758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C699D04-0D6B-1F22-F568-BCFBFBCFFA76}"/>
              </a:ext>
            </a:extLst>
          </p:cNvPr>
          <p:cNvSpPr/>
          <p:nvPr/>
        </p:nvSpPr>
        <p:spPr>
          <a:xfrm>
            <a:off x="9172876" y="1665169"/>
            <a:ext cx="2858704" cy="26758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5D140C8-E435-BF51-A262-C291E3F481C1}"/>
              </a:ext>
            </a:extLst>
          </p:cNvPr>
          <p:cNvGrpSpPr/>
          <p:nvPr/>
        </p:nvGrpSpPr>
        <p:grpSpPr>
          <a:xfrm>
            <a:off x="250257" y="4639377"/>
            <a:ext cx="2618071" cy="625642"/>
            <a:chOff x="250257" y="4639377"/>
            <a:chExt cx="2618071" cy="625642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65C9300A-D499-00C2-AF1A-4F8246974AE1}"/>
                </a:ext>
              </a:extLst>
            </p:cNvPr>
            <p:cNvSpPr/>
            <p:nvPr/>
          </p:nvSpPr>
          <p:spPr>
            <a:xfrm>
              <a:off x="250257" y="4639377"/>
              <a:ext cx="2618071" cy="62564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8E1A1F-C8D0-F497-5D02-2F140ABD4B7B}"/>
                </a:ext>
              </a:extLst>
            </p:cNvPr>
            <p:cNvSpPr txBox="1"/>
            <p:nvPr/>
          </p:nvSpPr>
          <p:spPr>
            <a:xfrm>
              <a:off x="341696" y="4682690"/>
              <a:ext cx="24351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Bahnschrift" panose="020B0502040204020203" pitchFamily="34" charset="0"/>
                </a:rPr>
                <a:t>Черника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E23C0F1-D2F7-533E-CA1F-47460531B496}"/>
              </a:ext>
            </a:extLst>
          </p:cNvPr>
          <p:cNvGrpSpPr/>
          <p:nvPr/>
        </p:nvGrpSpPr>
        <p:grpSpPr>
          <a:xfrm>
            <a:off x="3229276" y="4639377"/>
            <a:ext cx="2618071" cy="625642"/>
            <a:chOff x="250257" y="4639377"/>
            <a:chExt cx="2618071" cy="625642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9A2D3F33-D306-59AC-5B4A-E721953F051D}"/>
                </a:ext>
              </a:extLst>
            </p:cNvPr>
            <p:cNvSpPr/>
            <p:nvPr/>
          </p:nvSpPr>
          <p:spPr>
            <a:xfrm>
              <a:off x="250257" y="4639377"/>
              <a:ext cx="2618071" cy="62564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462313-EF9F-0637-D9C2-0777CEA25CAD}"/>
                </a:ext>
              </a:extLst>
            </p:cNvPr>
            <p:cNvSpPr txBox="1"/>
            <p:nvPr/>
          </p:nvSpPr>
          <p:spPr>
            <a:xfrm>
              <a:off x="341696" y="4682690"/>
              <a:ext cx="24351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Bahnschrift" panose="020B0502040204020203" pitchFamily="34" charset="0"/>
                </a:rPr>
                <a:t>Клубника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9EFF44E5-B720-C781-E1E1-775C09BC5889}"/>
              </a:ext>
            </a:extLst>
          </p:cNvPr>
          <p:cNvGrpSpPr/>
          <p:nvPr/>
        </p:nvGrpSpPr>
        <p:grpSpPr>
          <a:xfrm>
            <a:off x="6261234" y="4639377"/>
            <a:ext cx="2618071" cy="625642"/>
            <a:chOff x="250257" y="4639377"/>
            <a:chExt cx="2618071" cy="625642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9C169E51-4254-9F8D-2FFF-9AF22210A42A}"/>
                </a:ext>
              </a:extLst>
            </p:cNvPr>
            <p:cNvSpPr/>
            <p:nvPr/>
          </p:nvSpPr>
          <p:spPr>
            <a:xfrm>
              <a:off x="250257" y="4639377"/>
              <a:ext cx="2618071" cy="62564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25C0C13-D71F-4B5A-4251-4FC738286D05}"/>
                </a:ext>
              </a:extLst>
            </p:cNvPr>
            <p:cNvSpPr txBox="1"/>
            <p:nvPr/>
          </p:nvSpPr>
          <p:spPr>
            <a:xfrm>
              <a:off x="341696" y="4682690"/>
              <a:ext cx="24351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Bahnschrift" panose="020B0502040204020203" pitchFamily="34" charset="0"/>
                </a:rPr>
                <a:t>Апельсин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BCAF0F3-D273-74B5-F4A2-A6E4E3B77800}"/>
              </a:ext>
            </a:extLst>
          </p:cNvPr>
          <p:cNvGrpSpPr/>
          <p:nvPr/>
        </p:nvGrpSpPr>
        <p:grpSpPr>
          <a:xfrm>
            <a:off x="9293192" y="4617680"/>
            <a:ext cx="2618071" cy="625642"/>
            <a:chOff x="250257" y="4639377"/>
            <a:chExt cx="2618071" cy="625642"/>
          </a:xfrm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F126F717-7D51-F131-F263-F3CA6A2AA6DB}"/>
                </a:ext>
              </a:extLst>
            </p:cNvPr>
            <p:cNvSpPr/>
            <p:nvPr/>
          </p:nvSpPr>
          <p:spPr>
            <a:xfrm>
              <a:off x="250257" y="4639377"/>
              <a:ext cx="2618071" cy="62564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6D2D945-220A-1F4C-54E8-1C8D93EF287C}"/>
                </a:ext>
              </a:extLst>
            </p:cNvPr>
            <p:cNvSpPr txBox="1"/>
            <p:nvPr/>
          </p:nvSpPr>
          <p:spPr>
            <a:xfrm>
              <a:off x="341696" y="4682690"/>
              <a:ext cx="24351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Bahnschrift" panose="020B0502040204020203" pitchFamily="34" charset="0"/>
                </a:rPr>
                <a:t>Дыня</a:t>
              </a:r>
            </a:p>
          </p:txBody>
        </p:sp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8EDEE59-E296-D4B7-EDE2-C4E69F502B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500" b="12500"/>
          <a:stretch/>
        </p:blipFill>
        <p:spPr>
          <a:xfrm>
            <a:off x="318987" y="1815712"/>
            <a:ext cx="2374734" cy="2374734"/>
          </a:xfrm>
          <a:prstGeom prst="round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69175D9-9CAB-0931-0AD4-F11F23150D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500" b="12500"/>
          <a:stretch/>
        </p:blipFill>
        <p:spPr>
          <a:xfrm>
            <a:off x="3320716" y="1815713"/>
            <a:ext cx="2338940" cy="2338940"/>
          </a:xfrm>
          <a:prstGeom prst="round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93F930C-77D1-1276-7E72-F34DAD878C9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500" b="12500"/>
          <a:stretch/>
        </p:blipFill>
        <p:spPr>
          <a:xfrm>
            <a:off x="6352673" y="1816466"/>
            <a:ext cx="2410527" cy="2410527"/>
          </a:xfrm>
          <a:prstGeom prst="round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B871A97-D311-3A9B-02AF-C1CE6EFCF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111" t="23414" r="10700" b="16710"/>
          <a:stretch/>
        </p:blipFill>
        <p:spPr>
          <a:xfrm>
            <a:off x="9413023" y="1735275"/>
            <a:ext cx="2459990" cy="251178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85952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8758A-C3B0-9426-7C34-B7EBD8CFC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85AA580-CB3F-DBF4-3F7B-97BBF8DD36A0}"/>
              </a:ext>
            </a:extLst>
          </p:cNvPr>
          <p:cNvSpPr/>
          <p:nvPr/>
        </p:nvSpPr>
        <p:spPr>
          <a:xfrm>
            <a:off x="5604932" y="1661051"/>
            <a:ext cx="6333066" cy="4273550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8263F1E-FEEA-1C2B-E998-8499992D52DC}"/>
              </a:ext>
            </a:extLst>
          </p:cNvPr>
          <p:cNvSpPr/>
          <p:nvPr/>
        </p:nvSpPr>
        <p:spPr>
          <a:xfrm>
            <a:off x="177800" y="1214284"/>
            <a:ext cx="5164666" cy="2015067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213398DF-69DF-3496-AE67-4E314A296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F0E4589-7B9A-078F-9C23-19943294CD45}"/>
              </a:ext>
            </a:extLst>
          </p:cNvPr>
          <p:cNvSpPr/>
          <p:nvPr/>
        </p:nvSpPr>
        <p:spPr>
          <a:xfrm>
            <a:off x="7315200" y="195943"/>
            <a:ext cx="4140200" cy="10147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4EFBDC-54DE-D7D9-B15A-A0AD0573422D}"/>
              </a:ext>
            </a:extLst>
          </p:cNvPr>
          <p:cNvSpPr txBox="1"/>
          <p:nvPr/>
        </p:nvSpPr>
        <p:spPr>
          <a:xfrm>
            <a:off x="7483928" y="304800"/>
            <a:ext cx="3799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Экономическая эффективность</a:t>
            </a: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285DCE66-3761-932D-6A00-58D2608DA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9AB7B0-48BE-7DDF-53AD-C6B1C113FAB1}"/>
              </a:ext>
            </a:extLst>
          </p:cNvPr>
          <p:cNvSpPr txBox="1"/>
          <p:nvPr/>
        </p:nvSpPr>
        <p:spPr>
          <a:xfrm>
            <a:off x="296335" y="1329265"/>
            <a:ext cx="516466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>
                <a:latin typeface="Bahnschrift" panose="020B0502040204020203" pitchFamily="34" charset="0"/>
                <a:cs typeface="Times New Roman" panose="02020603050405020304" pitchFamily="18" charset="0"/>
              </a:rPr>
              <a:t>Расчёт себестоимости продукта на 1 упаковку. Масса нетто 1 товарной единицы 250 мл.</a:t>
            </a:r>
          </a:p>
          <a:p>
            <a:endParaRPr lang="ru-RU" altLang="en-US" dirty="0"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Bahnschrift" panose="020B0502040204020203" pitchFamily="34" charset="0"/>
              </a:rPr>
              <a:t>Себестоимость продукта: 29,5 руб.</a:t>
            </a:r>
          </a:p>
          <a:p>
            <a:r>
              <a:rPr lang="ru-RU" dirty="0">
                <a:latin typeface="Bahnschrift" panose="020B0502040204020203" pitchFamily="34" charset="0"/>
              </a:rPr>
              <a:t>Стоимость упаковки: 55 руб.</a:t>
            </a:r>
          </a:p>
          <a:p>
            <a:r>
              <a:rPr lang="ru-RU" sz="2000" b="1" dirty="0">
                <a:latin typeface="Bahnschrift" panose="020B0502040204020203" pitchFamily="34" charset="0"/>
              </a:rPr>
              <a:t>Итого: 84,5 </a:t>
            </a:r>
            <a:r>
              <a:rPr lang="ru-RU" sz="2000" b="1" dirty="0" err="1">
                <a:latin typeface="Bahnschrift" panose="020B0502040204020203" pitchFamily="34" charset="0"/>
              </a:rPr>
              <a:t>руб</a:t>
            </a:r>
            <a:endParaRPr lang="ru-RU" sz="2000" b="1" dirty="0">
              <a:latin typeface="Bahnschrift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1AB3CE-69D1-80AE-E11C-27FAFFEA851E}"/>
              </a:ext>
            </a:extLst>
          </p:cNvPr>
          <p:cNvSpPr txBox="1"/>
          <p:nvPr/>
        </p:nvSpPr>
        <p:spPr>
          <a:xfrm>
            <a:off x="5782732" y="1905000"/>
            <a:ext cx="63161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" panose="020B0502040204020203" pitchFamily="34" charset="0"/>
              </a:rPr>
              <a:t>Стоимость готового продукта формируется из: 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1)</a:t>
            </a:r>
            <a:r>
              <a:rPr lang="ru-RU" altLang="en-US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 Постоянные издержки: аренда помещения, коммунальные услуги, заработная плата персонала, затраты на банковское обслуживание, налоги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2)</a:t>
            </a:r>
            <a:r>
              <a:rPr lang="ru-RU" altLang="en-US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 Переменные издержки: оплата сырья и материалов, издержки на транспорт товара, на производство, стоимость лицензии и регистрации юридического лица, стоимость патента продукта 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3) </a:t>
            </a:r>
            <a:r>
              <a:rPr lang="ru-RU" altLang="en-US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Себестоимость товара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4) Упаковка и этикетка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5) </a:t>
            </a:r>
            <a:r>
              <a:rPr lang="ru-RU" altLang="en-US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Наценка магазина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8CA5D3-3C9D-1D84-48CE-F14D128556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967" y="3543144"/>
            <a:ext cx="3178331" cy="317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58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A317E-4A60-88CF-19FA-557A0B73B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20C41C1F-4D7F-B252-BAF8-D59E276D4DA3}"/>
              </a:ext>
            </a:extLst>
          </p:cNvPr>
          <p:cNvSpPr/>
          <p:nvPr/>
        </p:nvSpPr>
        <p:spPr>
          <a:xfrm>
            <a:off x="8514137" y="1051791"/>
            <a:ext cx="3362351" cy="31252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7B57B1-E71F-CDD3-E140-D76184DACA79}"/>
              </a:ext>
            </a:extLst>
          </p:cNvPr>
          <p:cNvSpPr/>
          <p:nvPr/>
        </p:nvSpPr>
        <p:spPr>
          <a:xfrm>
            <a:off x="159619" y="4553166"/>
            <a:ext cx="8450981" cy="19857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241F71A4-B794-53CC-0011-75EF2D3E0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E685648-31AA-1B90-0E91-EC755033D8DA}"/>
              </a:ext>
            </a:extLst>
          </p:cNvPr>
          <p:cNvSpPr/>
          <p:nvPr/>
        </p:nvSpPr>
        <p:spPr>
          <a:xfrm>
            <a:off x="7315200" y="195943"/>
            <a:ext cx="41365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89E290-7B04-73F2-BC6C-BB46F9F6EEB5}"/>
              </a:ext>
            </a:extLst>
          </p:cNvPr>
          <p:cNvSpPr txBox="1"/>
          <p:nvPr/>
        </p:nvSpPr>
        <p:spPr>
          <a:xfrm>
            <a:off x="7483928" y="304800"/>
            <a:ext cx="3799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Этикетка и упаковка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DD7E0C8F-350E-8C62-DFF2-76A9E4C14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1FAA74C4-091A-3CBB-B82C-CA4DEDDB5E51}"/>
              </a:ext>
            </a:extLst>
          </p:cNvPr>
          <p:cNvGrpSpPr/>
          <p:nvPr/>
        </p:nvGrpSpPr>
        <p:grpSpPr>
          <a:xfrm>
            <a:off x="576101" y="961189"/>
            <a:ext cx="3520368" cy="3372155"/>
            <a:chOff x="816732" y="1545167"/>
            <a:chExt cx="4441371" cy="41402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341D9641-B983-766D-6F85-6148B415CCCB}"/>
                </a:ext>
              </a:extLst>
            </p:cNvPr>
            <p:cNvSpPr/>
            <p:nvPr/>
          </p:nvSpPr>
          <p:spPr>
            <a:xfrm>
              <a:off x="816732" y="1545167"/>
              <a:ext cx="4441371" cy="41402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6E7B7FC8-0871-A62C-3E51-ADB1A2224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168" y="1832598"/>
              <a:ext cx="3688500" cy="356533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28AF000-3BAA-F55E-CCEA-754B7AD4565E}"/>
              </a:ext>
            </a:extLst>
          </p:cNvPr>
          <p:cNvGrpSpPr/>
          <p:nvPr/>
        </p:nvGrpSpPr>
        <p:grpSpPr>
          <a:xfrm>
            <a:off x="4733182" y="1023257"/>
            <a:ext cx="3362351" cy="3125266"/>
            <a:chOff x="6803601" y="1488017"/>
            <a:chExt cx="4441371" cy="414020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456B6293-3A94-1F0B-E0E1-8F69EE8075F5}"/>
                </a:ext>
              </a:extLst>
            </p:cNvPr>
            <p:cNvSpPr/>
            <p:nvPr/>
          </p:nvSpPr>
          <p:spPr>
            <a:xfrm>
              <a:off x="6803601" y="1488017"/>
              <a:ext cx="4441371" cy="41402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DDD2159-6462-AF1D-9F0A-5D8B67627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6062" y="1676232"/>
              <a:ext cx="3721705" cy="3721705"/>
            </a:xfrm>
            <a:prstGeom prst="roundRect">
              <a:avLst/>
            </a:prstGeom>
          </p:spPr>
        </p:pic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0AB4A22-4A4B-1079-3176-51FFF0946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42" y="4715622"/>
            <a:ext cx="7895230" cy="164072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9797031-AFEC-FACC-243B-279089ADDB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" t="16906" r="6788" b="40743"/>
          <a:stretch/>
        </p:blipFill>
        <p:spPr>
          <a:xfrm>
            <a:off x="8774728" y="1195299"/>
            <a:ext cx="2841171" cy="28382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06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0A68D-9EEE-B894-27FE-CFF0934F5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181EEBC-692C-6E86-0702-291BB85D2738}"/>
              </a:ext>
            </a:extLst>
          </p:cNvPr>
          <p:cNvSpPr/>
          <p:nvPr/>
        </p:nvSpPr>
        <p:spPr>
          <a:xfrm>
            <a:off x="7627459" y="1755063"/>
            <a:ext cx="3994129" cy="38179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2A02C79-AAB1-DDC6-D813-824FDE7EC0F1}"/>
              </a:ext>
            </a:extLst>
          </p:cNvPr>
          <p:cNvSpPr/>
          <p:nvPr/>
        </p:nvSpPr>
        <p:spPr>
          <a:xfrm>
            <a:off x="372532" y="1075807"/>
            <a:ext cx="6637868" cy="5077777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4D847C27-6B83-5832-97B1-F11DDD38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9B463F0-3005-7372-3BD5-400A5A16896A}"/>
              </a:ext>
            </a:extLst>
          </p:cNvPr>
          <p:cNvSpPr/>
          <p:nvPr/>
        </p:nvSpPr>
        <p:spPr>
          <a:xfrm>
            <a:off x="7315200" y="195943"/>
            <a:ext cx="4140200" cy="10401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7CE13D-E0FA-47B1-A684-5A878317BB83}"/>
              </a:ext>
            </a:extLst>
          </p:cNvPr>
          <p:cNvSpPr txBox="1"/>
          <p:nvPr/>
        </p:nvSpPr>
        <p:spPr>
          <a:xfrm>
            <a:off x="7483928" y="304800"/>
            <a:ext cx="3799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Пути реализации готовой продукции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FA0E1695-A840-5678-03EA-AB039B0D9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160488-5D67-6277-DA7F-EBBA5EA27A74}"/>
              </a:ext>
            </a:extLst>
          </p:cNvPr>
          <p:cNvSpPr txBox="1"/>
          <p:nvPr/>
        </p:nvSpPr>
        <p:spPr>
          <a:xfrm>
            <a:off x="712625" y="1347091"/>
            <a:ext cx="645017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" panose="020B0502040204020203" pitchFamily="34" charset="0"/>
              </a:rPr>
              <a:t>1) </a:t>
            </a:r>
            <a:r>
              <a:rPr lang="ru-RU" altLang="en-US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Сотрудничество со спортзалами и точками полезного питания и реализация продукта там, с целью большей популяризации 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2)</a:t>
            </a:r>
            <a:r>
              <a:rPr lang="ru-RU" altLang="en-US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 Реализация продукта в различных сетевых магазинах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3) </a:t>
            </a:r>
            <a:r>
              <a:rPr lang="ru-RU" altLang="en-US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Оформление патента и продажа лицензии компаниям, производящим десерты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4) </a:t>
            </a:r>
            <a:r>
              <a:rPr lang="ru-RU" altLang="en-US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Реализация продукта на заправках, в школах и аэропортах, где высока потребность в быстром и полезном перекусе 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5)</a:t>
            </a:r>
            <a:r>
              <a:rPr lang="ru-RU" altLang="en-US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 Участие команды в студенческом стартапе с возможностью в будущем зарегистрировать собственное «ООО»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6)</a:t>
            </a:r>
            <a:r>
              <a:rPr lang="ru-RU" altLang="en-US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 Реализация внутри вуза</a:t>
            </a:r>
            <a:r>
              <a:rPr lang="ru-RU" altLang="en-US" sz="2000" dirty="0">
                <a:latin typeface="Bahnschrift" panose="020B0502040204020203" pitchFamily="34" charset="0"/>
              </a:rPr>
              <a:t> 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DD0E9F-652F-7EF3-653C-020E99D5FD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" r="4492"/>
          <a:stretch/>
        </p:blipFill>
        <p:spPr>
          <a:xfrm>
            <a:off x="7867700" y="1953928"/>
            <a:ext cx="3486100" cy="34861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90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BA4F6-EEC6-3A37-B985-172209DCF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0DC3220-94CC-5A00-8F79-7EF49AA5905C}"/>
              </a:ext>
            </a:extLst>
          </p:cNvPr>
          <p:cNvSpPr/>
          <p:nvPr/>
        </p:nvSpPr>
        <p:spPr>
          <a:xfrm>
            <a:off x="481528" y="3056399"/>
            <a:ext cx="5825067" cy="33732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236FC3B-A290-8782-E7AF-4FE5B716E534}"/>
              </a:ext>
            </a:extLst>
          </p:cNvPr>
          <p:cNvSpPr/>
          <p:nvPr/>
        </p:nvSpPr>
        <p:spPr>
          <a:xfrm>
            <a:off x="7076318" y="2648128"/>
            <a:ext cx="4614333" cy="1311044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297F4A0-0287-C328-141C-8902227BCA7C}"/>
              </a:ext>
            </a:extLst>
          </p:cNvPr>
          <p:cNvSpPr/>
          <p:nvPr/>
        </p:nvSpPr>
        <p:spPr>
          <a:xfrm>
            <a:off x="6844694" y="1221725"/>
            <a:ext cx="4818743" cy="1278468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C02F2C3-C794-6183-8473-1EE746832C30}"/>
              </a:ext>
            </a:extLst>
          </p:cNvPr>
          <p:cNvSpPr/>
          <p:nvPr/>
        </p:nvSpPr>
        <p:spPr>
          <a:xfrm>
            <a:off x="7010400" y="4357807"/>
            <a:ext cx="4834467" cy="1278468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E1FEB5D-41E1-042A-AA7C-2A673C4A6022}"/>
              </a:ext>
            </a:extLst>
          </p:cNvPr>
          <p:cNvSpPr/>
          <p:nvPr/>
        </p:nvSpPr>
        <p:spPr>
          <a:xfrm>
            <a:off x="393697" y="1187735"/>
            <a:ext cx="5825067" cy="1490134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561F50D3-023F-22FC-85B5-26D0951A8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5511-968F-408C-855A-6519CA8A678D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4924EDD-75BF-A586-B31F-5DEC5414C42D}"/>
              </a:ext>
            </a:extLst>
          </p:cNvPr>
          <p:cNvSpPr/>
          <p:nvPr/>
        </p:nvSpPr>
        <p:spPr>
          <a:xfrm>
            <a:off x="7315200" y="195943"/>
            <a:ext cx="41365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62D498-B7B0-51EB-6A65-6345B27C163F}"/>
              </a:ext>
            </a:extLst>
          </p:cNvPr>
          <p:cNvSpPr txBox="1"/>
          <p:nvPr/>
        </p:nvSpPr>
        <p:spPr>
          <a:xfrm>
            <a:off x="7483928" y="304800"/>
            <a:ext cx="3799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Хранение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5EEB4509-66E3-4987-16DE-F998D2B48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E29064-5C8D-FA7C-D241-354FD9830EF4}"/>
              </a:ext>
            </a:extLst>
          </p:cNvPr>
          <p:cNvSpPr txBox="1"/>
          <p:nvPr/>
        </p:nvSpPr>
        <p:spPr>
          <a:xfrm>
            <a:off x="694268" y="1447799"/>
            <a:ext cx="556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ГОСТ 32147-2013</a:t>
            </a:r>
            <a:r>
              <a:rPr lang="ru-RU" b="0" i="0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 устанавливает условия хранения десертов. Согласно этому стандарту, десерты должны храниться при температуре от 0 °С до 25 °С и относительной влажности воздуха 75%</a:t>
            </a:r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6FC15-5E53-4297-4599-FE65285E4FDD}"/>
              </a:ext>
            </a:extLst>
          </p:cNvPr>
          <p:cNvSpPr txBox="1"/>
          <p:nvPr/>
        </p:nvSpPr>
        <p:spPr>
          <a:xfrm>
            <a:off x="7010400" y="1488879"/>
            <a:ext cx="4487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>
                <a:latin typeface="Bahnschrift" panose="020B0502040204020203" pitchFamily="34" charset="0"/>
                <a:cs typeface="Times New Roman" panose="02020603050405020304" pitchFamily="18" charset="0"/>
                <a:sym typeface="+mn-ea"/>
              </a:rPr>
              <a:t>Шарики</a:t>
            </a:r>
            <a:r>
              <a:rPr lang="ru-RU" altLang="en-US" sz="1800" dirty="0">
                <a:latin typeface="Bahnschrift" panose="020B0502040204020203" pitchFamily="34" charset="0"/>
                <a:cs typeface="Times New Roman" panose="02020603050405020304" pitchFamily="18" charset="0"/>
                <a:sym typeface="+mn-ea"/>
              </a:rPr>
              <a:t> не должны подвергаться воздействию прямого солнечного света</a:t>
            </a:r>
            <a:endParaRPr lang="ru-RU" b="1" dirty="0"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41527-181A-FEB1-3C3F-08D9037CC1B7}"/>
              </a:ext>
            </a:extLst>
          </p:cNvPr>
          <p:cNvSpPr txBox="1"/>
          <p:nvPr/>
        </p:nvSpPr>
        <p:spPr>
          <a:xfrm>
            <a:off x="7120466" y="4535376"/>
            <a:ext cx="4614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800" dirty="0">
                <a:latin typeface="Bahnschrift" panose="020B0502040204020203" pitchFamily="34" charset="0"/>
                <a:cs typeface="Times New Roman" panose="02020603050405020304" pitchFamily="18" charset="0"/>
                <a:sym typeface="+mn-ea"/>
              </a:rPr>
              <a:t>За счет </a:t>
            </a:r>
            <a:r>
              <a:rPr lang="ru-RU" altLang="en-US" sz="1800" dirty="0" err="1">
                <a:latin typeface="Bahnschrift" panose="020B0502040204020203" pitchFamily="34" charset="0"/>
                <a:cs typeface="Times New Roman" panose="02020603050405020304" pitchFamily="18" charset="0"/>
                <a:sym typeface="+mn-ea"/>
              </a:rPr>
              <a:t>сорбата</a:t>
            </a:r>
            <a:r>
              <a:rPr lang="ru-RU" altLang="en-US" sz="1800" dirty="0">
                <a:latin typeface="Bahnschrift" panose="020B0502040204020203" pitchFamily="34" charset="0"/>
                <a:cs typeface="Times New Roman" panose="02020603050405020304" pitchFamily="18" charset="0"/>
                <a:sym typeface="+mn-ea"/>
              </a:rPr>
              <a:t>, входящего в состав продукции сроки хранения составляют </a:t>
            </a:r>
            <a:r>
              <a:rPr lang="ru-RU" altLang="en-US" dirty="0">
                <a:latin typeface="Bahnschrift" panose="020B0502040204020203" pitchFamily="34" charset="0"/>
                <a:cs typeface="Times New Roman" panose="02020603050405020304" pitchFamily="18" charset="0"/>
                <a:sym typeface="+mn-ea"/>
              </a:rPr>
              <a:t>до 30 суток</a:t>
            </a:r>
            <a:r>
              <a:rPr lang="ru-RU" altLang="en-US" sz="1800" dirty="0">
                <a:latin typeface="Bahnschrift" panose="020B0502040204020203" pitchFamily="34" charset="0"/>
                <a:cs typeface="Times New Roman" panose="02020603050405020304" pitchFamily="18" charset="0"/>
                <a:sym typeface="+mn-ea"/>
              </a:rPr>
              <a:t>.</a:t>
            </a:r>
            <a:endParaRPr lang="ru-RU" altLang="en-US" sz="1800" dirty="0"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4D36D4-1C9A-D556-31A0-80198D3A33D8}"/>
              </a:ext>
            </a:extLst>
          </p:cNvPr>
          <p:cNvSpPr txBox="1"/>
          <p:nvPr/>
        </p:nvSpPr>
        <p:spPr>
          <a:xfrm>
            <a:off x="7245364" y="2807518"/>
            <a:ext cx="4157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Мы рекомендуем хранить нашу продукцию при температуре +1- +6 градусов в темном месте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7D8B36B-5749-9D56-62B3-B0BD076C2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3" t="6456" r="27033" b="42269"/>
          <a:stretch/>
        </p:blipFill>
        <p:spPr>
          <a:xfrm>
            <a:off x="928483" y="3211268"/>
            <a:ext cx="4917260" cy="307827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0294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7F241-12B3-777E-5F08-75E24750D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71B19C1-2E92-989F-1153-C88EF9295D16}"/>
              </a:ext>
            </a:extLst>
          </p:cNvPr>
          <p:cNvSpPr/>
          <p:nvPr/>
        </p:nvSpPr>
        <p:spPr>
          <a:xfrm>
            <a:off x="922355" y="1220000"/>
            <a:ext cx="4419666" cy="54021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мещающий номер слайда 3">
            <a:extLst>
              <a:ext uri="{FF2B5EF4-FFF2-40B4-BE49-F238E27FC236}">
                <a16:creationId xmlns:a16="http://schemas.microsoft.com/office/drawing/2014/main" id="{6D3738D7-1781-459E-DF33-F66FEB53E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18</a:t>
            </a:fld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3DA8F4E-C2CC-7B15-CFA7-5DA17CE57402}"/>
              </a:ext>
            </a:extLst>
          </p:cNvPr>
          <p:cNvSpPr/>
          <p:nvPr/>
        </p:nvSpPr>
        <p:spPr>
          <a:xfrm>
            <a:off x="7315200" y="195943"/>
            <a:ext cx="41365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45B001-C2C6-B449-8491-C31CE8CE0206}"/>
              </a:ext>
            </a:extLst>
          </p:cNvPr>
          <p:cNvSpPr txBox="1"/>
          <p:nvPr/>
        </p:nvSpPr>
        <p:spPr>
          <a:xfrm>
            <a:off x="7496629" y="301171"/>
            <a:ext cx="3857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Достижения команды</a:t>
            </a:r>
          </a:p>
        </p:txBody>
      </p:sp>
      <p:pic>
        <p:nvPicPr>
          <p:cNvPr id="11" name="Рисунок 10" descr="Пейзаж леса со сплошной заливкой">
            <a:extLst>
              <a:ext uri="{FF2B5EF4-FFF2-40B4-BE49-F238E27FC236}">
                <a16:creationId xmlns:a16="http://schemas.microsoft.com/office/drawing/2014/main" id="{F147FE31-9617-B79B-1FB7-909CD6332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B54FA8-A677-1EC5-10D6-E83792A511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105" y="1508759"/>
            <a:ext cx="3790967" cy="4847591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20DDEDC-D289-2163-3409-A6D5D7C5A98E}"/>
              </a:ext>
            </a:extLst>
          </p:cNvPr>
          <p:cNvSpPr/>
          <p:nvPr/>
        </p:nvSpPr>
        <p:spPr>
          <a:xfrm>
            <a:off x="6096000" y="1819174"/>
            <a:ext cx="5257800" cy="3397719"/>
          </a:xfrm>
          <a:prstGeom prst="round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706B93-F153-FB7E-10AE-45BDB4472FFB}"/>
              </a:ext>
            </a:extLst>
          </p:cNvPr>
          <p:cNvSpPr txBox="1"/>
          <p:nvPr/>
        </p:nvSpPr>
        <p:spPr>
          <a:xfrm>
            <a:off x="6362300" y="1905505"/>
            <a:ext cx="53388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Bahnschrift" panose="020B0502040204020203" pitchFamily="34" charset="0"/>
              </a:rPr>
              <a:t>П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роектно-образовательный интенсив университета 20.35:</a:t>
            </a:r>
          </a:p>
          <a:p>
            <a:r>
              <a:rPr lang="ru-RU" sz="24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•Все поддерживающие мероприятия </a:t>
            </a:r>
          </a:p>
          <a:p>
            <a:r>
              <a:rPr lang="ru-RU" sz="24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•Краш тест</a:t>
            </a:r>
          </a:p>
          <a:p>
            <a:r>
              <a:rPr lang="ru-RU" sz="24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•Труба экспертов </a:t>
            </a:r>
            <a:endParaRPr lang="ru-RU" sz="2400" dirty="0">
              <a:solidFill>
                <a:srgbClr val="000000"/>
              </a:solidFill>
              <a:latin typeface="Bahnschrift" panose="020B0502040204020203" pitchFamily="34" charset="0"/>
            </a:endParaRPr>
          </a:p>
          <a:p>
            <a:r>
              <a:rPr lang="ru-RU" sz="2400" b="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• Все миссии проекта</a:t>
            </a:r>
            <a:endParaRPr lang="ru-RU" sz="2400" dirty="0">
              <a:latin typeface="Bahnschrift" panose="020B0502040204020203" pitchFamily="34" charset="0"/>
            </a:endParaRPr>
          </a:p>
        </p:txBody>
      </p:sp>
      <p:pic>
        <p:nvPicPr>
          <p:cNvPr id="16" name="Рисунок 15" descr="Флажок со сплошной заливкой">
            <a:extLst>
              <a:ext uri="{FF2B5EF4-FFF2-40B4-BE49-F238E27FC236}">
                <a16:creationId xmlns:a16="http://schemas.microsoft.com/office/drawing/2014/main" id="{6D9020E3-50AF-21DC-B076-9018B61F30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69431" y="2996883"/>
            <a:ext cx="509119" cy="509119"/>
          </a:xfrm>
          <a:prstGeom prst="rect">
            <a:avLst/>
          </a:prstGeom>
        </p:spPr>
      </p:pic>
      <p:pic>
        <p:nvPicPr>
          <p:cNvPr id="17" name="Рисунок 16" descr="Флажок со сплошной заливкой">
            <a:extLst>
              <a:ext uri="{FF2B5EF4-FFF2-40B4-BE49-F238E27FC236}">
                <a16:creationId xmlns:a16="http://schemas.microsoft.com/office/drawing/2014/main" id="{BC1120A1-D789-C313-E4BC-8332A6207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6909" y="3338321"/>
            <a:ext cx="509119" cy="509119"/>
          </a:xfrm>
          <a:prstGeom prst="rect">
            <a:avLst/>
          </a:prstGeom>
        </p:spPr>
      </p:pic>
      <p:pic>
        <p:nvPicPr>
          <p:cNvPr id="18" name="Рисунок 17" descr="Флажок со сплошной заливкой">
            <a:extLst>
              <a:ext uri="{FF2B5EF4-FFF2-40B4-BE49-F238E27FC236}">
                <a16:creationId xmlns:a16="http://schemas.microsoft.com/office/drawing/2014/main" id="{1D68685B-25EE-E73B-B2A3-73A276314A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52328" y="3677994"/>
            <a:ext cx="509119" cy="509119"/>
          </a:xfrm>
          <a:prstGeom prst="rect">
            <a:avLst/>
          </a:prstGeom>
        </p:spPr>
      </p:pic>
      <p:pic>
        <p:nvPicPr>
          <p:cNvPr id="19" name="Рисунок 18" descr="Флажок со сплошной заливкой">
            <a:extLst>
              <a:ext uri="{FF2B5EF4-FFF2-40B4-BE49-F238E27FC236}">
                <a16:creationId xmlns:a16="http://schemas.microsoft.com/office/drawing/2014/main" id="{73A6698B-D9AC-0F11-34C4-F7FD3D5D29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55267" y="4074042"/>
            <a:ext cx="509119" cy="50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26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25422" y="1048700"/>
            <a:ext cx="638302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команды: Савенок Наталья Анатольевна,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преподаватель кафедры плодоовощеводства и декоративного садоводства ФГБОУ ВО СПбГАУ.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55914" y="2495629"/>
            <a:ext cx="6382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Ефрон Эльвира Александровна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лидер команды, экономическое обоснование)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125EF9E-57B4-54F5-2C87-B63279E75CE2}"/>
              </a:ext>
            </a:extLst>
          </p:cNvPr>
          <p:cNvSpPr/>
          <p:nvPr/>
        </p:nvSpPr>
        <p:spPr>
          <a:xfrm>
            <a:off x="7315200" y="195943"/>
            <a:ext cx="4136571" cy="66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565974-2B03-C2C4-4651-3F9D12CD362C}"/>
              </a:ext>
            </a:extLst>
          </p:cNvPr>
          <p:cNvSpPr txBox="1"/>
          <p:nvPr/>
        </p:nvSpPr>
        <p:spPr>
          <a:xfrm>
            <a:off x="7427685" y="239885"/>
            <a:ext cx="391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Команда</a:t>
            </a: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F5E68F43-4D6E-1BF0-0A0A-6CE2891F2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0"/>
            <a:ext cx="914400" cy="914400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74BA883-DBEC-847B-678E-1B8AE733C521}"/>
              </a:ext>
            </a:extLst>
          </p:cNvPr>
          <p:cNvGrpSpPr/>
          <p:nvPr/>
        </p:nvGrpSpPr>
        <p:grpSpPr>
          <a:xfrm>
            <a:off x="9457739" y="1438488"/>
            <a:ext cx="1703876" cy="2114282"/>
            <a:chOff x="504110" y="3884597"/>
            <a:chExt cx="2306218" cy="2799272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E8919082-FCD5-D316-F8D6-445B969B0F2A}"/>
                </a:ext>
              </a:extLst>
            </p:cNvPr>
            <p:cNvSpPr/>
            <p:nvPr/>
          </p:nvSpPr>
          <p:spPr>
            <a:xfrm>
              <a:off x="504110" y="3884597"/>
              <a:ext cx="2306218" cy="279927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" t="7503" r="-132" b="9222"/>
            <a:stretch/>
          </p:blipFill>
          <p:spPr bwMode="auto">
            <a:xfrm>
              <a:off x="643706" y="4013200"/>
              <a:ext cx="2022234" cy="2527793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1F75F1B-D85E-5E67-140C-8473C16A7F3E}"/>
              </a:ext>
            </a:extLst>
          </p:cNvPr>
          <p:cNvGrpSpPr/>
          <p:nvPr/>
        </p:nvGrpSpPr>
        <p:grpSpPr>
          <a:xfrm>
            <a:off x="502296" y="1006289"/>
            <a:ext cx="1703875" cy="2114282"/>
            <a:chOff x="502296" y="1006289"/>
            <a:chExt cx="2248781" cy="2743200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AF00EA01-C7DB-017D-68B7-7CDEFAE95659}"/>
                </a:ext>
              </a:extLst>
            </p:cNvPr>
            <p:cNvSpPr/>
            <p:nvPr/>
          </p:nvSpPr>
          <p:spPr>
            <a:xfrm>
              <a:off x="502296" y="1006289"/>
              <a:ext cx="2248781" cy="27432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4" t="2135" b="2135"/>
            <a:stretch/>
          </p:blipFill>
          <p:spPr bwMode="auto">
            <a:xfrm>
              <a:off x="643706" y="1141397"/>
              <a:ext cx="1978387" cy="2472984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E922065-BB33-97BC-EDE7-A06181ACA98C}"/>
              </a:ext>
            </a:extLst>
          </p:cNvPr>
          <p:cNvGrpSpPr/>
          <p:nvPr/>
        </p:nvGrpSpPr>
        <p:grpSpPr>
          <a:xfrm>
            <a:off x="528720" y="3350611"/>
            <a:ext cx="1651025" cy="2005159"/>
            <a:chOff x="424374" y="1107440"/>
            <a:chExt cx="2248781" cy="274320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F226D707-0BDA-711B-F703-59C9941A1561}"/>
                </a:ext>
              </a:extLst>
            </p:cNvPr>
            <p:cNvSpPr/>
            <p:nvPr/>
          </p:nvSpPr>
          <p:spPr>
            <a:xfrm>
              <a:off x="424374" y="1107440"/>
              <a:ext cx="2248781" cy="27432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464CF6C-F66E-D567-0380-704626A1BC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50" b="8350"/>
            <a:stretch/>
          </p:blipFill>
          <p:spPr>
            <a:xfrm>
              <a:off x="538291" y="1215948"/>
              <a:ext cx="2020946" cy="2526183"/>
            </a:xfrm>
            <a:prstGeom prst="round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E611EDE-D005-A194-3F1E-C41C6C7495A0}"/>
              </a:ext>
            </a:extLst>
          </p:cNvPr>
          <p:cNvSpPr/>
          <p:nvPr/>
        </p:nvSpPr>
        <p:spPr>
          <a:xfrm>
            <a:off x="2315664" y="3552770"/>
            <a:ext cx="58223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Ink Free" panose="03080402000500000000" pitchFamily="66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Рычагов Антон Викторович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(технолог по переработке сырья)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B41963A-5BE1-7B87-87DB-F7CF92D149A8}"/>
              </a:ext>
            </a:extLst>
          </p:cNvPr>
          <p:cNvGrpSpPr/>
          <p:nvPr/>
        </p:nvGrpSpPr>
        <p:grpSpPr>
          <a:xfrm>
            <a:off x="9404889" y="3877055"/>
            <a:ext cx="1703876" cy="2114282"/>
            <a:chOff x="9329930" y="2842895"/>
            <a:chExt cx="2248781" cy="2743200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792A4DFC-6240-E3C6-B299-949F6A391D1C}"/>
                </a:ext>
              </a:extLst>
            </p:cNvPr>
            <p:cNvSpPr/>
            <p:nvPr/>
          </p:nvSpPr>
          <p:spPr>
            <a:xfrm>
              <a:off x="9329930" y="2842895"/>
              <a:ext cx="2248781" cy="27432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FC9A52E2-497E-4F65-6D43-EE059D480C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8" t="29418" r="8511" b="958"/>
            <a:stretch/>
          </p:blipFill>
          <p:spPr>
            <a:xfrm>
              <a:off x="9463197" y="2975592"/>
              <a:ext cx="1982245" cy="2477806"/>
            </a:xfrm>
            <a:prstGeom prst="roundRect">
              <a:avLst/>
            </a:prstGeom>
          </p:spPr>
        </p:pic>
      </p:grp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3CB51F6-CA55-A7E6-D60A-E7632DE36BE0}"/>
              </a:ext>
            </a:extLst>
          </p:cNvPr>
          <p:cNvSpPr/>
          <p:nvPr/>
        </p:nvSpPr>
        <p:spPr>
          <a:xfrm>
            <a:off x="3738560" y="4647884"/>
            <a:ext cx="58223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Ласточкин Дмитрий Владимирович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(менеджер по закупкам)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20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B56CC4-E09F-6713-19B7-C98A25899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273" y="1206952"/>
            <a:ext cx="5409970" cy="5405744"/>
          </a:xfrm>
          <a:prstGeom prst="ellipse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D0FC434-05F6-21B2-BD7E-0A0770EE03C1}"/>
              </a:ext>
            </a:extLst>
          </p:cNvPr>
          <p:cNvSpPr/>
          <p:nvPr/>
        </p:nvSpPr>
        <p:spPr>
          <a:xfrm>
            <a:off x="5900057" y="885370"/>
            <a:ext cx="5972629" cy="254362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9CEF99-F6B6-0635-C333-35E89E03A6EC}"/>
              </a:ext>
            </a:extLst>
          </p:cNvPr>
          <p:cNvSpPr txBox="1"/>
          <p:nvPr/>
        </p:nvSpPr>
        <p:spPr>
          <a:xfrm>
            <a:off x="6157685" y="1206952"/>
            <a:ext cx="54573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2338</TotalTime>
  <Words>962</Words>
  <Application>Microsoft Office PowerPoint</Application>
  <PresentationFormat>Широкоэкранный</PresentationFormat>
  <Paragraphs>168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Bahnschrift</vt:lpstr>
      <vt:lpstr>Calibri</vt:lpstr>
      <vt:lpstr>Cascadia Code</vt:lpstr>
      <vt:lpstr>Ink Free</vt:lpstr>
      <vt:lpstr>Times New Roman</vt:lpstr>
      <vt:lpstr>Тема Office</vt:lpstr>
      <vt:lpstr>Инициативная разработка: «Универсальное белковое питание - пищевая добавка в виде капсул с высоким содержанием белка в альгинатной оболочке»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Adminisrator</dc:creator>
  <cp:lastModifiedBy>Эльвира Ефрон</cp:lastModifiedBy>
  <cp:revision>269</cp:revision>
  <dcterms:created xsi:type="dcterms:W3CDTF">2022-01-27T09:29:00Z</dcterms:created>
  <dcterms:modified xsi:type="dcterms:W3CDTF">2024-12-06T07:03:01Z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3D3BB5537CD34E9C856E2A7F349884A9_12</vt:lpwstr>
  </property>
  <property fmtid="{D5CDD505-2E9C-101B-9397-08002B2CF9AE}" pid="3" name="KSOProductBuildVer">
    <vt:lpwstr>1049-12.2.0.16909</vt:lpwstr>
  </property>
</Properties>
</file>