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533" autoAdjust="0"/>
    <p:restoredTop sz="94694"/>
  </p:normalViewPr>
  <p:slideViewPr>
    <p:cSldViewPr snapToGrid="0" snapToObjects="1" showGuides="1">
      <p:cViewPr>
        <p:scale>
          <a:sx n="80" d="100"/>
          <a:sy n="80" d="100"/>
        </p:scale>
        <p:origin x="-642" y="-222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ЧАСТНОЕ ОБЛАЧНОЕ ХРАНИЛИЩЕ КОНТАКТОВ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algn="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i="1" dirty="0" smtClean="0">
                <a:solidFill>
                  <a:schemeClr val="tx1"/>
                </a:solidFill>
              </a:rPr>
              <a:t>Рогачева Ирина</a:t>
            </a:r>
          </a:p>
          <a:p>
            <a:pPr algn="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i="1" dirty="0" smtClean="0">
                <a:solidFill>
                  <a:schemeClr val="tx1"/>
                </a:solidFill>
              </a:rPr>
              <a:t>Студентка гр. ПСм-11</a:t>
            </a:r>
            <a:endParaRPr i="1" dirty="0">
              <a:solidFill>
                <a:schemeClr val="tx1"/>
              </a:solidFill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11" name="Рисунок 10" descr="Девочка-ботан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529" y="2370294"/>
            <a:ext cx="3406180" cy="450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67123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ПРОСТЫЕ НАБЛЮДЕНИЯ</a:t>
            </a:r>
            <a:endParaRPr sz="3600" dirty="0"/>
          </a:p>
        </p:txBody>
      </p:sp>
      <p:grpSp>
        <p:nvGrpSpPr>
          <p:cNvPr id="5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1. </a:t>
            </a:r>
            <a:r>
              <a:rPr lang="ru-RU" sz="1600" cap="all" dirty="0" smtClean="0">
                <a:solidFill>
                  <a:schemeClr val="tx1"/>
                </a:solidFill>
              </a:rPr>
              <a:t>АНАЛИЗ ПРОБЛЕМ И ПОТРЕБНОСТЕЙ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1E681F1E-F4AA-D701-AAD8-E8A0C5175313}"/>
              </a:ext>
            </a:extLst>
          </p:cNvPr>
          <p:cNvSpPr txBox="1"/>
          <p:nvPr/>
        </p:nvSpPr>
        <p:spPr>
          <a:xfrm>
            <a:off x="647231" y="2755076"/>
            <a:ext cx="4989789" cy="329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Gilroy-ExtraBold"/>
              </a:rPr>
              <a:t>Смена модели телефона, даже в пределах одной марки, для многих пользователей оказывается непростой, а иногда и рискованной, процедурой. Иногда мы теряем самый ценный ресурс – КОНТАКТЫ!</a:t>
            </a:r>
            <a:endParaRPr lang="ru-RU" sz="1600" dirty="0">
              <a:solidFill>
                <a:schemeClr val="tx1"/>
              </a:solidFill>
              <a:latin typeface="Gilroy-ExtraBold"/>
            </a:endParaRPr>
          </a:p>
          <a:p>
            <a:endParaRPr lang="ru-RU" sz="1600" dirty="0">
              <a:solidFill>
                <a:schemeClr val="tx1"/>
              </a:solidFill>
              <a:latin typeface="Gilroy-ExtraBold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Gilroy-ExtraBold"/>
              </a:rPr>
              <a:t>Интересно, что «жертвами» случайных ошибок в части управления контактами очень часто оказываются </a:t>
            </a:r>
            <a:r>
              <a:rPr lang="en-US" sz="1600" dirty="0" smtClean="0">
                <a:solidFill>
                  <a:schemeClr val="tx1"/>
                </a:solidFill>
                <a:latin typeface="Gilroy-ExtraBold"/>
              </a:rPr>
              <a:t>IT-</a:t>
            </a:r>
            <a:r>
              <a:rPr lang="ru-RU" sz="1600" dirty="0" smtClean="0">
                <a:solidFill>
                  <a:schemeClr val="tx1"/>
                </a:solidFill>
                <a:latin typeface="Gilroy-ExtraBold"/>
              </a:rPr>
              <a:t>специалисты</a:t>
            </a:r>
            <a:r>
              <a:rPr lang="ru-RU" sz="1600" dirty="0" smtClean="0">
                <a:solidFill>
                  <a:schemeClr val="tx1"/>
                </a:solidFill>
                <a:latin typeface="Gilroy-ExtraBold"/>
                <a:sym typeface="Wingdings" pitchFamily="2" charset="2"/>
              </a:rPr>
              <a:t> </a:t>
            </a:r>
          </a:p>
          <a:p>
            <a:endParaRPr lang="ru-RU" sz="1600" dirty="0" smtClean="0">
              <a:solidFill>
                <a:schemeClr val="tx1"/>
              </a:solidFill>
              <a:latin typeface="Gilroy-ExtraBold"/>
              <a:sym typeface="Wingdings" pitchFamily="2" charset="2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Gilroy-ExtraBold"/>
                <a:sym typeface="Wingdings" pitchFamily="2" charset="2"/>
              </a:rPr>
              <a:t>Нет ничего более коварного, чем устаревший несовременный интерфейс!</a:t>
            </a:r>
            <a:endParaRPr lang="ru-RU" sz="1600" dirty="0">
              <a:solidFill>
                <a:schemeClr val="tx1"/>
              </a:solidFill>
              <a:latin typeface="Gilroy-ExtraBold"/>
            </a:endParaRPr>
          </a:p>
          <a:p>
            <a:r>
              <a:rPr lang="ru-RU" sz="800" dirty="0">
                <a:effectLst/>
              </a:rPr>
              <a:t/>
            </a:r>
            <a:br>
              <a:rPr lang="ru-RU" sz="800" dirty="0">
                <a:effectLst/>
              </a:rPr>
            </a:br>
            <a:endParaRPr lang="ru-RU" sz="800" dirty="0">
              <a:effectLst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22E38AD6-F7C0-F032-622D-76F007425E35}"/>
              </a:ext>
            </a:extLst>
          </p:cNvPr>
          <p:cNvSpPr txBox="1"/>
          <p:nvPr/>
        </p:nvSpPr>
        <p:spPr>
          <a:xfrm>
            <a:off x="6096000" y="2505695"/>
            <a:ext cx="5787373" cy="424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olidFill>
                  <a:srgbClr val="8F00FF"/>
                </a:solidFill>
                <a:latin typeface="Gilroy-Regular"/>
              </a:rPr>
              <a:t>Многие из нас снова «любят» «кнопочные» телефоны. Или это наша вторая любовь.</a:t>
            </a:r>
            <a:endParaRPr lang="ru-RU" sz="1600" dirty="0">
              <a:solidFill>
                <a:srgbClr val="8F00FF"/>
              </a:solidFill>
              <a:latin typeface="Gilroy-Regular"/>
            </a:endParaRP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600" dirty="0">
              <a:solidFill>
                <a:srgbClr val="8F00FF"/>
              </a:solidFill>
              <a:latin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olidFill>
                  <a:srgbClr val="8F00FF"/>
                </a:solidFill>
                <a:latin typeface="Gilroy-Regular"/>
              </a:rPr>
              <a:t>Хорошо, когда на второй любви не</a:t>
            </a:r>
            <a:r>
              <a:rPr lang="en-US" sz="1600" dirty="0" smtClean="0">
                <a:solidFill>
                  <a:srgbClr val="8F00FF"/>
                </a:solidFill>
                <a:latin typeface="Gilroy-Regular"/>
              </a:rPr>
              <a:t> </a:t>
            </a:r>
            <a:r>
              <a:rPr lang="ru-RU" sz="1600" dirty="0" smtClean="0">
                <a:solidFill>
                  <a:srgbClr val="8F00FF"/>
                </a:solidFill>
                <a:latin typeface="Gilroy-Regular"/>
              </a:rPr>
              <a:t>стоит </a:t>
            </a:r>
            <a:r>
              <a:rPr lang="en-US" sz="1600" dirty="0" err="1" smtClean="0">
                <a:solidFill>
                  <a:srgbClr val="8F00FF"/>
                </a:solidFill>
                <a:latin typeface="Gilroy-Regular"/>
              </a:rPr>
              <a:t>iOS</a:t>
            </a:r>
            <a:r>
              <a:rPr lang="en-US" sz="1600" dirty="0" smtClean="0">
                <a:solidFill>
                  <a:srgbClr val="8F00FF"/>
                </a:solidFill>
                <a:latin typeface="Gilroy-Regular"/>
              </a:rPr>
              <a:t> </a:t>
            </a:r>
            <a:r>
              <a:rPr lang="ru-RU" sz="1600" dirty="0" smtClean="0">
                <a:solidFill>
                  <a:srgbClr val="8F00FF"/>
                </a:solidFill>
                <a:latin typeface="Gilroy-Regular"/>
              </a:rPr>
              <a:t>или </a:t>
            </a:r>
            <a:r>
              <a:rPr lang="en-US" sz="1600" dirty="0" smtClean="0">
                <a:solidFill>
                  <a:srgbClr val="8F00FF"/>
                </a:solidFill>
                <a:latin typeface="Gilroy-Regular"/>
              </a:rPr>
              <a:t>Android</a:t>
            </a:r>
            <a:r>
              <a:rPr lang="ru-RU" sz="1600" dirty="0" smtClean="0">
                <a:solidFill>
                  <a:srgbClr val="8F00FF"/>
                </a:solidFill>
                <a:latin typeface="Gilroy-Regular"/>
              </a:rPr>
              <a:t>. Так жизнь становится спокойнее</a:t>
            </a:r>
            <a:r>
              <a:rPr lang="en-US" sz="1600" dirty="0" smtClean="0">
                <a:solidFill>
                  <a:srgbClr val="8F00FF"/>
                </a:solidFill>
                <a:latin typeface="Gilroy-Regular"/>
                <a:sym typeface="Wingdings" pitchFamily="2" charset="2"/>
              </a:rPr>
              <a:t>.</a:t>
            </a:r>
            <a:endParaRPr lang="ru-RU" sz="1600" dirty="0">
              <a:solidFill>
                <a:srgbClr val="8F00FF"/>
              </a:solidFill>
              <a:latin typeface="Gilroy-Regular"/>
            </a:endParaRP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600" dirty="0">
              <a:solidFill>
                <a:srgbClr val="8F00FF"/>
              </a:solidFill>
              <a:latin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olidFill>
                  <a:srgbClr val="8F00FF"/>
                </a:solidFill>
                <a:latin typeface="Gilroy-Regular"/>
              </a:rPr>
              <a:t>Многообразие платформ вызывает хаос способов управления контактами и «инновационных» интерфейсов.</a:t>
            </a:r>
            <a:endParaRPr lang="ru-RU" sz="1600" dirty="0">
              <a:solidFill>
                <a:srgbClr val="8F00FF"/>
              </a:solidFill>
              <a:latin typeface="Gilroy-Regular"/>
            </a:endParaRP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600" dirty="0">
              <a:solidFill>
                <a:srgbClr val="8F00FF"/>
              </a:solidFill>
              <a:latin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olidFill>
                  <a:srgbClr val="8F00FF"/>
                </a:solidFill>
                <a:latin typeface="Gilroy-Regular"/>
              </a:rPr>
              <a:t>Крайне устаревший дизайн интерфейса </a:t>
            </a:r>
            <a:r>
              <a:rPr lang="en-US" sz="1600" dirty="0" smtClean="0">
                <a:solidFill>
                  <a:srgbClr val="8F00FF"/>
                </a:solidFill>
                <a:latin typeface="Gilroy-Regular"/>
              </a:rPr>
              <a:t>iTunes.</a:t>
            </a:r>
            <a:endParaRPr lang="ru-RU" sz="1600" dirty="0">
              <a:solidFill>
                <a:srgbClr val="8F00FF"/>
              </a:solidFill>
              <a:latin typeface="Gilroy-Regular"/>
            </a:endParaRP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600" dirty="0">
              <a:solidFill>
                <a:srgbClr val="8F00FF"/>
              </a:solidFill>
              <a:latin typeface="Gilroy-Regular"/>
            </a:endParaRP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olidFill>
                  <a:schemeClr val="tx1"/>
                </a:solidFill>
                <a:latin typeface="Gilroy-Regular"/>
              </a:rPr>
              <a:t>Эффективное управление контактами не только снизит риски их потерь, но и повысит эффективность современного активного человека.</a:t>
            </a:r>
            <a:endParaRPr lang="ru-RU" sz="1400" dirty="0">
              <a:solidFill>
                <a:schemeClr val="tx1"/>
              </a:solidFill>
              <a:latin typeface="Gilroy-ExtraBold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400" dirty="0">
              <a:solidFill>
                <a:schemeClr val="tx1"/>
              </a:solidFill>
              <a:latin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2. </a:t>
            </a:r>
            <a:r>
              <a:rPr lang="ru-RU" sz="1600" cap="all" dirty="0" smtClean="0">
                <a:solidFill>
                  <a:schemeClr val="tx1"/>
                </a:solidFill>
              </a:rPr>
              <a:t>Решение проблемы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5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294798" y="1418050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Создание </a:t>
            </a:r>
            <a:r>
              <a:rPr lang="ru-RU" sz="2400" dirty="0" smtClean="0"/>
              <a:t>(домашнего</a:t>
            </a:r>
            <a:r>
              <a:rPr lang="en-US" sz="2400" dirty="0" smtClean="0"/>
              <a:t>/</a:t>
            </a:r>
            <a:r>
              <a:rPr lang="ru-RU" sz="2400" dirty="0" smtClean="0">
                <a:solidFill>
                  <a:schemeClr val="bg1">
                    <a:lumMod val="65000"/>
                  </a:schemeClr>
                </a:solidFill>
              </a:rPr>
              <a:t>корпоративного</a:t>
            </a:r>
            <a:r>
              <a:rPr lang="ru-RU" sz="2400" dirty="0" smtClean="0"/>
              <a:t>) облачного хранилища контактов</a:t>
            </a:r>
            <a:endParaRPr sz="24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559690" y="150997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</a:t>
            </a:r>
            <a:endParaRPr sz="3600" dirty="0"/>
          </a:p>
        </p:txBody>
      </p:sp>
      <p:pic>
        <p:nvPicPr>
          <p:cNvPr id="15" name="Рисунок 14" descr="Облачное_хранилище_контакто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922" y="2465763"/>
            <a:ext cx="6053402" cy="402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3.</a:t>
            </a:r>
            <a:r>
              <a:rPr lang="en-US" sz="1600" cap="all" dirty="0">
                <a:solidFill>
                  <a:schemeClr val="tx1"/>
                </a:solidFill>
              </a:rPr>
              <a:t> </a:t>
            </a:r>
            <a:r>
              <a:rPr lang="ru-RU" sz="1600" cap="all" dirty="0">
                <a:solidFill>
                  <a:schemeClr val="tx1"/>
                </a:solidFill>
              </a:rPr>
              <a:t>цель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9CBAEBE7-B3E4-9EF2-2D39-353A67DD765E}"/>
              </a:ext>
            </a:extLst>
          </p:cNvPr>
          <p:cNvSpPr txBox="1"/>
          <p:nvPr/>
        </p:nvSpPr>
        <p:spPr>
          <a:xfrm>
            <a:off x="589496" y="103951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ЦЕЛИ И ЗАДАЧИ ПРОЕКТА</a:t>
            </a:r>
          </a:p>
        </p:txBody>
      </p:sp>
      <p:grpSp>
        <p:nvGrpSpPr>
          <p:cNvPr id="5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BBB5C6-91C9-6945-8957-7CF01F2879AF}"/>
              </a:ext>
            </a:extLst>
          </p:cNvPr>
          <p:cNvSpPr txBox="1"/>
          <p:nvPr/>
        </p:nvSpPr>
        <p:spPr>
          <a:xfrm>
            <a:off x="993856" y="1874726"/>
            <a:ext cx="10228325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Gilroy-ExtraBold"/>
              </a:rPr>
              <a:t>Цель:</a:t>
            </a:r>
            <a:r>
              <a:rPr lang="ru-RU" sz="2000" dirty="0">
                <a:solidFill>
                  <a:schemeClr val="tx1"/>
                </a:solidFill>
                <a:latin typeface="Gilroy-ExtraBold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Gilroy-ExtraBold"/>
              </a:rPr>
              <a:t>Создать экосистему управления контактами (для личного использования</a:t>
            </a:r>
            <a:r>
              <a:rPr lang="en-US" sz="2000" dirty="0" smtClean="0">
                <a:solidFill>
                  <a:schemeClr val="tx1"/>
                </a:solidFill>
                <a:latin typeface="Gilroy-ExtraBold"/>
              </a:rPr>
              <a:t>/</a:t>
            </a:r>
            <a:r>
              <a:rPr lang="ru-RU" sz="2000" dirty="0" smtClean="0">
                <a:solidFill>
                  <a:schemeClr val="tx1"/>
                </a:solidFill>
                <a:latin typeface="Gilroy-ExtraBold"/>
              </a:rPr>
              <a:t>в качестве семейной ценности</a:t>
            </a:r>
            <a:r>
              <a:rPr lang="en-US" sz="2000" dirty="0" smtClean="0">
                <a:solidFill>
                  <a:schemeClr val="tx1"/>
                </a:solidFill>
                <a:latin typeface="Gilroy-ExtraBold"/>
              </a:rPr>
              <a:t>/</a:t>
            </a:r>
            <a:r>
              <a:rPr lang="ru-RU" sz="2000" dirty="0" smtClean="0">
                <a:solidFill>
                  <a:schemeClr val="tx1"/>
                </a:solidFill>
                <a:latin typeface="Gilroy-ExtraBold"/>
              </a:rPr>
              <a:t>как основу корпоративной </a:t>
            </a:r>
            <a:r>
              <a:rPr lang="en-US" sz="2000" dirty="0" smtClean="0">
                <a:solidFill>
                  <a:schemeClr val="tx1"/>
                </a:solidFill>
                <a:latin typeface="Gilroy-ExtraBold"/>
              </a:rPr>
              <a:t>CRM)</a:t>
            </a:r>
            <a:endParaRPr lang="ru-RU" sz="2000" dirty="0">
              <a:solidFill>
                <a:schemeClr val="tx1"/>
              </a:solidFill>
              <a:latin typeface="Gilroy-ExtraBold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D61EE69-C295-C64E-2C72-7139B946707F}"/>
              </a:ext>
            </a:extLst>
          </p:cNvPr>
          <p:cNvSpPr txBox="1"/>
          <p:nvPr/>
        </p:nvSpPr>
        <p:spPr>
          <a:xfrm>
            <a:off x="983814" y="2778753"/>
            <a:ext cx="10090227" cy="37856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Gilroy-ExtraBold"/>
              </a:rPr>
              <a:t>Задачи:</a:t>
            </a:r>
          </a:p>
          <a:p>
            <a:r>
              <a:rPr lang="ru-RU" sz="2000" dirty="0">
                <a:solidFill>
                  <a:schemeClr val="tx1"/>
                </a:solidFill>
                <a:latin typeface="Gilroy-ExtraBold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Gilroy-ExtraBold"/>
              </a:rPr>
            </a:br>
            <a:r>
              <a:rPr lang="ru-RU" sz="2000" dirty="0" smtClean="0">
                <a:solidFill>
                  <a:schemeClr val="tx1"/>
                </a:solidFill>
                <a:latin typeface="Gilroy-ExtraBold"/>
              </a:rPr>
              <a:t>1) Изучить модели управления контактами на разных программно-аппаратных платформах мобильной коммуникации.</a:t>
            </a:r>
            <a:endParaRPr lang="ru-RU" sz="2000" dirty="0">
              <a:solidFill>
                <a:schemeClr val="tx1"/>
              </a:solidFill>
              <a:latin typeface="Gilroy-ExtraBold"/>
            </a:endParaRPr>
          </a:p>
          <a:p>
            <a:r>
              <a:rPr lang="ru-RU" sz="2000" dirty="0">
                <a:solidFill>
                  <a:schemeClr val="tx1"/>
                </a:solidFill>
                <a:latin typeface="Gilroy-ExtraBold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Gilroy-ExtraBold"/>
              </a:rPr>
            </a:br>
            <a:r>
              <a:rPr lang="ru-RU" sz="2000" dirty="0" smtClean="0">
                <a:solidFill>
                  <a:schemeClr val="tx1"/>
                </a:solidFill>
                <a:latin typeface="Gilroy-ExtraBold"/>
              </a:rPr>
              <a:t>2) Провести анализ существующих решений управления базами данных на платформах, начиная с уровня «</a:t>
            </a:r>
            <a:r>
              <a:rPr lang="en-US" sz="2000" dirty="0" smtClean="0">
                <a:solidFill>
                  <a:schemeClr val="tx1"/>
                </a:solidFill>
                <a:latin typeface="Gilroy-ExtraBold"/>
              </a:rPr>
              <a:t>low cost solution platforms</a:t>
            </a:r>
            <a:r>
              <a:rPr lang="ru-RU" sz="2000" dirty="0" smtClean="0">
                <a:solidFill>
                  <a:schemeClr val="tx1"/>
                </a:solidFill>
                <a:latin typeface="Gilroy-ExtraBold"/>
              </a:rPr>
              <a:t>».</a:t>
            </a:r>
            <a:endParaRPr lang="ru-RU" sz="2000" dirty="0">
              <a:solidFill>
                <a:schemeClr val="tx1"/>
              </a:solidFill>
              <a:latin typeface="Gilroy-ExtraBold"/>
            </a:endParaRPr>
          </a:p>
          <a:p>
            <a:r>
              <a:rPr lang="ru-RU" sz="2000" dirty="0">
                <a:solidFill>
                  <a:schemeClr val="tx1"/>
                </a:solidFill>
                <a:latin typeface="Gilroy-ExtraBold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Gilroy-ExtraBold"/>
              </a:rPr>
            </a:br>
            <a:r>
              <a:rPr lang="ru-RU" sz="2000" dirty="0" smtClean="0">
                <a:solidFill>
                  <a:schemeClr val="tx1"/>
                </a:solidFill>
                <a:latin typeface="Gilroy-ExtraBold"/>
              </a:rPr>
              <a:t>3) Разработать архитектуру частного облачного хранилища контактов и связанных приложений.</a:t>
            </a:r>
          </a:p>
          <a:p>
            <a:r>
              <a:rPr lang="ru-RU" sz="2000" dirty="0">
                <a:solidFill>
                  <a:schemeClr val="tx1"/>
                </a:solidFill>
                <a:latin typeface="Gilroy-ExtraBold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Gilroy-ExtraBold"/>
              </a:rPr>
            </a:br>
            <a:r>
              <a:rPr lang="ru-RU" sz="2000" dirty="0" smtClean="0">
                <a:solidFill>
                  <a:schemeClr val="tx1"/>
                </a:solidFill>
                <a:latin typeface="Gilroy-ExtraBold"/>
              </a:rPr>
              <a:t>4) Оценить потенциальный эффект от реализации и продвижения проекта.</a:t>
            </a:r>
            <a:endParaRPr lang="ru-RU" sz="2000" dirty="0">
              <a:solidFill>
                <a:schemeClr val="tx1"/>
              </a:solidFill>
              <a:latin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4</a:t>
            </a:r>
            <a:r>
              <a:rPr lang="en-US" sz="1600" cap="all" dirty="0">
                <a:solidFill>
                  <a:schemeClr val="tx1"/>
                </a:solidFill>
              </a:rPr>
              <a:t>. </a:t>
            </a:r>
            <a:r>
              <a:rPr lang="en-US" sz="1600" cap="all" dirty="0" err="1">
                <a:solidFill>
                  <a:schemeClr val="tx1"/>
                </a:solidFill>
              </a:rPr>
              <a:t>Т</a:t>
            </a:r>
            <a:r>
              <a:rPr lang="ru-RU" sz="1600" cap="all" dirty="0" err="1">
                <a:solidFill>
                  <a:schemeClr val="tx1"/>
                </a:solidFill>
              </a:rPr>
              <a:t>ехнология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589496" y="1119969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ТЕХНОЛОГИЧЕСКИЙ СТЭК ПРОЕКТА</a:t>
            </a:r>
          </a:p>
        </p:txBody>
      </p:sp>
      <p:pic>
        <p:nvPicPr>
          <p:cNvPr id="12324" name="Picture 36" descr="Docker: что это такое и как использовать контейнеры">
            <a:extLst>
              <a:ext uri="{FF2B5EF4-FFF2-40B4-BE49-F238E27FC236}">
                <a16:creationId xmlns:a16="http://schemas.microsoft.com/office/drawing/2014/main" xmlns="" id="{F0EC5C2F-6919-A856-3764-E9C5DEA32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2999" y="2210103"/>
            <a:ext cx="1862878" cy="159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60107" y="2263913"/>
            <a:ext cx="3181673" cy="118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3879" y="3642544"/>
            <a:ext cx="3380249" cy="1060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94671" y="4918314"/>
            <a:ext cx="2365866" cy="79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119480" y="4280139"/>
            <a:ext cx="2089991" cy="921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xmlns="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1600" cap="all" dirty="0">
                <a:solidFill>
                  <a:schemeClr val="tx1"/>
                </a:solidFill>
              </a:rPr>
              <a:t>5. </a:t>
            </a:r>
            <a:r>
              <a:rPr lang="ru-RU" sz="1600" cap="all" dirty="0">
                <a:solidFill>
                  <a:schemeClr val="tx1"/>
                </a:solidFill>
              </a:rPr>
              <a:t>продукт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CC68C9A4-3E4B-D871-8F70-73B8389772C2}"/>
              </a:ext>
            </a:extLst>
          </p:cNvPr>
          <p:cNvSpPr txBox="1"/>
          <p:nvPr/>
        </p:nvSpPr>
        <p:spPr>
          <a:xfrm>
            <a:off x="559690" y="3434131"/>
            <a:ext cx="3423585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Выбранный стек технологий </a:t>
            </a:r>
            <a:r>
              <a:rPr lang="ru-RU" dirty="0" smtClean="0"/>
              <a:t>позволяет реализовать эффективное решение по управлению контактами пользователя, удобное и адаптируемое к любым моделям мобильных устройств. При этом встроенная база знаний может повысить эффективность поиска контактов.</a:t>
            </a:r>
            <a:endParaRPr lang="ru-RU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14D9CDDC-EAA7-CCEE-B2CE-A4EA9C0A161E}"/>
              </a:ext>
            </a:extLst>
          </p:cNvPr>
          <p:cNvSpPr txBox="1"/>
          <p:nvPr/>
        </p:nvSpPr>
        <p:spPr>
          <a:xfrm>
            <a:off x="559690" y="1309114"/>
            <a:ext cx="3590279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dirty="0" smtClean="0"/>
              <a:t>ПРЕДЛОЖЕНА КОНЦЕПЦИЯ И РАЗРАБОТАНА АРХИТЕКТУРА ПРОДУКТА</a:t>
            </a:r>
            <a:endParaRPr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926" y="0"/>
            <a:ext cx="7496470" cy="318838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3925" y="4758042"/>
            <a:ext cx="2097757" cy="20977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1730" y="3188386"/>
            <a:ext cx="2359202" cy="156965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3109" y="5162021"/>
            <a:ext cx="2055141" cy="171024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3108" y="3188386"/>
            <a:ext cx="3617242" cy="194557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90954" y="3218630"/>
            <a:ext cx="1801046" cy="187052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25175" y="5089156"/>
            <a:ext cx="1257596" cy="175890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58250" y="4788874"/>
            <a:ext cx="2066925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359443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6.</a:t>
            </a:r>
            <a:r>
              <a:rPr lang="en-US" sz="1600" cap="all" dirty="0">
                <a:solidFill>
                  <a:schemeClr val="tx1"/>
                </a:solidFill>
              </a:rPr>
              <a:t> </a:t>
            </a:r>
            <a:r>
              <a:rPr lang="en-US" sz="1600" cap="all" dirty="0" err="1">
                <a:solidFill>
                  <a:schemeClr val="tx1"/>
                </a:solidFill>
              </a:rPr>
              <a:t>Ц</a:t>
            </a:r>
            <a:r>
              <a:rPr lang="ru-RU" sz="1600" cap="all" dirty="0">
                <a:solidFill>
                  <a:schemeClr val="tx1"/>
                </a:solidFill>
              </a:rPr>
              <a:t>ЕЛЕВАЯ АУДИТОРИЯ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21FF62E7-FC14-63FA-D2C4-4AD458155A21}"/>
              </a:ext>
            </a:extLst>
          </p:cNvPr>
          <p:cNvSpPr txBox="1"/>
          <p:nvPr/>
        </p:nvSpPr>
        <p:spPr>
          <a:xfrm>
            <a:off x="609153" y="2180205"/>
            <a:ext cx="11049448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Целевая аудитория </a:t>
            </a:r>
            <a:r>
              <a:rPr lang="ru-RU" b="1" dirty="0" smtClean="0"/>
              <a:t>частного облачного хранилища контактов:</a:t>
            </a:r>
            <a:endParaRPr lang="ru-RU" b="1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1. </a:t>
            </a:r>
            <a:r>
              <a:rPr lang="ru-RU" dirty="0" smtClean="0"/>
              <a:t>Энтузиасты коммуникаций (в широком смысле) и мобильной связи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2. </a:t>
            </a:r>
            <a:r>
              <a:rPr lang="en-US" dirty="0" smtClean="0"/>
              <a:t>IT-</a:t>
            </a:r>
            <a:r>
              <a:rPr lang="ru-RU" dirty="0" smtClean="0"/>
              <a:t>специалисты, занятые в сфере ремонта и обслуживания устройств мобильной связи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3. </a:t>
            </a:r>
            <a:r>
              <a:rPr lang="ru-RU" dirty="0" smtClean="0"/>
              <a:t>Малые предприятия, заинтересованные в создании </a:t>
            </a:r>
            <a:r>
              <a:rPr lang="en-US" dirty="0" smtClean="0"/>
              <a:t>CRM-</a:t>
            </a:r>
            <a:r>
              <a:rPr lang="ru-RU" dirty="0" smtClean="0"/>
              <a:t>систем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4. </a:t>
            </a:r>
            <a:r>
              <a:rPr lang="ru-RU" dirty="0" smtClean="0"/>
              <a:t>Студенты и другие категории продвинутой молодежи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5. </a:t>
            </a:r>
            <a:r>
              <a:rPr lang="ru-RU" dirty="0" smtClean="0"/>
              <a:t>Все, для кого контакты представляют особую ценность, и с точки зрения надежности хранения, и с точки зрения безопасности, особенно в условиях владения множеством различных моделей мобильных устройств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Использование частного облачного хранилища контактов приучит владельца к порядку, повысит эффективность его работы, обеспечит рост технической грамотности пользователей мобильных устройств, и, главное, снизит риски утраты контактов при миграции с устройства на устройство.</a:t>
            </a: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7F069A5F-4696-88B0-02DE-3C26EECCC1AC}"/>
              </a:ext>
            </a:extLst>
          </p:cNvPr>
          <p:cNvSpPr txBox="1"/>
          <p:nvPr/>
        </p:nvSpPr>
        <p:spPr>
          <a:xfrm>
            <a:off x="559690" y="94726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ЦЕЛЕВАЯ АУДИТОРИЯ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7882638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7.</a:t>
            </a:r>
            <a:r>
              <a:rPr lang="en-US" sz="1600" cap="all" dirty="0">
                <a:solidFill>
                  <a:schemeClr val="tx1"/>
                </a:solidFill>
              </a:rPr>
              <a:t> </a:t>
            </a:r>
            <a:r>
              <a:rPr lang="ru-RU" sz="1600" cap="all" dirty="0" smtClean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4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114391"/>
            <a:ext cx="717114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СРАВНЕНИЕ С АНАЛОГАМИ</a:t>
            </a:r>
            <a:endParaRPr sz="3600" dirty="0"/>
          </a:p>
        </p:txBody>
      </p:sp>
      <p:grpSp>
        <p:nvGrpSpPr>
          <p:cNvPr id="5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291" y="1994788"/>
            <a:ext cx="10976528" cy="3836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109936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8.</a:t>
            </a:r>
            <a:r>
              <a:rPr lang="en-US" sz="1600" cap="all" dirty="0">
                <a:solidFill>
                  <a:schemeClr val="tx1"/>
                </a:solidFill>
              </a:rPr>
              <a:t> </a:t>
            </a:r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28723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grpSp>
        <p:nvGrpSpPr>
          <p:cNvPr id="6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583B507B-ACFF-2285-3D18-3E6EF67837E8}"/>
              </a:ext>
            </a:extLst>
          </p:cNvPr>
          <p:cNvSpPr txBox="1"/>
          <p:nvPr/>
        </p:nvSpPr>
        <p:spPr>
          <a:xfrm>
            <a:off x="559690" y="3052967"/>
            <a:ext cx="5041371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Эта бизнес-модель предполагает, что вы бесплатно предоставляете часть своего продукта или услуги и взимаете плату за дополнительные опции.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/>
              <a:t>Freemium</a:t>
            </a:r>
            <a:r>
              <a:rPr lang="ru-RU" dirty="0" smtClean="0"/>
              <a:t> — это не то же самое, что бесплатная пробная версия, которая открывает клиентам доступ к продукту или услуге на ограниченный период времени. Модель </a:t>
            </a:r>
            <a:r>
              <a:rPr lang="ru-RU" dirty="0" err="1" smtClean="0"/>
              <a:t>freemium</a:t>
            </a:r>
            <a:r>
              <a:rPr lang="ru-RU" dirty="0" smtClean="0"/>
              <a:t> позволяет иметь бесплатный доступ к неограниченному использованию базовых функций и предполагает плату только для клиентов, которым нужна дополнительная функциональность.</a:t>
            </a:r>
            <a:endParaRPr lang="ru-RU" dirty="0"/>
          </a:p>
        </p:txBody>
      </p:sp>
      <p:sp>
        <p:nvSpPr>
          <p:cNvPr id="5" name="Текст 2">
            <a:extLst>
              <a:ext uri="{FF2B5EF4-FFF2-40B4-BE49-F238E27FC236}">
                <a16:creationId xmlns="" xmlns:a16="http://schemas.microsoft.com/office/drawing/2014/main" id="{050FC6CF-E8E1-68A1-AB7C-133FB8EFE44B}"/>
              </a:ext>
            </a:extLst>
          </p:cNvPr>
          <p:cNvSpPr txBox="1"/>
          <p:nvPr/>
        </p:nvSpPr>
        <p:spPr>
          <a:xfrm>
            <a:off x="6355009" y="3054413"/>
            <a:ext cx="5041371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Эта бизнес-модель названа в честь продукта, благодаря которому и была придумана: продайте долговечный продукт ниже стоимости, чтобы увеличить объем продаж одноразового компонента этого продукта.</a:t>
            </a:r>
          </a:p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Вот почему компании, производящие бритвы, отдают саму бритву практически бесплатно, предполагая, что вы станете постоянным покупателем огромного количества лезвий в долгосрочной перспективе. Цель продажи — завлечь клиента в систему постоянного взаимодействия и гарантия того, что с течением времени будет много дополнительных покупок.</a:t>
            </a:r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B90F35EC-A29A-64F5-BE2B-DEFA5B58C977}"/>
              </a:ext>
            </a:extLst>
          </p:cNvPr>
          <p:cNvSpPr txBox="1"/>
          <p:nvPr/>
        </p:nvSpPr>
        <p:spPr>
          <a:xfrm>
            <a:off x="673167" y="2292710"/>
            <a:ext cx="419571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1. </a:t>
            </a:r>
            <a:r>
              <a:rPr lang="en-US" sz="3600" dirty="0" err="1" smtClean="0"/>
              <a:t>Freemium</a:t>
            </a:r>
            <a:endParaRPr lang="ru-RU" sz="3600" dirty="0"/>
          </a:p>
        </p:txBody>
      </p:sp>
      <p:sp>
        <p:nvSpPr>
          <p:cNvPr id="13" name="Текст 2">
            <a:extLst>
              <a:ext uri="{FF2B5EF4-FFF2-40B4-BE49-F238E27FC236}">
                <a16:creationId xmlns="" xmlns:a16="http://schemas.microsoft.com/office/drawing/2014/main" id="{6EA11F4E-DBB4-A6C1-1744-86806274E42B}"/>
              </a:ext>
            </a:extLst>
          </p:cNvPr>
          <p:cNvSpPr txBox="1"/>
          <p:nvPr/>
        </p:nvSpPr>
        <p:spPr>
          <a:xfrm>
            <a:off x="6939888" y="2292710"/>
            <a:ext cx="445649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2. «Бритва и лезвие»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50669527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400" smtClean="0"/>
              <a:t>СПАСИБО</a:t>
            </a:r>
            <a:r>
              <a:rPr lang="ru-RU" sz="6400" dirty="0" smtClean="0"/>
              <a:t> </a:t>
            </a:r>
            <a:r>
              <a:rPr sz="6400" smtClean="0"/>
              <a:t>!</a:t>
            </a:r>
            <a:endParaRPr sz="6400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irina.rogacheva2018@yahoo.com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4066</TotalTime>
  <Words>552</Words>
  <Application>Microsoft Office PowerPoint</Application>
  <PresentationFormat>Произвольный</PresentationFormat>
  <Paragraphs>73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Бородин</cp:lastModifiedBy>
  <cp:revision>55</cp:revision>
  <dcterms:modified xsi:type="dcterms:W3CDTF">2023-10-24T19:04:29Z</dcterms:modified>
</cp:coreProperties>
</file>