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5143500" cx="9144000"/>
  <p:notesSz cx="6858000" cy="9144000"/>
  <p:embeddedFontLst>
    <p:embeddedFont>
      <p:font typeface="Roboto"/>
      <p:regular r:id="rId12"/>
      <p:bold r:id="rId13"/>
      <p:italic r:id="rId14"/>
      <p:boldItalic r:id="rId15"/>
    </p:embeddedFont>
    <p:embeddedFont>
      <p:font typeface="Merriweather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Roboto-bold.fntdata"/><Relationship Id="rId12" Type="http://schemas.openxmlformats.org/officeDocument/2006/relationships/font" Target="fonts/Roboto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Roboto-boldItalic.fntdata"/><Relationship Id="rId14" Type="http://schemas.openxmlformats.org/officeDocument/2006/relationships/font" Target="fonts/Roboto-italic.fntdata"/><Relationship Id="rId17" Type="http://schemas.openxmlformats.org/officeDocument/2006/relationships/font" Target="fonts/Merriweather-bold.fntdata"/><Relationship Id="rId16" Type="http://schemas.openxmlformats.org/officeDocument/2006/relationships/font" Target="fonts/Merriweather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Merriweather-boldItalic.fntdata"/><Relationship Id="rId6" Type="http://schemas.openxmlformats.org/officeDocument/2006/relationships/slide" Target="slides/slide1.xml"/><Relationship Id="rId18" Type="http://schemas.openxmlformats.org/officeDocument/2006/relationships/font" Target="fonts/Merriweather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28dfb67066e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28dfb67066e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28dfb67066e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28dfb67066e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28dfb67066e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28dfb67066e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5e95ae21e1ff975c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5e95ae21e1ff975c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291c9a05b5a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291c9a05b5a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-125" y="0"/>
            <a:ext cx="9144250" cy="4398100"/>
          </a:xfrm>
          <a:custGeom>
            <a:rect b="b" l="l" r="r" t="t"/>
            <a:pathLst>
              <a:path extrusionOk="0" h="175924" w="36577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1878560"/>
            <a:ext cx="4242600" cy="73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accent3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/>
          <p:nvPr/>
        </p:nvSpPr>
        <p:spPr>
          <a:xfrm>
            <a:off x="0" y="48099"/>
            <a:ext cx="9144250" cy="4398100"/>
          </a:xfrm>
          <a:custGeom>
            <a:rect b="b" l="l" r="r" t="t"/>
            <a:pathLst>
              <a:path extrusionOk="0" h="175924" w="36577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16" name="Google Shape;16;p3"/>
          <p:cNvSpPr/>
          <p:nvPr/>
        </p:nvSpPr>
        <p:spPr>
          <a:xfrm>
            <a:off x="0" y="0"/>
            <a:ext cx="9144250" cy="4398100"/>
          </a:xfrm>
          <a:custGeom>
            <a:rect b="b" l="l" r="r" t="t"/>
            <a:pathLst>
              <a:path extrusionOk="0" h="175924" w="36577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</p:sp>
      <p:sp>
        <p:nvSpPr>
          <p:cNvPr id="17" name="Google Shape;17;p3"/>
          <p:cNvSpPr txBox="1"/>
          <p:nvPr>
            <p:ph type="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0" y="0"/>
            <a:ext cx="4314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4"/>
          <p:cNvSpPr/>
          <p:nvPr/>
        </p:nvSpPr>
        <p:spPr>
          <a:xfrm>
            <a:off x="0" y="44125"/>
            <a:ext cx="4313625" cy="4399375"/>
          </a:xfrm>
          <a:custGeom>
            <a:rect b="b" l="l" r="r" t="t"/>
            <a:pathLst>
              <a:path extrusionOk="0" h="175975" w="172545">
                <a:moveTo>
                  <a:pt x="0" y="157"/>
                </a:moveTo>
                <a:lnTo>
                  <a:pt x="172419" y="0"/>
                </a:lnTo>
                <a:lnTo>
                  <a:pt x="172545" y="126541"/>
                </a:lnTo>
                <a:lnTo>
                  <a:pt x="0" y="1759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</p:sp>
      <p:sp>
        <p:nvSpPr>
          <p:cNvPr id="22" name="Google Shape;22;p4"/>
          <p:cNvSpPr/>
          <p:nvPr/>
        </p:nvSpPr>
        <p:spPr>
          <a:xfrm>
            <a:off x="-125" y="0"/>
            <a:ext cx="4316900" cy="4395600"/>
          </a:xfrm>
          <a:custGeom>
            <a:rect b="b" l="l" r="r" t="t"/>
            <a:pathLst>
              <a:path extrusionOk="0" h="175824" w="172676">
                <a:moveTo>
                  <a:pt x="0" y="6"/>
                </a:moveTo>
                <a:lnTo>
                  <a:pt x="172676" y="0"/>
                </a:lnTo>
                <a:lnTo>
                  <a:pt x="172562" y="126442"/>
                </a:lnTo>
                <a:lnTo>
                  <a:pt x="0" y="175824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</p:sp>
      <p:sp>
        <p:nvSpPr>
          <p:cNvPr id="23" name="Google Shape;23;p4"/>
          <p:cNvSpPr txBox="1"/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4" name="Google Shape;24;p4"/>
          <p:cNvSpPr txBox="1"/>
          <p:nvPr>
            <p:ph idx="1" type="body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"/>
          <p:cNvSpPr/>
          <p:nvPr/>
        </p:nvSpPr>
        <p:spPr>
          <a:xfrm>
            <a:off x="0" y="0"/>
            <a:ext cx="9144000" cy="1277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" name="Google Shape;28;p5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311700" y="1505700"/>
            <a:ext cx="3999900" cy="307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2" type="body"/>
          </p:nvPr>
        </p:nvSpPr>
        <p:spPr>
          <a:xfrm>
            <a:off x="4832400" y="1505700"/>
            <a:ext cx="3999900" cy="307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"/>
          <p:cNvSpPr/>
          <p:nvPr/>
        </p:nvSpPr>
        <p:spPr>
          <a:xfrm>
            <a:off x="0" y="0"/>
            <a:ext cx="9144000" cy="1277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6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/>
          <p:nvPr/>
        </p:nvSpPr>
        <p:spPr>
          <a:xfrm>
            <a:off x="0" y="0"/>
            <a:ext cx="37644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7"/>
          <p:cNvSpPr txBox="1"/>
          <p:nvPr>
            <p:ph type="title"/>
          </p:nvPr>
        </p:nvSpPr>
        <p:spPr>
          <a:xfrm>
            <a:off x="311725" y="500925"/>
            <a:ext cx="3127500" cy="182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9" name="Google Shape;39;p7"/>
          <p:cNvSpPr txBox="1"/>
          <p:nvPr>
            <p:ph idx="1" type="body"/>
          </p:nvPr>
        </p:nvSpPr>
        <p:spPr>
          <a:xfrm>
            <a:off x="311700" y="2390650"/>
            <a:ext cx="3127500" cy="229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●"/>
              <a:defRPr>
                <a:solidFill>
                  <a:schemeClr val="accent2"/>
                </a:solidFill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3"/>
        </a:solidFill>
      </p:bgPr>
    </p:bg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/>
          <p:nvPr>
            <p:ph type="title"/>
          </p:nvPr>
        </p:nvSpPr>
        <p:spPr>
          <a:xfrm>
            <a:off x="311675" y="798600"/>
            <a:ext cx="6247800" cy="3546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43" name="Google Shape;43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9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" name="Google Shape;46;p9"/>
          <p:cNvSpPr txBox="1"/>
          <p:nvPr>
            <p:ph type="title"/>
          </p:nvPr>
        </p:nvSpPr>
        <p:spPr>
          <a:xfrm>
            <a:off x="311300" y="500925"/>
            <a:ext cx="3704400" cy="204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7" name="Google Shape;47;p9"/>
          <p:cNvSpPr txBox="1"/>
          <p:nvPr>
            <p:ph idx="1" type="subTitle"/>
          </p:nvPr>
        </p:nvSpPr>
        <p:spPr>
          <a:xfrm>
            <a:off x="304800" y="2626725"/>
            <a:ext cx="3704400" cy="92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48" name="Google Shape;48;p9"/>
          <p:cNvSpPr txBox="1"/>
          <p:nvPr>
            <p:ph idx="2" type="body"/>
          </p:nvPr>
        </p:nvSpPr>
        <p:spPr>
          <a:xfrm>
            <a:off x="4879025" y="500925"/>
            <a:ext cx="3954000" cy="411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49" name="Google Shape;49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/>
          <p:nvPr/>
        </p:nvSpPr>
        <p:spPr>
          <a:xfrm>
            <a:off x="0" y="4369000"/>
            <a:ext cx="9144000" cy="7743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10"/>
          <p:cNvSpPr txBox="1"/>
          <p:nvPr>
            <p:ph idx="1" type="body"/>
          </p:nvPr>
        </p:nvSpPr>
        <p:spPr>
          <a:xfrm>
            <a:off x="311700" y="4521400"/>
            <a:ext cx="7979400" cy="46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Merriweather"/>
              <a:buNone/>
              <a:defRPr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</a:lstStyle>
          <a:p/>
        </p:txBody>
      </p:sp>
      <p:sp>
        <p:nvSpPr>
          <p:cNvPr id="53" name="Google Shape;5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1"/>
        </a:solid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/>
          <p:nvPr>
            <p:ph hasCustomPrompt="1" type="title"/>
          </p:nvPr>
        </p:nvSpPr>
        <p:spPr>
          <a:xfrm>
            <a:off x="311750" y="831175"/>
            <a:ext cx="5334900" cy="1244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6" name="Google Shape;56;p11"/>
          <p:cNvSpPr txBox="1"/>
          <p:nvPr>
            <p:ph idx="1" type="body"/>
          </p:nvPr>
        </p:nvSpPr>
        <p:spPr>
          <a:xfrm>
            <a:off x="311700" y="2121425"/>
            <a:ext cx="5334900" cy="94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●"/>
              <a:defRPr>
                <a:solidFill>
                  <a:schemeClr val="accent2"/>
                </a:solidFill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57" name="Google Shape;5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paradigm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"/>
              <a:buChar char="●"/>
              <a:defRPr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2984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2984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2984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2984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2984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2984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2984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2984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1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3"/>
          <p:cNvSpPr txBox="1"/>
          <p:nvPr>
            <p:ph type="ctr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2743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LiveLines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 				“Оживляя Знания”</a:t>
            </a:r>
            <a:endParaRPr/>
          </a:p>
        </p:txBody>
      </p:sp>
      <p:sp>
        <p:nvSpPr>
          <p:cNvPr id="65" name="Google Shape;65;p13"/>
          <p:cNvSpPr txBox="1"/>
          <p:nvPr>
            <p:ph idx="1" type="subTitle"/>
          </p:nvPr>
        </p:nvSpPr>
        <p:spPr>
          <a:xfrm>
            <a:off x="234450" y="4496610"/>
            <a:ext cx="4242600" cy="73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lt1"/>
                </a:solidFill>
              </a:rPr>
              <a:t>Created by CPWB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5286123" y="4629700"/>
            <a:ext cx="2062200" cy="3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ru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Волосников А.В.</a:t>
            </a:r>
            <a:endParaRPr b="1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5720066" y="4843584"/>
            <a:ext cx="1194300" cy="33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" sz="1100">
                <a:solidFill>
                  <a:srgbClr val="FFFFFF"/>
                </a:solidFill>
              </a:rPr>
              <a:t>Программист 1</a:t>
            </a:r>
            <a:endParaRPr b="0" i="0" sz="11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6859624" y="4629710"/>
            <a:ext cx="2324700" cy="3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ru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Знаменщиков И.С.</a:t>
            </a:r>
            <a:endParaRPr b="1" i="0" sz="1400" u="none" cap="none" strike="noStrike">
              <a:solidFill>
                <a:srgbClr val="3A17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9" name="Google Shape;69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13025" y="3931313"/>
            <a:ext cx="1017900" cy="7245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70" name="Google Shape;70;p13"/>
          <p:cNvPicPr preferRelativeResize="0"/>
          <p:nvPr/>
        </p:nvPicPr>
        <p:blipFill rotWithShape="1">
          <a:blip r:embed="rId4">
            <a:alphaModFix/>
          </a:blip>
          <a:srcRect b="34798" l="7844" r="24468" t="0"/>
          <a:stretch/>
        </p:blipFill>
        <p:spPr>
          <a:xfrm>
            <a:off x="5852081" y="3896825"/>
            <a:ext cx="930300" cy="7935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1" name="Google Shape;71;p13"/>
          <p:cNvSpPr txBox="1"/>
          <p:nvPr/>
        </p:nvSpPr>
        <p:spPr>
          <a:xfrm>
            <a:off x="7424816" y="4843584"/>
            <a:ext cx="1194300" cy="33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" sz="1100">
                <a:solidFill>
                  <a:srgbClr val="FFFFFF"/>
                </a:solidFill>
              </a:rPr>
              <a:t>Программист 2</a:t>
            </a:r>
            <a:endParaRPr b="0" i="0" sz="11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2" name="Google Shape;72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350" y="1155975"/>
            <a:ext cx="3228492" cy="2690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4"/>
          <p:cNvSpPr txBox="1"/>
          <p:nvPr>
            <p:ph type="title"/>
          </p:nvPr>
        </p:nvSpPr>
        <p:spPr>
          <a:xfrm>
            <a:off x="56875" y="500925"/>
            <a:ext cx="4260300" cy="250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Решаемые проблемы</a:t>
            </a:r>
            <a:endParaRPr/>
          </a:p>
        </p:txBody>
      </p:sp>
      <p:sp>
        <p:nvSpPr>
          <p:cNvPr id="78" name="Google Shape;78;p14"/>
          <p:cNvSpPr txBox="1"/>
          <p:nvPr>
            <p:ph idx="1" type="body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ru" sz="1400"/>
              <a:t>В учебниках нет взаимодействия с объектом изучения</a:t>
            </a:r>
            <a:endParaRPr sz="1400"/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ru" sz="1400"/>
              <a:t>Ограниченная</a:t>
            </a:r>
            <a:r>
              <a:rPr lang="ru" sz="1400"/>
              <a:t> возможность размещать изображения в учебнике </a:t>
            </a:r>
            <a:endParaRPr sz="1400"/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ru" sz="1400"/>
              <a:t>Дороговизна цветной печати</a:t>
            </a:r>
            <a:endParaRPr sz="1400"/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ru" sz="1400"/>
              <a:t>Отсутствие доступа к реальным объектам</a:t>
            </a:r>
            <a:endParaRPr sz="1400"/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ru" sz="1400"/>
              <a:t>Рост популярности дистанционного обучения </a:t>
            </a:r>
            <a:endParaRPr sz="1400"/>
          </a:p>
          <a:p>
            <a:pPr indent="0" lvl="0" marL="457200" rtl="0" algn="l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400"/>
          </a:p>
        </p:txBody>
      </p:sp>
      <p:pic>
        <p:nvPicPr>
          <p:cNvPr id="79" name="Google Shape;7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8825" y="1546857"/>
            <a:ext cx="2851875" cy="2851836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8825" y="1546850"/>
            <a:ext cx="2851874" cy="2851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8825" y="1546850"/>
            <a:ext cx="2851874" cy="2851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6" name="Google Shape;86;p15"/>
          <p:cNvCxnSpPr/>
          <p:nvPr/>
        </p:nvCxnSpPr>
        <p:spPr>
          <a:xfrm flipH="1">
            <a:off x="471112" y="3231898"/>
            <a:ext cx="3684000" cy="1054500"/>
          </a:xfrm>
          <a:prstGeom prst="straightConnector1">
            <a:avLst/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7" name="Google Shape;87;p15"/>
          <p:cNvSpPr txBox="1"/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Планы </a:t>
            </a:r>
            <a:endParaRPr/>
          </a:p>
        </p:txBody>
      </p:sp>
      <p:sp>
        <p:nvSpPr>
          <p:cNvPr id="88" name="Google Shape;88;p15"/>
          <p:cNvSpPr txBox="1"/>
          <p:nvPr>
            <p:ph idx="1" type="body"/>
          </p:nvPr>
        </p:nvSpPr>
        <p:spPr>
          <a:xfrm>
            <a:off x="4644675" y="500925"/>
            <a:ext cx="4203900" cy="409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ru" sz="1600"/>
              <a:t>3D Редактор для разработки</a:t>
            </a:r>
            <a:endParaRPr sz="1600"/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ru" sz="1600"/>
              <a:t>Создание API для разработки интерактивных сцен</a:t>
            </a:r>
            <a:endParaRPr sz="1600"/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ru" sz="1600"/>
              <a:t>Авторизация в приложении</a:t>
            </a:r>
            <a:endParaRPr sz="1600"/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ru" sz="1600"/>
              <a:t>Монетизация</a:t>
            </a:r>
            <a:endParaRPr sz="1600"/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ru" sz="1600"/>
              <a:t>Добавление различных типов объектов</a:t>
            </a:r>
            <a:endParaRPr sz="1600"/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ru" sz="1600"/>
              <a:t>Многопользовательские сцены </a:t>
            </a:r>
            <a:endParaRPr sz="16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308945">
            <a:off x="739037" y="1370850"/>
            <a:ext cx="2851875" cy="2851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63735">
            <a:off x="1263100" y="2163800"/>
            <a:ext cx="2584225" cy="2584225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6"/>
          <p:cNvSpPr txBox="1"/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Стек разработки</a:t>
            </a:r>
            <a:br>
              <a:rPr lang="ru"/>
            </a:br>
            <a:endParaRPr/>
          </a:p>
        </p:txBody>
      </p:sp>
      <p:sp>
        <p:nvSpPr>
          <p:cNvPr id="96" name="Google Shape;96;p16"/>
          <p:cNvSpPr txBox="1"/>
          <p:nvPr>
            <p:ph idx="1" type="body"/>
          </p:nvPr>
        </p:nvSpPr>
        <p:spPr>
          <a:xfrm>
            <a:off x="4572000" y="522450"/>
            <a:ext cx="4166400" cy="381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10000"/>
          </a:bodyPr>
          <a:lstStyle/>
          <a:p>
            <a:pPr indent="-334327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ru" sz="1800"/>
              <a:t>C# ASP.NET - серверная часть </a:t>
            </a:r>
            <a:endParaRPr sz="1800"/>
          </a:p>
          <a:p>
            <a:pPr indent="-334327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ru" sz="1800"/>
              <a:t>PostgreSQL - база данных</a:t>
            </a:r>
            <a:endParaRPr sz="1800"/>
          </a:p>
          <a:p>
            <a:pPr indent="-334327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ru" sz="1800"/>
              <a:t>React Native CLI - клиентское приложение</a:t>
            </a:r>
            <a:endParaRPr sz="1800"/>
          </a:p>
          <a:p>
            <a:pPr indent="-334327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ru" sz="1800"/>
              <a:t>Viro Community - API для работы с VR и AR платформами через React Native</a:t>
            </a:r>
            <a:endParaRPr sz="1800"/>
          </a:p>
          <a:p>
            <a:pPr indent="-334327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ru" sz="1800"/>
              <a:t>Metro для сборки и отладки приложения на react native</a:t>
            </a:r>
            <a:endParaRPr sz="1800"/>
          </a:p>
          <a:p>
            <a:pPr indent="0" lvl="0" marL="457200" rtl="0" algn="l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8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00923" y="0"/>
            <a:ext cx="2166548" cy="4838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9875" y="82325"/>
            <a:ext cx="2646555" cy="48387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14500" y="918550"/>
            <a:ext cx="5715000" cy="3219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Paradigm">
  <a:themeElements>
    <a:clrScheme name="Paradigm">
      <a:dk1>
        <a:srgbClr val="31394D"/>
      </a:dk1>
      <a:lt1>
        <a:srgbClr val="FFFFFF"/>
      </a:lt1>
      <a:dk2>
        <a:srgbClr val="666666"/>
      </a:dk2>
      <a:lt2>
        <a:srgbClr val="626B73"/>
      </a:lt2>
      <a:accent1>
        <a:srgbClr val="002F4A"/>
      </a:accent1>
      <a:accent2>
        <a:srgbClr val="D9C4B1"/>
      </a:accent2>
      <a:accent3>
        <a:srgbClr val="EDE3DA"/>
      </a:accent3>
      <a:accent4>
        <a:srgbClr val="B85741"/>
      </a:accent4>
      <a:accent5>
        <a:srgbClr val="009384"/>
      </a:accent5>
      <a:accent6>
        <a:srgbClr val="D0F6FF"/>
      </a:accent6>
      <a:hlink>
        <a:srgbClr val="009384"/>
      </a:hlink>
      <a:folHlink>
        <a:srgbClr val="00938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