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6" r:id="rId4"/>
    <p:sldId id="258" r:id="rId5"/>
    <p:sldId id="261" r:id="rId6"/>
    <p:sldId id="259" r:id="rId7"/>
    <p:sldId id="260" r:id="rId8"/>
    <p:sldId id="262" r:id="rId9"/>
    <p:sldId id="263" r:id="rId10"/>
    <p:sldId id="267" r:id="rId11"/>
    <p:sldId id="264" r:id="rId12"/>
    <p:sldId id="265" r:id="rId1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64"/>
    <a:srgbClr val="001F5F"/>
    <a:srgbClr val="CA95D9"/>
    <a:srgbClr val="1E3E29"/>
    <a:srgbClr val="3C7C53"/>
    <a:srgbClr val="81C399"/>
    <a:srgbClr val="ACD8BC"/>
    <a:srgbClr val="1B3925"/>
    <a:srgbClr val="DAEEE1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6" y="7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100" y="1110996"/>
            <a:ext cx="4097020" cy="4154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815" y="56134"/>
            <a:ext cx="5840577" cy="4168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9440" y="2923794"/>
            <a:ext cx="7956550" cy="2776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90D798B3-CB6F-DFAC-5564-BD6F6CB6F71E}"/>
              </a:ext>
            </a:extLst>
          </p:cNvPr>
          <p:cNvSpPr/>
          <p:nvPr/>
        </p:nvSpPr>
        <p:spPr>
          <a:xfrm>
            <a:off x="-7642" y="4629826"/>
            <a:ext cx="9151642" cy="2228174"/>
          </a:xfrm>
          <a:prstGeom prst="rect">
            <a:avLst/>
          </a:prstGeom>
          <a:solidFill>
            <a:srgbClr val="001F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95600" y="5539264"/>
            <a:ext cx="5985702" cy="1302921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algn="r"/>
            <a:r>
              <a:rPr lang="ru-RU" sz="1400" b="1" kern="0" spc="-44" dirty="0">
                <a:solidFill>
                  <a:schemeClr val="bg1"/>
                </a:solidFill>
                <a:latin typeface="Montserrat Bold" panose="00000800000000000000" pitchFamily="2" charset="-52"/>
              </a:rPr>
              <a:t>Руководители проекта</a:t>
            </a:r>
            <a:r>
              <a:rPr lang="en-US" sz="1400" b="1" kern="0" spc="-44" dirty="0">
                <a:solidFill>
                  <a:schemeClr val="bg1"/>
                </a:solidFill>
                <a:latin typeface="Montserrat Bold" panose="00000800000000000000" pitchFamily="2" charset="-52"/>
              </a:rPr>
              <a:t>:</a:t>
            </a:r>
            <a:endParaRPr lang="ru-RU" sz="1400" b="1" spc="-44" dirty="0">
              <a:solidFill>
                <a:schemeClr val="bg1"/>
              </a:solidFill>
              <a:latin typeface="Montserrat Bold" panose="00000800000000000000" pitchFamily="2" charset="-52"/>
            </a:endParaRPr>
          </a:p>
          <a:p>
            <a:pPr algn="r"/>
            <a:r>
              <a:rPr lang="ru-RU" sz="1400" b="1" kern="0" spc="-44" dirty="0">
                <a:solidFill>
                  <a:schemeClr val="bg1"/>
                </a:solidFill>
                <a:latin typeface="Montserrat Bold" panose="00000800000000000000" pitchFamily="2" charset="-52"/>
              </a:rPr>
              <a:t>Доцент кафедры прикладной информатики</a:t>
            </a:r>
          </a:p>
          <a:p>
            <a:pPr algn="r"/>
            <a:r>
              <a:rPr lang="ru-RU" sz="1400" b="1" kern="0" spc="-44" dirty="0" err="1">
                <a:solidFill>
                  <a:schemeClr val="bg1"/>
                </a:solidFill>
                <a:latin typeface="Montserrat Bold" panose="00000800000000000000" pitchFamily="2" charset="-52"/>
              </a:rPr>
              <a:t>Степанцевич</a:t>
            </a:r>
            <a:r>
              <a:rPr lang="ru-RU" sz="1400" b="1" kern="0" spc="-44" dirty="0">
                <a:solidFill>
                  <a:schemeClr val="bg1"/>
                </a:solidFill>
                <a:latin typeface="Montserrat Bold" panose="00000800000000000000" pitchFamily="2" charset="-52"/>
              </a:rPr>
              <a:t> Марина Николаевна</a:t>
            </a:r>
          </a:p>
          <a:p>
            <a:pPr algn="r"/>
            <a:r>
              <a:rPr lang="ru-RU" sz="1400" b="1" spc="-44" dirty="0">
                <a:solidFill>
                  <a:schemeClr val="bg1"/>
                </a:solidFill>
                <a:latin typeface="Montserrat Bold" panose="00000800000000000000" pitchFamily="2" charset="-52"/>
              </a:rPr>
              <a:t>Д</a:t>
            </a:r>
            <a:r>
              <a:rPr lang="ru-RU" sz="1400" b="1" dirty="0">
                <a:solidFill>
                  <a:schemeClr val="bg1"/>
                </a:solidFill>
                <a:latin typeface="Montserrat Bold" panose="00000800000000000000" pitchFamily="2" charset="-52"/>
              </a:rPr>
              <a:t>октор экономических наук, профессор </a:t>
            </a:r>
          </a:p>
          <a:p>
            <a:pPr algn="r"/>
            <a:r>
              <a:rPr lang="ru-RU" sz="1400" b="1" cap="all" dirty="0">
                <a:solidFill>
                  <a:schemeClr val="bg1"/>
                </a:solidFill>
                <a:latin typeface="Montserrat Bold" panose="00000800000000000000" pitchFamily="2" charset="-52"/>
              </a:rPr>
              <a:t>Х</a:t>
            </a:r>
            <a:r>
              <a:rPr lang="ru-RU" sz="1400" b="1" dirty="0">
                <a:solidFill>
                  <a:schemeClr val="bg1"/>
                </a:solidFill>
                <a:latin typeface="Montserrat Bold" panose="00000800000000000000" pitchFamily="2" charset="-52"/>
              </a:rPr>
              <a:t>удякова Елена Викторовна</a:t>
            </a:r>
            <a:endParaRPr lang="ru-RU" sz="1400" b="1" kern="0" spc="-44" dirty="0">
              <a:solidFill>
                <a:schemeClr val="bg1"/>
              </a:solidFill>
              <a:latin typeface="Montserrat Bold" panose="00000800000000000000" pitchFamily="2" charset="-52"/>
            </a:endParaRPr>
          </a:p>
          <a:p>
            <a:pPr algn="r"/>
            <a:endParaRPr lang="ru-RU" sz="1200" b="1" kern="0" spc="-44" dirty="0">
              <a:solidFill>
                <a:schemeClr val="bg1"/>
              </a:solidFill>
              <a:latin typeface="Montserrat Bold" panose="00000800000000000000" pitchFamily="2" charset="-52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8898" y="1919358"/>
            <a:ext cx="8842917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3600" b="1" spc="-10" dirty="0">
                <a:latin typeface="Georgia"/>
                <a:cs typeface="Georgia"/>
              </a:rPr>
              <a:t>Создание автоматизированной</a:t>
            </a:r>
            <a:r>
              <a:rPr lang="ru-RU" sz="3600" b="1" spc="5" dirty="0">
                <a:latin typeface="Georgia"/>
                <a:cs typeface="Georgia"/>
              </a:rPr>
              <a:t> </a:t>
            </a:r>
            <a:r>
              <a:rPr lang="ru-RU" sz="3600" b="1" dirty="0">
                <a:latin typeface="Georgia"/>
                <a:cs typeface="Georgia"/>
              </a:rPr>
              <a:t>системы</a:t>
            </a:r>
            <a:r>
              <a:rPr lang="ru-RU" sz="3600" b="1" spc="-15" dirty="0">
                <a:latin typeface="Georgia"/>
                <a:cs typeface="Georgia"/>
              </a:rPr>
              <a:t> </a:t>
            </a:r>
            <a:r>
              <a:rPr lang="ru-RU" sz="3600" b="1" dirty="0">
                <a:latin typeface="Georgia"/>
                <a:cs typeface="Georgia"/>
              </a:rPr>
              <a:t>для</a:t>
            </a:r>
            <a:r>
              <a:rPr lang="ru-RU" sz="3600" b="1" spc="-25" dirty="0">
                <a:latin typeface="Georgia"/>
                <a:cs typeface="Georgia"/>
              </a:rPr>
              <a:t> </a:t>
            </a:r>
            <a:r>
              <a:rPr lang="ru-RU" sz="3600" b="1" spc="-10" dirty="0">
                <a:latin typeface="Georgia"/>
                <a:cs typeface="Georgia"/>
              </a:rPr>
              <a:t>весовой </a:t>
            </a:r>
            <a:r>
              <a:rPr lang="ru-RU" sz="3600" b="1" dirty="0">
                <a:latin typeface="Georgia"/>
                <a:cs typeface="Georgia"/>
              </a:rPr>
              <a:t>станции</a:t>
            </a:r>
            <a:r>
              <a:rPr lang="ru-RU" sz="3600" b="1" spc="-55" dirty="0">
                <a:latin typeface="Georgia"/>
                <a:cs typeface="Georgia"/>
              </a:rPr>
              <a:t> </a:t>
            </a:r>
            <a:r>
              <a:rPr lang="ru-RU" sz="3600" b="1" dirty="0">
                <a:latin typeface="Georgia"/>
                <a:cs typeface="Georgia"/>
              </a:rPr>
              <a:t>с</a:t>
            </a:r>
            <a:r>
              <a:rPr lang="ru-RU" sz="3600" b="1" spc="-50" dirty="0">
                <a:latin typeface="Georgia"/>
                <a:cs typeface="Georgia"/>
              </a:rPr>
              <a:t> </a:t>
            </a:r>
            <a:r>
              <a:rPr lang="ru-RU" sz="3600" b="1" dirty="0">
                <a:latin typeface="Georgia"/>
                <a:cs typeface="Georgia"/>
              </a:rPr>
              <a:t>применением</a:t>
            </a:r>
            <a:r>
              <a:rPr lang="ru-RU" sz="3600" b="1" spc="-30" dirty="0">
                <a:latin typeface="Georgia"/>
                <a:cs typeface="Georgia"/>
              </a:rPr>
              <a:t> </a:t>
            </a:r>
            <a:r>
              <a:rPr lang="ru-RU" sz="3600" b="1" spc="-10" dirty="0">
                <a:latin typeface="Georgia"/>
                <a:cs typeface="Georgia"/>
              </a:rPr>
              <a:t>технологий </a:t>
            </a:r>
            <a:r>
              <a:rPr lang="ru-RU" sz="3600" b="1" dirty="0">
                <a:latin typeface="Georgia"/>
                <a:cs typeface="Georgia"/>
              </a:rPr>
              <a:t>компьютерного</a:t>
            </a:r>
            <a:r>
              <a:rPr lang="ru-RU" sz="3600" b="1" spc="-110" dirty="0">
                <a:latin typeface="Georgia"/>
                <a:cs typeface="Georgia"/>
              </a:rPr>
              <a:t> </a:t>
            </a:r>
            <a:r>
              <a:rPr lang="ru-RU" sz="3600" b="1" spc="-10" dirty="0">
                <a:latin typeface="Georgia"/>
                <a:cs typeface="Georgia"/>
              </a:rPr>
              <a:t>зрения</a:t>
            </a:r>
            <a:endParaRPr sz="3600" b="1" dirty="0">
              <a:latin typeface="Arial Black"/>
              <a:cs typeface="Arial Black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0D1079-8A73-471A-B402-A2AECFB04AF1}"/>
              </a:ext>
            </a:extLst>
          </p:cNvPr>
          <p:cNvSpPr txBox="1"/>
          <p:nvPr/>
        </p:nvSpPr>
        <p:spPr>
          <a:xfrm>
            <a:off x="4375935" y="4800600"/>
            <a:ext cx="459041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-4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Bold" panose="00000800000000000000" pitchFamily="2" charset="-52"/>
              </a:rPr>
              <a:t>Выступающая</a:t>
            </a:r>
            <a:r>
              <a:rPr kumimoji="0" lang="en-US" sz="1400" b="1" i="0" u="none" strike="noStrike" kern="0" cap="none" spc="-4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Bold" panose="00000800000000000000" pitchFamily="2" charset="-52"/>
              </a:rPr>
              <a:t>:</a:t>
            </a:r>
            <a:endParaRPr kumimoji="0" lang="ru-RU" sz="1400" b="1" i="0" u="none" strike="noStrike" kern="0" cap="none" spc="-44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Bold" panose="00000800000000000000" pitchFamily="2" charset="-52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spc="-44" dirty="0">
                <a:solidFill>
                  <a:prstClr val="white"/>
                </a:solidFill>
                <a:latin typeface="Montserrat Bold" panose="00000800000000000000" pitchFamily="2" charset="-52"/>
              </a:rPr>
              <a:t>Студентка 2-го курса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spc="-44" dirty="0">
                <a:solidFill>
                  <a:prstClr val="white"/>
                </a:solidFill>
                <a:latin typeface="Montserrat Bold" panose="00000800000000000000" pitchFamily="2" charset="-52"/>
              </a:rPr>
              <a:t>Медведева Полина Николаевна</a:t>
            </a:r>
            <a:endParaRPr kumimoji="0" lang="ru-RU" sz="1400" b="1" i="0" u="none" strike="noStrike" kern="0" cap="none" spc="-44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Bold" panose="00000800000000000000" pitchFamily="2" charset="-5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3C48090-5E08-830B-6A48-9D2DA517E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F3C1B4C-1250-7DC5-CDDB-DAB49BCCA0DD}"/>
              </a:ext>
            </a:extLst>
          </p:cNvPr>
          <p:cNvSpPr/>
          <p:nvPr/>
        </p:nvSpPr>
        <p:spPr>
          <a:xfrm>
            <a:off x="144724" y="1934819"/>
            <a:ext cx="3124200" cy="918855"/>
          </a:xfrm>
          <a:prstGeom prst="rect">
            <a:avLst/>
          </a:prstGeom>
          <a:solidFill>
            <a:srgbClr val="0021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BC93FCD-3DBF-4B1E-3F2D-268E17D2104B}"/>
              </a:ext>
            </a:extLst>
          </p:cNvPr>
          <p:cNvSpPr/>
          <p:nvPr/>
        </p:nvSpPr>
        <p:spPr>
          <a:xfrm>
            <a:off x="149096" y="2979146"/>
            <a:ext cx="3124200" cy="918855"/>
          </a:xfrm>
          <a:prstGeom prst="rect">
            <a:avLst/>
          </a:prstGeom>
          <a:solidFill>
            <a:srgbClr val="0021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340572C-EC56-2702-8729-D91E1FE1A52C}"/>
              </a:ext>
            </a:extLst>
          </p:cNvPr>
          <p:cNvSpPr/>
          <p:nvPr/>
        </p:nvSpPr>
        <p:spPr>
          <a:xfrm>
            <a:off x="149096" y="890492"/>
            <a:ext cx="3124200" cy="918855"/>
          </a:xfrm>
          <a:prstGeom prst="rect">
            <a:avLst/>
          </a:prstGeom>
          <a:solidFill>
            <a:srgbClr val="0021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E04AACFF-9954-7F1B-157B-B58AFDEEC0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370" y="365350"/>
            <a:ext cx="82296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spc="-44" dirty="0">
                <a:solidFill>
                  <a:srgbClr val="002164"/>
                </a:solidFill>
                <a:latin typeface="Montserrat Bold" pitchFamily="34" charset="0"/>
              </a:rPr>
              <a:t>Потенциальные потребители, риски</a:t>
            </a:r>
            <a:br>
              <a:rPr lang="ru-RU" spc="-44" dirty="0">
                <a:solidFill>
                  <a:srgbClr val="002164"/>
                </a:solidFill>
                <a:latin typeface="Montserrat Bold" pitchFamily="34" charset="0"/>
              </a:rPr>
            </a:br>
            <a:endParaRPr lang="ru-RU" dirty="0">
              <a:solidFill>
                <a:srgbClr val="002164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5E28F8-46EA-1D8C-048F-FDFDC6D9AEC6}"/>
              </a:ext>
            </a:extLst>
          </p:cNvPr>
          <p:cNvSpPr txBox="1"/>
          <p:nvPr/>
        </p:nvSpPr>
        <p:spPr>
          <a:xfrm>
            <a:off x="214053" y="1035429"/>
            <a:ext cx="26141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</a:pPr>
            <a:r>
              <a:rPr lang="ru-RU" sz="1600" b="1" dirty="0">
                <a:solidFill>
                  <a:schemeClr val="bg1"/>
                </a:solidFill>
              </a:rPr>
              <a:t>Крупные агрохолдинги, элеваторы</a:t>
            </a:r>
            <a:endParaRPr lang="ru-RU" sz="1600" b="1" i="0" dirty="0">
              <a:solidFill>
                <a:schemeClr val="bg1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7D029A-46BE-4B90-055B-036D680DADA2}"/>
              </a:ext>
            </a:extLst>
          </p:cNvPr>
          <p:cNvSpPr txBox="1"/>
          <p:nvPr/>
        </p:nvSpPr>
        <p:spPr>
          <a:xfrm>
            <a:off x="3543669" y="1032368"/>
            <a:ext cx="4646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2164"/>
                </a:solidFill>
                <a:effectLst/>
                <a:latin typeface="quote-cjk-patch"/>
              </a:rPr>
              <a:t>Снижение затрат на ручной учёт, исключение ошибок, прозрачность данных</a:t>
            </a:r>
            <a:endParaRPr lang="ru-RU" dirty="0">
              <a:solidFill>
                <a:srgbClr val="002164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51A05F-0438-54C7-D051-04235E9CB21D}"/>
              </a:ext>
            </a:extLst>
          </p:cNvPr>
          <p:cNvSpPr txBox="1"/>
          <p:nvPr/>
        </p:nvSpPr>
        <p:spPr>
          <a:xfrm>
            <a:off x="214053" y="2011146"/>
            <a:ext cx="26465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chemeClr val="bg1"/>
                </a:solidFill>
                <a:effectLst/>
                <a:latin typeface="quote-cjk-patch"/>
              </a:rPr>
              <a:t>Средние и малые фермерские хозяйства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9227556-CF3A-E147-C410-5254E8D42001}"/>
              </a:ext>
            </a:extLst>
          </p:cNvPr>
          <p:cNvSpPr txBox="1"/>
          <p:nvPr/>
        </p:nvSpPr>
        <p:spPr>
          <a:xfrm>
            <a:off x="3588639" y="1998909"/>
            <a:ext cx="47144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2164"/>
                </a:solidFill>
                <a:effectLst/>
                <a:latin typeface="quote-cjk-patch"/>
              </a:rPr>
              <a:t>Доступное решение для автоматизации весовой без дорогостоящих ERP</a:t>
            </a:r>
            <a:endParaRPr lang="ru-RU" dirty="0">
              <a:solidFill>
                <a:srgbClr val="002164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7973D13-E120-A55D-BA8E-C28FBAC69B08}"/>
              </a:ext>
            </a:extLst>
          </p:cNvPr>
          <p:cNvSpPr txBox="1"/>
          <p:nvPr/>
        </p:nvSpPr>
        <p:spPr>
          <a:xfrm>
            <a:off x="212804" y="3066124"/>
            <a:ext cx="40311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chemeClr val="bg1"/>
                </a:solidFill>
                <a:effectLst/>
                <a:latin typeface="quote-cjk-patch"/>
              </a:rPr>
              <a:t>Производители весового оборудования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84B5CDF-D91D-9E4F-696D-7F6C52C6DA87}"/>
              </a:ext>
            </a:extLst>
          </p:cNvPr>
          <p:cNvSpPr txBox="1"/>
          <p:nvPr/>
        </p:nvSpPr>
        <p:spPr>
          <a:xfrm>
            <a:off x="3588639" y="3058151"/>
            <a:ext cx="48718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2164"/>
                </a:solidFill>
                <a:effectLst/>
                <a:latin typeface="quote-cjk-patch"/>
              </a:rPr>
              <a:t>Интеграция с нашим ПО как дополнительное конкурентное преимущество</a:t>
            </a:r>
            <a:endParaRPr lang="ru-RU" dirty="0">
              <a:solidFill>
                <a:srgbClr val="002164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8753923-989F-A817-2B31-D716C8D60047}"/>
              </a:ext>
            </a:extLst>
          </p:cNvPr>
          <p:cNvSpPr txBox="1"/>
          <p:nvPr/>
        </p:nvSpPr>
        <p:spPr>
          <a:xfrm>
            <a:off x="362370" y="4091160"/>
            <a:ext cx="7940675" cy="182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buNone/>
            </a:pPr>
            <a:r>
              <a:rPr lang="ru-RU" b="1" i="0" dirty="0">
                <a:solidFill>
                  <a:srgbClr val="002164"/>
                </a:solidFill>
                <a:effectLst/>
                <a:latin typeface="quote-cjk-patch"/>
              </a:rPr>
              <a:t>Риски</a:t>
            </a:r>
            <a:endParaRPr lang="ru-RU" b="0" i="0" dirty="0">
              <a:solidFill>
                <a:srgbClr val="002164"/>
              </a:solidFill>
              <a:effectLst/>
              <a:latin typeface="quote-cjk-patch"/>
            </a:endParaRPr>
          </a:p>
          <a:p>
            <a:pPr marL="342900" indent="-342900" algn="l">
              <a:spcBef>
                <a:spcPts val="1200"/>
              </a:spcBef>
              <a:buFont typeface="+mj-lt"/>
              <a:buAutoNum type="arabicPeriod"/>
            </a:pPr>
            <a:r>
              <a:rPr lang="ru-RU" b="0" i="0" dirty="0">
                <a:solidFill>
                  <a:srgbClr val="002164"/>
                </a:solidFill>
                <a:effectLst/>
                <a:latin typeface="quote-cjk-patch"/>
              </a:rPr>
              <a:t>Высокие первоначальные затраты на разработку</a:t>
            </a:r>
          </a:p>
          <a:p>
            <a:pPr marL="342900" indent="-342900" algn="l">
              <a:spcBef>
                <a:spcPts val="450"/>
              </a:spcBef>
              <a:buFont typeface="+mj-lt"/>
              <a:buAutoNum type="arabicPeriod"/>
            </a:pPr>
            <a:r>
              <a:rPr lang="ru-RU" b="0" i="0" dirty="0">
                <a:solidFill>
                  <a:srgbClr val="002164"/>
                </a:solidFill>
                <a:effectLst/>
                <a:latin typeface="quote-cjk-patch"/>
              </a:rPr>
              <a:t>Конкуренция с крупными платформами</a:t>
            </a:r>
          </a:p>
          <a:p>
            <a:pPr marL="342900" indent="-342900" algn="l">
              <a:spcBef>
                <a:spcPts val="450"/>
              </a:spcBef>
              <a:buFont typeface="+mj-lt"/>
              <a:buAutoNum type="arabicPeriod"/>
            </a:pPr>
            <a:r>
              <a:rPr lang="ru-RU" b="0" i="0" dirty="0">
                <a:solidFill>
                  <a:srgbClr val="002164"/>
                </a:solidFill>
                <a:effectLst/>
                <a:latin typeface="quote-cjk-patch"/>
              </a:rPr>
              <a:t>Низкая готовность рынка (нежелание менять ручной учёт)</a:t>
            </a:r>
          </a:p>
          <a:p>
            <a:pPr marL="342900" indent="-342900" algn="l">
              <a:spcBef>
                <a:spcPts val="450"/>
              </a:spcBef>
              <a:buFont typeface="+mj-lt"/>
              <a:buAutoNum type="arabicPeriod"/>
            </a:pPr>
            <a:r>
              <a:rPr lang="ru-RU" b="0" i="0" dirty="0">
                <a:solidFill>
                  <a:srgbClr val="002164"/>
                </a:solidFill>
                <a:effectLst/>
                <a:latin typeface="quote-cjk-patch"/>
              </a:rPr>
              <a:t>Сбор и обработка данных номерных знаков (соответствие 152-ФЗ)</a:t>
            </a:r>
          </a:p>
        </p:txBody>
      </p:sp>
    </p:spTree>
    <p:extLst>
      <p:ext uri="{BB962C8B-B14F-4D97-AF65-F5344CB8AC3E}">
        <p14:creationId xmlns:p14="http://schemas.microsoft.com/office/powerpoint/2010/main" val="4136800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C51799-B04C-2703-6457-DE7A8024EFAB}"/>
              </a:ext>
            </a:extLst>
          </p:cNvPr>
          <p:cNvSpPr/>
          <p:nvPr/>
        </p:nvSpPr>
        <p:spPr>
          <a:xfrm>
            <a:off x="152400" y="1115352"/>
            <a:ext cx="2133600" cy="2542248"/>
          </a:xfrm>
          <a:prstGeom prst="rect">
            <a:avLst/>
          </a:prstGeom>
          <a:solidFill>
            <a:srgbClr val="0021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ACD8BC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96E14FB-5C6C-E523-0FC6-A74E47C41C8A}"/>
              </a:ext>
            </a:extLst>
          </p:cNvPr>
          <p:cNvSpPr/>
          <p:nvPr/>
        </p:nvSpPr>
        <p:spPr>
          <a:xfrm>
            <a:off x="0" y="245140"/>
            <a:ext cx="9144000" cy="715430"/>
          </a:xfrm>
          <a:prstGeom prst="rect">
            <a:avLst/>
          </a:prstGeom>
          <a:solidFill>
            <a:srgbClr val="0021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164"/>
              </a:solidFill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52400" y="381000"/>
            <a:ext cx="584057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8910">
              <a:lnSpc>
                <a:spcPct val="100000"/>
              </a:lnSpc>
              <a:spcBef>
                <a:spcPts val="100"/>
              </a:spcBef>
            </a:pPr>
            <a:r>
              <a:rPr sz="2800" spc="-10" dirty="0" err="1">
                <a:solidFill>
                  <a:schemeClr val="bg1"/>
                </a:solidFill>
              </a:rPr>
              <a:t>Квалификаци</a:t>
            </a:r>
            <a:r>
              <a:rPr lang="ru-RU" sz="2800" spc="-10" dirty="0">
                <a:solidFill>
                  <a:schemeClr val="bg1"/>
                </a:solidFill>
              </a:rPr>
              <a:t>я команды</a:t>
            </a:r>
            <a:endParaRPr sz="2800" spc="-10" dirty="0">
              <a:solidFill>
                <a:schemeClr val="bg1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87590" y="1110117"/>
            <a:ext cx="6480077" cy="2260234"/>
          </a:xfrm>
          <a:prstGeom prst="rect">
            <a:avLst/>
          </a:prstGeom>
          <a:solidFill>
            <a:srgbClr val="002164">
              <a:alpha val="61961"/>
            </a:srgbClr>
          </a:solidFill>
          <a:ln w="9144">
            <a:solidFill>
              <a:srgbClr val="DAEEE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90805" marR="611505">
              <a:lnSpc>
                <a:spcPts val="1830"/>
              </a:lnSpc>
              <a:spcBef>
                <a:spcPts val="65"/>
              </a:spcBef>
            </a:pP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805" marR="611505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оль</a:t>
            </a:r>
            <a:r>
              <a:rPr sz="1600" b="1" spc="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b="1" spc="-1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проекте</a:t>
            </a:r>
            <a:r>
              <a:rPr sz="1600" b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600" b="1" spc="-1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805" marR="611505"/>
            <a:r>
              <a:rPr sz="1600" spc="-40" dirty="0">
                <a:solidFill>
                  <a:schemeClr val="bg1"/>
                </a:solidFill>
                <a:latin typeface="Microsoft Sans Serif"/>
                <a:cs typeface="Microsoft Sans Serif"/>
              </a:rPr>
              <a:t>БД-</a:t>
            </a:r>
            <a:r>
              <a:rPr sz="1600" spc="-20" dirty="0" err="1">
                <a:solidFill>
                  <a:schemeClr val="bg1"/>
                </a:solidFill>
                <a:latin typeface="Microsoft Sans Serif"/>
                <a:cs typeface="Microsoft Sans Serif"/>
              </a:rPr>
              <a:t>разработчик</a:t>
            </a:r>
            <a:r>
              <a:rPr sz="1600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,</a:t>
            </a:r>
            <a:r>
              <a:rPr sz="1600" spc="-4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product-</a:t>
            </a:r>
            <a:r>
              <a:rPr sz="160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manager, </a:t>
            </a:r>
            <a:r>
              <a:rPr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внешние</a:t>
            </a:r>
            <a:r>
              <a:rPr sz="160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коммуникации.</a:t>
            </a:r>
            <a:endParaRPr sz="1600" dirty="0">
              <a:solidFill>
                <a:schemeClr val="bg1"/>
              </a:solidFill>
              <a:latin typeface="Microsoft Sans Serif"/>
              <a:cs typeface="Microsoft Sans Serif"/>
            </a:endParaRPr>
          </a:p>
          <a:p>
            <a:pPr marL="90805"/>
            <a:r>
              <a:rPr sz="1600" b="1" spc="-10" dirty="0" err="1">
                <a:solidFill>
                  <a:schemeClr val="bg1"/>
                </a:solidFill>
                <a:latin typeface="Arial"/>
                <a:cs typeface="Arial"/>
              </a:rPr>
              <a:t>Образование</a:t>
            </a: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:</a:t>
            </a:r>
            <a:endParaRPr lang="ru-RU" sz="1600" b="1" spc="-10" dirty="0">
              <a:solidFill>
                <a:schemeClr val="bg1"/>
              </a:solidFill>
              <a:latin typeface="Arial"/>
              <a:cs typeface="Arial"/>
            </a:endParaRPr>
          </a:p>
          <a:p>
            <a:pPr marL="90805"/>
            <a:r>
              <a:rPr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2</a:t>
            </a:r>
            <a:r>
              <a:rPr sz="1600" spc="1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курс</a:t>
            </a:r>
            <a:r>
              <a:rPr sz="1600" spc="-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бакалавриата</a:t>
            </a:r>
            <a:r>
              <a:rPr sz="1600" spc="-4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по</a:t>
            </a:r>
            <a:r>
              <a:rPr sz="16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Microsoft Sans Serif"/>
                <a:cs typeface="Microsoft Sans Serif"/>
              </a:rPr>
              <a:t>специальности</a:t>
            </a:r>
            <a:r>
              <a:rPr sz="16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09.03.03</a:t>
            </a:r>
            <a:endParaRPr lang="en-US" sz="1600" dirty="0">
              <a:solidFill>
                <a:schemeClr val="bg1"/>
              </a:solidFill>
              <a:latin typeface="Microsoft Sans Serif"/>
              <a:cs typeface="Microsoft Sans Serif"/>
            </a:endParaRPr>
          </a:p>
          <a:p>
            <a:pPr marL="90805"/>
            <a:r>
              <a:rPr sz="1600" spc="-4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“</a:t>
            </a:r>
            <a:r>
              <a:rPr sz="1600" spc="-10" dirty="0" err="1">
                <a:solidFill>
                  <a:schemeClr val="bg1"/>
                </a:solidFill>
                <a:latin typeface="Microsoft Sans Serif"/>
                <a:cs typeface="Microsoft Sans Serif"/>
              </a:rPr>
              <a:t>Прикладная</a:t>
            </a:r>
            <a:r>
              <a:rPr lang="en-US"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 err="1">
                <a:solidFill>
                  <a:schemeClr val="bg1"/>
                </a:solidFill>
                <a:latin typeface="Microsoft Sans Serif"/>
                <a:cs typeface="Microsoft Sans Serif"/>
              </a:rPr>
              <a:t>информатика</a:t>
            </a:r>
            <a:r>
              <a:rPr sz="16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”.</a:t>
            </a:r>
            <a:endParaRPr sz="1600" dirty="0">
              <a:solidFill>
                <a:schemeClr val="bg1"/>
              </a:solidFill>
              <a:latin typeface="Microsoft Sans Serif"/>
              <a:cs typeface="Microsoft Sans Serif"/>
            </a:endParaRPr>
          </a:p>
          <a:p>
            <a:pPr marL="90805"/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Квалификация:</a:t>
            </a:r>
            <a:r>
              <a:rPr sz="160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ru-RU" sz="1600" b="1" spc="-30" dirty="0">
              <a:solidFill>
                <a:schemeClr val="bg1"/>
              </a:solidFill>
              <a:latin typeface="Arial"/>
              <a:cs typeface="Arial"/>
            </a:endParaRPr>
          </a:p>
          <a:p>
            <a:pPr marL="90805"/>
            <a:r>
              <a:rPr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С++</a:t>
            </a:r>
            <a:r>
              <a:rPr sz="1600" spc="3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- </a:t>
            </a:r>
            <a:r>
              <a:rPr sz="1600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разработчик,</a:t>
            </a:r>
            <a:r>
              <a:rPr sz="160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ML-</a:t>
            </a:r>
            <a:r>
              <a:rPr sz="1600" spc="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разработчик,</a:t>
            </a:r>
            <a:r>
              <a:rPr sz="160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SQL</a:t>
            </a:r>
            <a:r>
              <a:rPr lang="ru-RU" sz="1600" dirty="0">
                <a:solidFill>
                  <a:schemeClr val="bg1"/>
                </a:solidFill>
                <a:latin typeface="Microsoft Sans Serif"/>
                <a:cs typeface="Microsoft Sans Serif"/>
              </a:rPr>
              <a:t>, </a:t>
            </a:r>
            <a:r>
              <a:rPr lang="en-US" sz="1600" dirty="0">
                <a:solidFill>
                  <a:schemeClr val="bg1"/>
                </a:solidFill>
              </a:rPr>
              <a:t>Figma</a:t>
            </a:r>
            <a:r>
              <a:rPr sz="1600" spc="-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chemeClr val="bg1"/>
                </a:solidFill>
                <a:latin typeface="Microsoft Sans Serif"/>
                <a:cs typeface="Microsoft Sans Serif"/>
              </a:rPr>
              <a:t>.</a:t>
            </a:r>
            <a:endParaRPr sz="1600" dirty="0">
              <a:solidFill>
                <a:schemeClr val="bg1"/>
              </a:solidFill>
              <a:latin typeface="Microsoft Sans Serif"/>
              <a:cs typeface="Microsoft Sans Serif"/>
            </a:endParaRPr>
          </a:p>
          <a:p>
            <a:pPr marL="90805">
              <a:lnSpc>
                <a:spcPct val="100000"/>
              </a:lnSpc>
              <a:spcBef>
                <a:spcPts val="405"/>
              </a:spcBef>
            </a:pPr>
            <a:endParaRPr sz="1600" dirty="0">
              <a:latin typeface="Microsoft Sans Serif"/>
              <a:cs typeface="Microsoft Sans Serif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494F983-84DC-F762-D9D3-1FB71E10C0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262" t="23430" r="21737" b="35981"/>
          <a:stretch>
            <a:fillRect/>
          </a:stretch>
        </p:blipFill>
        <p:spPr>
          <a:xfrm>
            <a:off x="276332" y="1288655"/>
            <a:ext cx="1852216" cy="18616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F13F5DE-96F7-F43B-E388-CF2852724341}"/>
              </a:ext>
            </a:extLst>
          </p:cNvPr>
          <p:cNvSpPr txBox="1"/>
          <p:nvPr/>
        </p:nvSpPr>
        <p:spPr>
          <a:xfrm>
            <a:off x="152400" y="3221143"/>
            <a:ext cx="21336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spc="-10" dirty="0">
                <a:solidFill>
                  <a:schemeClr val="bg1"/>
                </a:solidFill>
                <a:latin typeface="Arial"/>
                <a:cs typeface="Arial"/>
              </a:rPr>
              <a:t>Медведева</a:t>
            </a:r>
            <a:r>
              <a:rPr lang="ru-RU" sz="1400" b="1" spc="-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ru-RU" sz="1400" b="1" spc="-10" dirty="0">
                <a:solidFill>
                  <a:schemeClr val="bg1"/>
                </a:solidFill>
                <a:latin typeface="Arial"/>
                <a:cs typeface="Arial"/>
              </a:rPr>
              <a:t>Полина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0D1C06-EF97-9FE8-2FA6-CD2655A72D20}"/>
              </a:ext>
            </a:extLst>
          </p:cNvPr>
          <p:cNvSpPr/>
          <p:nvPr/>
        </p:nvSpPr>
        <p:spPr>
          <a:xfrm>
            <a:off x="152400" y="3886995"/>
            <a:ext cx="2133600" cy="2665409"/>
          </a:xfrm>
          <a:prstGeom prst="rect">
            <a:avLst/>
          </a:prstGeom>
          <a:solidFill>
            <a:srgbClr val="0021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ACD8BC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74116D9-FCFA-EF83-9F3E-0D27E70E2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851" y="4066634"/>
            <a:ext cx="1818697" cy="2057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6DB738-77F7-AA32-78B4-805A6CBF854C}"/>
              </a:ext>
            </a:extLst>
          </p:cNvPr>
          <p:cNvSpPr txBox="1"/>
          <p:nvPr/>
        </p:nvSpPr>
        <p:spPr>
          <a:xfrm>
            <a:off x="309851" y="6184330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Ястребова Полина</a:t>
            </a: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2E1E0D34-9433-01AC-D780-E251504167A4}"/>
              </a:ext>
            </a:extLst>
          </p:cNvPr>
          <p:cNvSpPr txBox="1"/>
          <p:nvPr/>
        </p:nvSpPr>
        <p:spPr>
          <a:xfrm>
            <a:off x="2387590" y="3883657"/>
            <a:ext cx="6480077" cy="2450030"/>
          </a:xfrm>
          <a:prstGeom prst="rect">
            <a:avLst/>
          </a:prstGeom>
          <a:solidFill>
            <a:srgbClr val="002164">
              <a:alpha val="61961"/>
            </a:srgbClr>
          </a:solidFill>
          <a:ln w="9144">
            <a:solidFill>
              <a:srgbClr val="DAEEE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90805" marR="611505">
              <a:lnSpc>
                <a:spcPts val="1830"/>
              </a:lnSpc>
              <a:spcBef>
                <a:spcPts val="65"/>
              </a:spcBef>
            </a:pP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805" marR="611505"/>
            <a:r>
              <a:rPr lang="ru-RU" sz="1600" b="1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Роль в проекте:</a:t>
            </a:r>
          </a:p>
          <a:p>
            <a:pPr marL="90805" marR="611505"/>
            <a:r>
              <a:rPr lang="ru-RU" sz="1600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ML-разработчик, </a:t>
            </a:r>
            <a:r>
              <a:rPr lang="ru-RU" sz="1600" dirty="0" err="1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Fullstack</a:t>
            </a:r>
            <a:r>
              <a:rPr lang="ru-RU" sz="1600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-разработчик </a:t>
            </a:r>
          </a:p>
          <a:p>
            <a:pPr marL="90805" marR="611505"/>
            <a:r>
              <a:rPr lang="ru-RU" sz="1600" b="1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Образование: </a:t>
            </a:r>
          </a:p>
          <a:p>
            <a:pPr marL="90805" marR="611505"/>
            <a:r>
              <a:rPr lang="ru-RU" sz="1600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3 курс бакалавриата по специальности 09.03.03</a:t>
            </a:r>
            <a:r>
              <a:rPr lang="en-US" sz="1600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“Прикладная информатика”</a:t>
            </a:r>
          </a:p>
          <a:p>
            <a:pPr marL="90805" marR="611505"/>
            <a:r>
              <a:rPr lang="ru-RU" sz="1600" b="1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 Квалификация:</a:t>
            </a:r>
            <a:r>
              <a:rPr lang="ru-RU" sz="1600" b="1" spc="-30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 </a:t>
            </a:r>
          </a:p>
          <a:p>
            <a:pPr marL="90805" marR="611505"/>
            <a:r>
              <a:rPr lang="ru-RU" sz="1600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Python, </a:t>
            </a:r>
            <a:r>
              <a:rPr lang="ru-RU" sz="1600" dirty="0" err="1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J.s</a:t>
            </a:r>
            <a:r>
              <a:rPr lang="ru-RU" sz="1600" dirty="0">
                <a:solidFill>
                  <a:schemeClr val="bg1"/>
                </a:solidFill>
                <a:latin typeface="Microsoft GothicNeo" panose="020B0503020000020004" pitchFamily="34" charset="-127"/>
                <a:ea typeface="Microsoft GothicNeo" panose="020B0503020000020004" pitchFamily="34" charset="-127"/>
                <a:cs typeface="Microsoft GothicNeo" panose="020B0503020000020004" pitchFamily="34" charset="-127"/>
              </a:rPr>
              <a:t>., SQL, C++</a:t>
            </a:r>
          </a:p>
          <a:p>
            <a:pPr marL="90805" marR="611505">
              <a:lnSpc>
                <a:spcPts val="1830"/>
              </a:lnSpc>
              <a:spcBef>
                <a:spcPts val="65"/>
              </a:spcBef>
            </a:pP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805" marR="611505">
              <a:lnSpc>
                <a:spcPts val="1830"/>
              </a:lnSpc>
              <a:spcBef>
                <a:spcPts val="65"/>
              </a:spcBef>
            </a:pP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88413593-F183-8F1C-3E6B-28E04085AAD3}"/>
              </a:ext>
            </a:extLst>
          </p:cNvPr>
          <p:cNvSpPr/>
          <p:nvPr/>
        </p:nvSpPr>
        <p:spPr>
          <a:xfrm>
            <a:off x="0" y="2209800"/>
            <a:ext cx="9144000" cy="1920727"/>
          </a:xfrm>
          <a:prstGeom prst="rect">
            <a:avLst/>
          </a:prstGeom>
          <a:solidFill>
            <a:srgbClr val="0021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23616" y="6854951"/>
            <a:ext cx="2258695" cy="3175"/>
          </a:xfrm>
          <a:custGeom>
            <a:avLst/>
            <a:gdLst/>
            <a:ahLst/>
            <a:cxnLst/>
            <a:rect l="l" t="t" r="r" b="b"/>
            <a:pathLst>
              <a:path w="2258695" h="3175">
                <a:moveTo>
                  <a:pt x="0" y="3048"/>
                </a:moveTo>
                <a:lnTo>
                  <a:pt x="2258568" y="3048"/>
                </a:lnTo>
                <a:lnTo>
                  <a:pt x="2258568" y="0"/>
                </a:lnTo>
                <a:lnTo>
                  <a:pt x="0" y="0"/>
                </a:lnTo>
                <a:lnTo>
                  <a:pt x="0" y="3048"/>
                </a:lnTo>
                <a:close/>
              </a:path>
            </a:pathLst>
          </a:custGeom>
          <a:solidFill>
            <a:srgbClr val="B5D7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961634" y="218130"/>
            <a:ext cx="2359660" cy="1049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53060">
              <a:lnSpc>
                <a:spcPct val="12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Спасибо</a:t>
            </a:r>
            <a:r>
              <a:rPr sz="2800" spc="7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за</a:t>
            </a:r>
            <a:r>
              <a:rPr sz="2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Arial"/>
                <a:cs typeface="Arial"/>
              </a:rPr>
              <a:t>внимание!</a:t>
            </a:r>
            <a:endParaRPr sz="2800">
              <a:latin typeface="Arial"/>
              <a:cs typeface="Arial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660CC1F-A77C-11AF-8069-529113112191}"/>
              </a:ext>
            </a:extLst>
          </p:cNvPr>
          <p:cNvSpPr txBox="1"/>
          <p:nvPr/>
        </p:nvSpPr>
        <p:spPr>
          <a:xfrm>
            <a:off x="1115567" y="2683720"/>
            <a:ext cx="874750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b="1" kern="0" spc="-44" dirty="0">
                <a:solidFill>
                  <a:schemeClr val="bg1"/>
                </a:solidFill>
                <a:latin typeface="Montserrat Bold" pitchFamily="34" charset="0"/>
              </a:rPr>
              <a:t>Спасибо за внимание!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DE64B98-71C6-033E-CE62-D78FD952CA71}"/>
              </a:ext>
            </a:extLst>
          </p:cNvPr>
          <p:cNvSpPr/>
          <p:nvPr/>
        </p:nvSpPr>
        <p:spPr>
          <a:xfrm>
            <a:off x="0" y="198970"/>
            <a:ext cx="9144000" cy="715430"/>
          </a:xfrm>
          <a:prstGeom prst="rect">
            <a:avLst/>
          </a:prstGeom>
          <a:solidFill>
            <a:srgbClr val="001F5F"/>
          </a:solidFill>
          <a:ln>
            <a:solidFill>
              <a:srgbClr val="001F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99161" y="101243"/>
            <a:ext cx="5840577" cy="6305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5500"/>
              </a:lnSpc>
            </a:pPr>
            <a:r>
              <a:rPr lang="ru-RU" spc="-44" dirty="0">
                <a:solidFill>
                  <a:schemeClr val="bg1"/>
                </a:solidFill>
                <a:latin typeface="Montserrat Bold" pitchFamily="34" charset="0"/>
              </a:rPr>
              <a:t>Проблематика и статистика</a:t>
            </a:r>
            <a:endParaRPr lang="en-US" spc="-44" dirty="0">
              <a:solidFill>
                <a:schemeClr val="bg1"/>
              </a:solidFill>
              <a:latin typeface="Montserrat Bold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9161" y="1524000"/>
            <a:ext cx="8458200" cy="3965188"/>
          </a:xfrm>
          <a:prstGeom prst="rect">
            <a:avLst/>
          </a:prstGeom>
          <a:ln w="9144">
            <a:noFill/>
          </a:ln>
        </p:spPr>
        <p:txBody>
          <a:bodyPr vert="horz" wrap="square" lIns="0" tIns="40640" rIns="0" bIns="0" rtlCol="0">
            <a:spAutoFit/>
          </a:bodyPr>
          <a:lstStyle/>
          <a:p>
            <a:pPr marL="88265" marR="663575">
              <a:lnSpc>
                <a:spcPct val="100000"/>
              </a:lnSpc>
              <a:spcBef>
                <a:spcPts val="320"/>
              </a:spcBef>
            </a:pP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Современные</a:t>
            </a:r>
            <a:r>
              <a:rPr sz="16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методы</a:t>
            </a:r>
            <a:r>
              <a:rPr sz="1600"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учета</a:t>
            </a:r>
            <a:r>
              <a:rPr sz="16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заездов транспортных</a:t>
            </a:r>
            <a:r>
              <a:rPr sz="16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средств</a:t>
            </a:r>
            <a:r>
              <a:rPr sz="16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на</a:t>
            </a:r>
            <a:r>
              <a:rPr sz="16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весовой</a:t>
            </a:r>
            <a:r>
              <a:rPr sz="16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станции:</a:t>
            </a:r>
            <a:endParaRPr sz="1600" dirty="0">
              <a:solidFill>
                <a:srgbClr val="001F5F"/>
              </a:solidFill>
              <a:latin typeface="Arial"/>
              <a:cs typeface="Arial"/>
            </a:endParaRPr>
          </a:p>
          <a:p>
            <a:pPr marL="88265" marR="277495" indent="17018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258445" algn="l"/>
              </a:tabLst>
            </a:pP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Ручная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запись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номера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транспортного</a:t>
            </a:r>
            <a:r>
              <a:rPr sz="16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средства оператором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- зависит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от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внимательности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скорости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ввода;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пиковых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нагрузках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возможны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описки, перепутывание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номеров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задержки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внесении данных.</a:t>
            </a:r>
            <a:endParaRPr sz="1600" dirty="0">
              <a:latin typeface="Microsoft Sans Serif"/>
              <a:cs typeface="Microsoft Sans Serif"/>
            </a:endParaRPr>
          </a:p>
          <a:p>
            <a:pPr marL="88265" marR="96520" indent="17018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258445" algn="l"/>
              </a:tabLst>
            </a:pP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Раздельная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фиксация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веса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весов</a:t>
            </a:r>
            <a:r>
              <a:rPr sz="16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-</a:t>
            </a:r>
            <a:r>
              <a:rPr sz="16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 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фиксируется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отдельно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от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номера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ТС,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требуется</a:t>
            </a:r>
            <a:r>
              <a:rPr sz="1600" spc="5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ручная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привязка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заезду,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что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повышает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риск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ошибок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усложняет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анализ.</a:t>
            </a:r>
            <a:endParaRPr sz="1600" dirty="0">
              <a:latin typeface="Microsoft Sans Serif"/>
              <a:cs typeface="Microsoft Sans Serif"/>
            </a:endParaRPr>
          </a:p>
          <a:p>
            <a:pPr marL="88265" marR="238760" indent="17018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258445" algn="l"/>
              </a:tabLst>
            </a:pP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Внесение</a:t>
            </a:r>
            <a:r>
              <a:rPr sz="16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типа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груза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журнал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или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таблицу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445" dirty="0">
                <a:solidFill>
                  <a:srgbClr val="001F5F"/>
                </a:solidFill>
                <a:latin typeface="Microsoft Sans Serif"/>
                <a:cs typeface="Microsoft Sans Serif"/>
              </a:rPr>
              <a:t>—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требует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времени,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подвержено</a:t>
            </a:r>
            <a:r>
              <a:rPr sz="16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ошибкам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задержкам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обновлении,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затрудняет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поиск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анализ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данных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.</a:t>
            </a:r>
            <a:endParaRPr lang="en-US" sz="1600" spc="-10" dirty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L="88265" marR="238760">
              <a:lnSpc>
                <a:spcPct val="100000"/>
              </a:lnSpc>
              <a:spcBef>
                <a:spcPts val="290"/>
              </a:spcBef>
              <a:tabLst>
                <a:tab pos="258445" algn="l"/>
              </a:tabLst>
            </a:pPr>
            <a:endParaRPr sz="1600" dirty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L="88265">
              <a:lnSpc>
                <a:spcPct val="100000"/>
              </a:lnSpc>
              <a:spcBef>
                <a:spcPts val="290"/>
              </a:spcBef>
            </a:pP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Итоги</a:t>
            </a: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работы</a:t>
            </a:r>
            <a:r>
              <a:rPr sz="16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вышеперечисленных</a:t>
            </a:r>
            <a:r>
              <a:rPr sz="16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методов:</a:t>
            </a:r>
            <a:endParaRPr sz="1600" dirty="0">
              <a:solidFill>
                <a:srgbClr val="001F5F"/>
              </a:solidFill>
              <a:latin typeface="Arial"/>
              <a:cs typeface="Arial"/>
            </a:endParaRPr>
          </a:p>
          <a:p>
            <a:pPr marL="88265" marR="186055">
              <a:lnSpc>
                <a:spcPct val="100000"/>
              </a:lnSpc>
              <a:spcBef>
                <a:spcPts val="285"/>
              </a:spcBef>
            </a:pP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неточная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или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неполная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картина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заездам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грузопотокам,</a:t>
            </a:r>
            <a:r>
              <a:rPr sz="16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запаздывание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6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выявлением расхождений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спорных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ситуаций,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что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ведёт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рискам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неучтённых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поставок,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спорам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контрагентами, дополнительной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нагрузке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 на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персонал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</a:t>
            </a:r>
            <a:r>
              <a:rPr sz="16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сверках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снижению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эффективности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учёта.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7200" y="1129437"/>
            <a:ext cx="154622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20" dirty="0">
                <a:solidFill>
                  <a:srgbClr val="001F5F"/>
                </a:solidFill>
                <a:latin typeface="Arial"/>
                <a:cs typeface="Arial"/>
              </a:rPr>
              <a:t>Проблема</a:t>
            </a:r>
            <a:endParaRPr sz="2000" dirty="0">
              <a:solidFill>
                <a:srgbClr val="001F5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996EB80-7041-09F1-DE65-BC722F423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94A893B-81A3-2712-3FD8-E13D41963B91}"/>
              </a:ext>
            </a:extLst>
          </p:cNvPr>
          <p:cNvSpPr/>
          <p:nvPr/>
        </p:nvSpPr>
        <p:spPr>
          <a:xfrm rot="18563000">
            <a:off x="-3789096" y="541239"/>
            <a:ext cx="9147717" cy="477612"/>
          </a:xfrm>
          <a:prstGeom prst="rect">
            <a:avLst/>
          </a:prstGeom>
          <a:solidFill>
            <a:srgbClr val="001F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DAEEE1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0A16E40-4726-CFAA-E007-4995FE2E7462}"/>
              </a:ext>
            </a:extLst>
          </p:cNvPr>
          <p:cNvSpPr/>
          <p:nvPr/>
        </p:nvSpPr>
        <p:spPr>
          <a:xfrm rot="18540053">
            <a:off x="2684750" y="4729651"/>
            <a:ext cx="9950881" cy="477612"/>
          </a:xfrm>
          <a:prstGeom prst="rect">
            <a:avLst/>
          </a:prstGeom>
          <a:solidFill>
            <a:srgbClr val="001F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DAEEE1"/>
              </a:solidFill>
            </a:endParaRP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DA40EE94-76B1-042E-F932-BA3F1FB703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1628" y="349290"/>
            <a:ext cx="5840577" cy="629147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5500"/>
              </a:lnSpc>
            </a:pPr>
            <a:r>
              <a:rPr lang="ru-RU" spc="-10" dirty="0">
                <a:solidFill>
                  <a:srgbClr val="001F5F"/>
                </a:solidFill>
                <a:latin typeface="Arial"/>
                <a:cs typeface="Arial"/>
              </a:rPr>
              <a:t>Инновационность:</a:t>
            </a:r>
            <a:endParaRPr lang="en-US" spc="-44" dirty="0">
              <a:solidFill>
                <a:srgbClr val="001F5F"/>
              </a:solidFill>
              <a:latin typeface="Montserrat Bold" pitchFamily="34" charset="0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B39828F1-0B9A-C69D-67A0-4FAD0C1CF3CD}"/>
              </a:ext>
            </a:extLst>
          </p:cNvPr>
          <p:cNvSpPr txBox="1"/>
          <p:nvPr/>
        </p:nvSpPr>
        <p:spPr>
          <a:xfrm>
            <a:off x="461222" y="1313700"/>
            <a:ext cx="7016166" cy="1579920"/>
          </a:xfrm>
          <a:prstGeom prst="rect">
            <a:avLst/>
          </a:prstGeom>
          <a:noFill/>
          <a:ln w="9144">
            <a:noFill/>
          </a:ln>
        </p:spPr>
        <p:txBody>
          <a:bodyPr vert="horz" wrap="square" lIns="0" tIns="40640" rIns="0" bIns="0" rtlCol="0">
            <a:spAutoFit/>
          </a:bodyPr>
          <a:lstStyle/>
          <a:p>
            <a:pPr marL="431800" marR="235585" indent="-342900">
              <a:lnSpc>
                <a:spcPct val="100000"/>
              </a:lnSpc>
              <a:buFont typeface="+mj-lt"/>
              <a:buAutoNum type="arabicPeriod"/>
            </a:pPr>
            <a:r>
              <a:rPr lang="ru-RU"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ИИ-распознавание</a:t>
            </a:r>
            <a:r>
              <a:rPr lang="ru-RU" sz="20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номеров</a:t>
            </a:r>
            <a:r>
              <a:rPr lang="ru-RU" sz="20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ТС</a:t>
            </a:r>
            <a:r>
              <a:rPr lang="ru-RU" sz="20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lang="ru-RU" sz="2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реальном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времени</a:t>
            </a:r>
            <a:r>
              <a:rPr lang="ru-RU" sz="20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без</a:t>
            </a:r>
            <a:r>
              <a:rPr lang="ru-RU" sz="20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ручного</a:t>
            </a:r>
            <a:r>
              <a:rPr lang="ru-RU" sz="20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ввода;</a:t>
            </a:r>
            <a:endParaRPr lang="en-US" sz="2000" dirty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L="431800" marR="235585" indent="-342900">
              <a:lnSpc>
                <a:spcPct val="100000"/>
              </a:lnSpc>
              <a:buFont typeface="+mj-lt"/>
              <a:buAutoNum type="arabicPeriod"/>
            </a:pP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Единая</a:t>
            </a:r>
            <a:r>
              <a:rPr lang="ru-RU" sz="20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цифровая</a:t>
            </a:r>
            <a:r>
              <a:rPr lang="ru-RU" sz="20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запись</a:t>
            </a:r>
            <a:r>
              <a:rPr lang="ru-RU" sz="20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lang="ru-RU" sz="2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заезде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(номер,</a:t>
            </a:r>
            <a:r>
              <a:rPr lang="ru-RU" sz="20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вес,</a:t>
            </a:r>
            <a:r>
              <a:rPr lang="ru-RU" sz="2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тип</a:t>
            </a:r>
            <a:r>
              <a:rPr lang="ru-RU" sz="20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груза);</a:t>
            </a:r>
          </a:p>
          <a:p>
            <a:pPr marL="431800" marR="235585" indent="-342900">
              <a:lnSpc>
                <a:spcPct val="100000"/>
              </a:lnSpc>
              <a:buFont typeface="+mj-lt"/>
              <a:buAutoNum type="arabicPeriod"/>
            </a:pPr>
            <a:r>
              <a:rPr lang="ru-RU" sz="2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Х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ранение</a:t>
            </a:r>
            <a:r>
              <a:rPr lang="ru-RU" sz="2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lang="ru-RU"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выгрузка</a:t>
            </a:r>
            <a:r>
              <a:rPr lang="ru-RU" sz="2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данных</a:t>
            </a:r>
            <a:r>
              <a:rPr lang="ru-RU" sz="20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 </a:t>
            </a:r>
            <a:r>
              <a:rPr lang="ru-RU"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выбранный</a:t>
            </a:r>
            <a:r>
              <a:rPr lang="ru-RU" sz="20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lang="ru-RU"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период.</a:t>
            </a:r>
            <a:endParaRPr lang="ru-RU" sz="2000" dirty="0">
              <a:latin typeface="Microsoft Sans Serif"/>
              <a:cs typeface="Microsoft Sans Serif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C0B7F8E-A42F-B513-BD21-610D22FF643B}"/>
              </a:ext>
            </a:extLst>
          </p:cNvPr>
          <p:cNvSpPr/>
          <p:nvPr/>
        </p:nvSpPr>
        <p:spPr>
          <a:xfrm rot="18563000">
            <a:off x="2250224" y="4492434"/>
            <a:ext cx="9147717" cy="477612"/>
          </a:xfrm>
          <a:prstGeom prst="rect">
            <a:avLst/>
          </a:prstGeom>
          <a:solidFill>
            <a:srgbClr val="001F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DAEEE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8093FE9-3846-7165-284A-409D79523C11}"/>
              </a:ext>
            </a:extLst>
          </p:cNvPr>
          <p:cNvSpPr/>
          <p:nvPr/>
        </p:nvSpPr>
        <p:spPr>
          <a:xfrm rot="18563000">
            <a:off x="3542059" y="5429136"/>
            <a:ext cx="9147717" cy="477612"/>
          </a:xfrm>
          <a:prstGeom prst="rect">
            <a:avLst/>
          </a:prstGeom>
          <a:solidFill>
            <a:srgbClr val="001F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DAEEE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5857EDC-9657-B55B-C698-A113D4A6369F}"/>
              </a:ext>
            </a:extLst>
          </p:cNvPr>
          <p:cNvSpPr/>
          <p:nvPr/>
        </p:nvSpPr>
        <p:spPr>
          <a:xfrm rot="18540053">
            <a:off x="4056349" y="5552395"/>
            <a:ext cx="9950881" cy="477612"/>
          </a:xfrm>
          <a:prstGeom prst="rect">
            <a:avLst/>
          </a:prstGeom>
          <a:solidFill>
            <a:srgbClr val="001F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DAEEE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FEC2397-778E-86D6-D5B1-0CC278564D7D}"/>
              </a:ext>
            </a:extLst>
          </p:cNvPr>
          <p:cNvSpPr/>
          <p:nvPr/>
        </p:nvSpPr>
        <p:spPr>
          <a:xfrm rot="18563000">
            <a:off x="-3886921" y="-496547"/>
            <a:ext cx="9147717" cy="477612"/>
          </a:xfrm>
          <a:prstGeom prst="rect">
            <a:avLst/>
          </a:prstGeom>
          <a:solidFill>
            <a:srgbClr val="001F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DAEE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7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C96C27B-39CA-2F45-C462-B61CFABAE54B}"/>
              </a:ext>
            </a:extLst>
          </p:cNvPr>
          <p:cNvSpPr/>
          <p:nvPr/>
        </p:nvSpPr>
        <p:spPr>
          <a:xfrm>
            <a:off x="0" y="234047"/>
            <a:ext cx="9144000" cy="715430"/>
          </a:xfrm>
          <a:prstGeom prst="rect">
            <a:avLst/>
          </a:prstGeom>
          <a:solidFill>
            <a:srgbClr val="001F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1F5F"/>
              </a:solidFill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6200" y="395716"/>
            <a:ext cx="584057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8275">
              <a:lnSpc>
                <a:spcPct val="100000"/>
              </a:lnSpc>
              <a:spcBef>
                <a:spcPts val="100"/>
              </a:spcBef>
            </a:pPr>
            <a:r>
              <a:rPr lang="ru-RU" dirty="0">
                <a:solidFill>
                  <a:schemeClr val="bg1"/>
                </a:solidFill>
              </a:rPr>
              <a:t>Цель, задачи и результат</a:t>
            </a:r>
            <a:endParaRPr spc="-10" dirty="0"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6970" y="1064745"/>
            <a:ext cx="8377429" cy="1646605"/>
          </a:xfrm>
          <a:prstGeom prst="rect">
            <a:avLst/>
          </a:prstGeom>
          <a:ln w="9144">
            <a:noFill/>
          </a:ln>
        </p:spPr>
        <p:txBody>
          <a:bodyPr vert="horz" wrap="square" lIns="0" tIns="40640" rIns="0" bIns="0" rtlCol="0">
            <a:spAutoFit/>
          </a:bodyPr>
          <a:lstStyle/>
          <a:p>
            <a:pPr marL="88900" marR="104775">
              <a:lnSpc>
                <a:spcPct val="100000"/>
              </a:lnSpc>
              <a:spcBef>
                <a:spcPts val="320"/>
              </a:spcBef>
            </a:pPr>
            <a:r>
              <a:rPr lang="ru-RU" sz="1400" b="1" spc="10" dirty="0">
                <a:solidFill>
                  <a:srgbClr val="001F5F"/>
                </a:solidFill>
                <a:latin typeface="Arial"/>
                <a:cs typeface="Arial"/>
              </a:rPr>
              <a:t>Цель: </a:t>
            </a:r>
          </a:p>
          <a:p>
            <a:pPr marL="88900" marR="104775">
              <a:lnSpc>
                <a:spcPct val="100000"/>
              </a:lnSpc>
              <a:spcBef>
                <a:spcPts val="320"/>
              </a:spcBef>
            </a:pPr>
            <a:r>
              <a:rPr lang="ru-RU" sz="1400" spc="10" dirty="0">
                <a:solidFill>
                  <a:srgbClr val="001F5F"/>
                </a:solidFill>
                <a:latin typeface="Arial"/>
                <a:cs typeface="Arial"/>
              </a:rPr>
              <a:t>Разработка</a:t>
            </a:r>
            <a:r>
              <a:rPr lang="ru-RU" sz="1400" b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spc="-1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модул</a:t>
            </a:r>
            <a:r>
              <a:rPr lang="ru-RU"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мониторинга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весовой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станции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базе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компьютерного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зрения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495" dirty="0">
                <a:solidFill>
                  <a:srgbClr val="001F5F"/>
                </a:solidFill>
                <a:latin typeface="Microsoft Sans Serif"/>
                <a:cs typeface="Microsoft Sans Serif"/>
              </a:rPr>
              <a:t>—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модель распознавания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номерных знаков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(детекция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OCR),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сервис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приёма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видеопотоков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двух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камер,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интеграция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весовым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оборудованием</a:t>
            </a:r>
            <a:r>
              <a:rPr sz="1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стандартным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протоколам.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Автоматическая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фиксация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заездов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привязка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веса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типа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груза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 к 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конкретному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транспортному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средству.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Тип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груза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вводится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оператором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вручную</a:t>
            </a:r>
            <a:r>
              <a:rPr sz="1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из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справочника.</a:t>
            </a:r>
            <a:endParaRPr sz="1400" dirty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200" dirty="0">
              <a:solidFill>
                <a:srgbClr val="1E3E29"/>
              </a:solidFill>
              <a:latin typeface="Microsoft Sans Serif"/>
              <a:cs typeface="Microsoft Sans Serif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29321B-E23A-7B09-BE60-CA7BCA5523EC}"/>
              </a:ext>
            </a:extLst>
          </p:cNvPr>
          <p:cNvSpPr txBox="1"/>
          <p:nvPr/>
        </p:nvSpPr>
        <p:spPr>
          <a:xfrm>
            <a:off x="156970" y="2467670"/>
            <a:ext cx="921562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1F5F"/>
                </a:solidFill>
              </a:rPr>
              <a:t>Задачи: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>
                <a:solidFill>
                  <a:srgbClr val="001F5F"/>
                </a:solidFill>
              </a:rPr>
              <a:t>Реализовать модель компьютерного зрения для распознавания номерных знаков в реальном времени.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>
                <a:solidFill>
                  <a:srgbClr val="001F5F"/>
                </a:solidFill>
              </a:rPr>
              <a:t>Создать сервис приёма видеопотоков с двух камер и интеграции с весами.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>
                <a:solidFill>
                  <a:srgbClr val="001F5F"/>
                </a:solidFill>
              </a:rPr>
              <a:t>Разработать единое приложение для оператора с возможностью ручного ввода номера при сбое CV.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>
                <a:solidFill>
                  <a:srgbClr val="001F5F"/>
                </a:solidFill>
              </a:rPr>
              <a:t>Обеспечить хранение и выгрузку данных за выбранный период.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>
                <a:solidFill>
                  <a:srgbClr val="001F5F"/>
                </a:solidFill>
              </a:rPr>
              <a:t>Провести комплексное тестирование на реальной весовой станции.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6E3484-9440-301F-A67E-61D33C3629F7}"/>
              </a:ext>
            </a:extLst>
          </p:cNvPr>
          <p:cNvSpPr txBox="1"/>
          <p:nvPr/>
        </p:nvSpPr>
        <p:spPr>
          <a:xfrm>
            <a:off x="156970" y="3861630"/>
            <a:ext cx="670102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rgbClr val="001F5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Результат</a:t>
            </a:r>
            <a:br>
              <a:rPr lang="ru-RU" sz="140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i="0" dirty="0">
                <a:solidFill>
                  <a:srgbClr val="001F5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Повышение точности учёта, снижение временных и финансовых затрат на ручные операции, исключение ошибок привязки, прозрачность данных для сверок с контрагентами.</a:t>
            </a:r>
            <a:endParaRPr lang="ru-RU" sz="1400" dirty="0">
              <a:solidFill>
                <a:srgbClr val="001F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6A31F25-74DE-3AE5-F1BE-0C29692FEB0B}"/>
              </a:ext>
            </a:extLst>
          </p:cNvPr>
          <p:cNvSpPr/>
          <p:nvPr/>
        </p:nvSpPr>
        <p:spPr>
          <a:xfrm>
            <a:off x="5562599" y="-6350"/>
            <a:ext cx="3581401" cy="6858001"/>
          </a:xfrm>
          <a:prstGeom prst="rect">
            <a:avLst/>
          </a:prstGeom>
          <a:solidFill>
            <a:srgbClr val="001F5F"/>
          </a:solidFill>
          <a:ln>
            <a:solidFill>
              <a:srgbClr val="001F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04800" y="160934"/>
            <a:ext cx="584057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dirty="0">
                <a:solidFill>
                  <a:srgbClr val="001F5F"/>
                </a:solidFill>
              </a:rPr>
              <a:t>Научно-техническая сущность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35407" y="740790"/>
            <a:ext cx="4869993" cy="238142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r>
              <a:rPr lang="ru-RU" sz="1400" b="1" dirty="0">
                <a:solidFill>
                  <a:srgbClr val="001F5F"/>
                </a:solidFill>
              </a:rPr>
              <a:t>Особенности разработки:</a:t>
            </a:r>
            <a:endParaRPr lang="ru-RU" sz="1400" dirty="0">
              <a:solidFill>
                <a:srgbClr val="001F5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400" b="1" dirty="0">
                <a:solidFill>
                  <a:srgbClr val="001F5F"/>
                </a:solidFill>
              </a:rPr>
              <a:t>Распознавание номерных знаков</a:t>
            </a:r>
            <a:r>
              <a:rPr lang="ru-RU" sz="1400" dirty="0">
                <a:solidFill>
                  <a:srgbClr val="001F5F"/>
                </a:solidFill>
              </a:rPr>
              <a:t> — работа в реальном времени, устойчивость к условиям весовой (освещение, угол съёмки, загрязнения).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>
                <a:solidFill>
                  <a:srgbClr val="001F5F"/>
                </a:solidFill>
              </a:rPr>
              <a:t>REST API</a:t>
            </a:r>
            <a:r>
              <a:rPr lang="ru-RU" sz="1400" dirty="0">
                <a:solidFill>
                  <a:srgbClr val="001F5F"/>
                </a:solidFill>
              </a:rPr>
              <a:t> — масштабируемость, интеграция с учётными системами и ERP.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>
                <a:solidFill>
                  <a:srgbClr val="001F5F"/>
                </a:solidFill>
              </a:rPr>
              <a:t>Интеграция с весами</a:t>
            </a:r>
            <a:r>
              <a:rPr lang="ru-RU" sz="1400" dirty="0">
                <a:solidFill>
                  <a:srgbClr val="001F5F"/>
                </a:solidFill>
              </a:rPr>
              <a:t> — автоматическая привязка веса к заезду по стандартным протоколам.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>
                <a:solidFill>
                  <a:srgbClr val="001F5F"/>
                </a:solidFill>
              </a:rPr>
              <a:t>Edge-оптимизация</a:t>
            </a:r>
            <a:r>
              <a:rPr lang="ru-RU" sz="1400" dirty="0">
                <a:solidFill>
                  <a:srgbClr val="001F5F"/>
                </a:solidFill>
              </a:rPr>
              <a:t> — локальная обработка видео, круглосуточная работа, возможность ручного ввода номера при сбое CV.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56CF21F-C5C0-B602-ABDE-C5E1A3755F99}"/>
              </a:ext>
            </a:extLst>
          </p:cNvPr>
          <p:cNvSpPr txBox="1"/>
          <p:nvPr/>
        </p:nvSpPr>
        <p:spPr>
          <a:xfrm>
            <a:off x="5759450" y="662686"/>
            <a:ext cx="4572000" cy="4178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ts val="2750"/>
              </a:lnSpc>
              <a:buNone/>
            </a:pPr>
            <a:r>
              <a:rPr lang="en-US" sz="1400" b="1" kern="0" spc="-22" dirty="0" err="1">
                <a:solidFill>
                  <a:schemeClr val="bg1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Инструменты</a:t>
            </a:r>
            <a:r>
              <a:rPr lang="en-US" sz="1400" b="1" kern="0" spc="-22" dirty="0">
                <a:solidFill>
                  <a:schemeClr val="bg1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</a:t>
            </a:r>
            <a:r>
              <a:rPr lang="en-US" sz="1400" b="1" kern="0" spc="-22" dirty="0" err="1">
                <a:solidFill>
                  <a:schemeClr val="bg1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разработки</a:t>
            </a:r>
            <a:r>
              <a:rPr lang="ru-RU" sz="1400" b="1" kern="0" spc="-22" dirty="0">
                <a:solidFill>
                  <a:schemeClr val="bg1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: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8D46DDB-7FCE-40EA-66DF-C25DC5BE7163}"/>
              </a:ext>
            </a:extLst>
          </p:cNvPr>
          <p:cNvSpPr txBox="1"/>
          <p:nvPr/>
        </p:nvSpPr>
        <p:spPr>
          <a:xfrm>
            <a:off x="5759450" y="1080493"/>
            <a:ext cx="3505200" cy="1118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</a:pP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- 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Python(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PyTorch</a:t>
            </a: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, 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OpenCV</a:t>
            </a: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)</a:t>
            </a:r>
            <a:endParaRPr lang="ru-RU" sz="1400" dirty="0">
              <a:solidFill>
                <a:schemeClr val="bg1"/>
              </a:solidFill>
              <a:latin typeface="Arial" panose="020B0604020202020204" pitchFamily="34" charset="0"/>
              <a:ea typeface="Source Sans Pro" pitchFamily="34" charset="-122"/>
              <a:cs typeface="Arial" panose="020B0604020202020204" pitchFamily="34" charset="0"/>
            </a:endParaRPr>
          </a:p>
          <a:p>
            <a:pPr marL="0" indent="0">
              <a:lnSpc>
                <a:spcPts val="16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- 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PostgreSQL</a:t>
            </a:r>
            <a:endParaRPr lang="ru-RU" sz="1400" dirty="0">
              <a:solidFill>
                <a:schemeClr val="bg1"/>
              </a:solidFill>
              <a:latin typeface="Arial" panose="020B0604020202020204" pitchFamily="34" charset="0"/>
              <a:ea typeface="Source Sans Pro" pitchFamily="34" charset="-122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- Java Script</a:t>
            </a:r>
          </a:p>
          <a:p>
            <a:pPr>
              <a:lnSpc>
                <a:spcPts val="1600"/>
              </a:lnSpc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RoboFlow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Source Sans Pro" pitchFamily="34" charset="-122"/>
              <a:cs typeface="Arial" panose="020B0604020202020204" pitchFamily="34" charset="0"/>
            </a:endParaRPr>
          </a:p>
          <a:p>
            <a:pPr>
              <a:lnSpc>
                <a:spcPts val="1600"/>
              </a:lnSpc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- Go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5D12374-CC31-4708-47AE-C3690598DBA1}"/>
              </a:ext>
            </a:extLst>
          </p:cNvPr>
          <p:cNvSpPr txBox="1"/>
          <p:nvPr/>
        </p:nvSpPr>
        <p:spPr>
          <a:xfrm>
            <a:off x="457200" y="3565418"/>
            <a:ext cx="5943600" cy="412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ts val="2900"/>
              </a:lnSpc>
              <a:buNone/>
            </a:pPr>
            <a:r>
              <a:rPr lang="ru-RU" sz="1400" dirty="0">
                <a:solidFill>
                  <a:srgbClr val="001F5F"/>
                </a:solidFill>
                <a:latin typeface="Arial" panose="020B0604020202020204" pitchFamily="34" charset="0"/>
                <a:ea typeface="Source Sans Pro" pitchFamily="34" charset="-122"/>
                <a:cs typeface="Arial" panose="020B0604020202020204" pitchFamily="34" charset="0"/>
              </a:rPr>
              <a:t>Проект находится на стадии проектирования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B963515-28D3-7995-25E0-658072299199}"/>
              </a:ext>
            </a:extLst>
          </p:cNvPr>
          <p:cNvSpPr txBox="1"/>
          <p:nvPr/>
        </p:nvSpPr>
        <p:spPr>
          <a:xfrm>
            <a:off x="235407" y="3307211"/>
            <a:ext cx="4572000" cy="4178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ts val="2750"/>
              </a:lnSpc>
              <a:buNone/>
            </a:pPr>
            <a:r>
              <a:rPr lang="ru-RU" sz="1400" b="1" kern="0" spc="-22" dirty="0">
                <a:solidFill>
                  <a:srgbClr val="001F5F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Стадия </a:t>
            </a:r>
            <a:r>
              <a:rPr lang="en-US" sz="1400" b="1" kern="0" spc="-22" dirty="0" err="1">
                <a:solidFill>
                  <a:srgbClr val="001F5F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разработки</a:t>
            </a:r>
            <a:endParaRPr lang="en-US" sz="1400" dirty="0">
              <a:solidFill>
                <a:srgbClr val="001F5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499978"/>
              </p:ext>
            </p:extLst>
          </p:nvPr>
        </p:nvGraphicFramePr>
        <p:xfrm>
          <a:off x="0" y="609600"/>
          <a:ext cx="8399143" cy="2819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7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491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316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78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26221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3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Название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АгроСигнал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1С: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Весовая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Прочие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платформы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41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Описание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2075" marR="2216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Комплексная</a:t>
                      </a:r>
                      <a:r>
                        <a:rPr sz="800" spc="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цифровая</a:t>
                      </a:r>
                      <a:r>
                        <a:rPr sz="8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платформа</a:t>
                      </a:r>
                      <a:r>
                        <a:rPr sz="800" spc="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управления</a:t>
                      </a:r>
                      <a:r>
                        <a:rPr sz="800" spc="8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агробизнесом.</a:t>
                      </a:r>
                      <a:r>
                        <a:rPr sz="800" spc="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Модуль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92075" marR="369570">
                        <a:lnSpc>
                          <a:spcPct val="100000"/>
                        </a:lnSpc>
                      </a:pP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«Весовой»</a:t>
                      </a:r>
                      <a:r>
                        <a:rPr sz="800" spc="8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составе</a:t>
                      </a:r>
                      <a:r>
                        <a:rPr sz="8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сервисов планирования,</a:t>
                      </a:r>
                      <a:r>
                        <a:rPr sz="800" spc="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мониторинга</a:t>
                      </a:r>
                      <a:r>
                        <a:rPr sz="800" spc="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техники, учёта.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710" marR="10287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Автоматизация</a:t>
                      </a:r>
                      <a:r>
                        <a:rPr sz="800" spc="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весовой</a:t>
                      </a:r>
                      <a:r>
                        <a:rPr sz="800" spc="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элеватора</a:t>
                      </a:r>
                      <a:r>
                        <a:rPr sz="800" spc="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хлебоприёмных</a:t>
                      </a:r>
                      <a:r>
                        <a:rPr sz="8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пунктов:</a:t>
                      </a:r>
                      <a:r>
                        <a:rPr sz="800" spc="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ТАРА/БРУТТО, идентификация</a:t>
                      </a:r>
                      <a:r>
                        <a:rPr sz="8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транспорта,</a:t>
                      </a:r>
                      <a:r>
                        <a:rPr sz="8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учёт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очереди,</a:t>
                      </a:r>
                      <a:r>
                        <a:rPr sz="8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отчёты.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23876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Учёт</a:t>
                      </a:r>
                      <a:r>
                        <a:rPr sz="800" spc="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приёмки/отгрузки</a:t>
                      </a:r>
                      <a:r>
                        <a:rPr sz="800" spc="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логистики</a:t>
                      </a:r>
                      <a:r>
                        <a:rPr sz="800" spc="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составе</a:t>
                      </a:r>
                      <a:r>
                        <a:rPr sz="800" spc="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общей</a:t>
                      </a:r>
                      <a:r>
                        <a:rPr sz="800" spc="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платформы.</a:t>
                      </a:r>
                      <a:r>
                        <a:rPr sz="800" spc="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Весовой учёт</a:t>
                      </a:r>
                      <a:r>
                        <a:rPr sz="800" spc="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распознаванием</a:t>
                      </a:r>
                      <a:r>
                        <a:rPr sz="800" spc="8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номеров</a:t>
                      </a:r>
                      <a:r>
                        <a:rPr sz="800" spc="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800" spc="5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комплексных</a:t>
                      </a:r>
                      <a:r>
                        <a:rPr sz="800" spc="8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внедрениях.</a:t>
                      </a:r>
                      <a:endParaRPr sz="80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Сильные</a:t>
                      </a:r>
                      <a:r>
                        <a:rPr sz="800" spc="-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стороны</a:t>
                      </a:r>
                      <a:r>
                        <a:rPr sz="800" spc="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(S)</a:t>
                      </a:r>
                      <a:endParaRPr sz="80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2075" marR="22542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Широкая</a:t>
                      </a:r>
                      <a:r>
                        <a:rPr sz="8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функциональность.</a:t>
                      </a:r>
                      <a:r>
                        <a:rPr sz="8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Наличие</a:t>
                      </a:r>
                      <a:r>
                        <a:rPr sz="8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реестре</a:t>
                      </a:r>
                      <a:r>
                        <a:rPr sz="8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российского</a:t>
                      </a:r>
                      <a:r>
                        <a:rPr sz="8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ПО.</a:t>
                      </a:r>
                      <a:r>
                        <a:rPr sz="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Низкий</a:t>
                      </a:r>
                      <a:r>
                        <a:rPr sz="800" spc="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порог входа</a:t>
                      </a:r>
                      <a:r>
                        <a:rPr sz="800" spc="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8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цене.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710" marR="18796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Глубокая</a:t>
                      </a:r>
                      <a:r>
                        <a:rPr sz="8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интеграция</a:t>
                      </a:r>
                      <a:r>
                        <a:rPr sz="8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1С.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Привычный формат</a:t>
                      </a:r>
                      <a:r>
                        <a:rPr sz="8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800" spc="-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бухгалтерии.</a:t>
                      </a:r>
                      <a:r>
                        <a:rPr sz="800" spc="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Ориентация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элеваторный</a:t>
                      </a:r>
                      <a:r>
                        <a:rPr sz="8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сегмент.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797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Комплексный</a:t>
                      </a:r>
                      <a:r>
                        <a:rPr sz="800" spc="1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учёт</a:t>
                      </a:r>
                      <a:r>
                        <a:rPr sz="8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приёмки/отгрузки</a:t>
                      </a:r>
                      <a:r>
                        <a:rPr sz="800" spc="8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800" spc="5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логистики</a:t>
                      </a:r>
                      <a:r>
                        <a:rPr sz="800" spc="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составе</a:t>
                      </a:r>
                      <a:r>
                        <a:rPr sz="800" spc="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платформы.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41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Слабые</a:t>
                      </a:r>
                      <a:r>
                        <a:rPr sz="800" spc="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стороны</a:t>
                      </a:r>
                      <a:r>
                        <a:rPr sz="800" spc="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(W)</a:t>
                      </a:r>
                      <a:endParaRPr sz="80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2075" marR="2324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Весовой</a:t>
                      </a:r>
                      <a:r>
                        <a:rPr sz="800" spc="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модуль</a:t>
                      </a:r>
                      <a:r>
                        <a:rPr sz="800" spc="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3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—</a:t>
                      </a:r>
                      <a:r>
                        <a:rPr sz="800" spc="-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часть</a:t>
                      </a:r>
                      <a:r>
                        <a:rPr sz="800" spc="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большой платформы.</a:t>
                      </a:r>
                      <a:r>
                        <a:rPr sz="800" spc="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Избыточен</a:t>
                      </a:r>
                      <a:r>
                        <a:rPr sz="800" spc="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«только весовой</a:t>
                      </a:r>
                      <a:r>
                        <a:rPr sz="800" spc="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+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CV».</a:t>
                      </a:r>
                      <a:r>
                        <a:rPr sz="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Сложная</a:t>
                      </a:r>
                      <a:r>
                        <a:rPr sz="800" spc="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настройка</a:t>
                      </a:r>
                      <a:r>
                        <a:rPr sz="800" spc="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под</a:t>
                      </a:r>
                      <a:r>
                        <a:rPr sz="800" spc="5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узкую</a:t>
                      </a:r>
                      <a:r>
                        <a:rPr sz="8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задачу.</a:t>
                      </a:r>
                      <a:endParaRPr sz="80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710" marR="8699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Более</a:t>
                      </a:r>
                      <a:r>
                        <a:rPr sz="8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тяжёлое</a:t>
                      </a:r>
                      <a:r>
                        <a:rPr sz="8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8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дорогое</a:t>
                      </a:r>
                      <a:r>
                        <a:rPr sz="8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внедрение.</a:t>
                      </a:r>
                      <a:r>
                        <a:rPr sz="800" spc="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все</a:t>
                      </a:r>
                      <a:r>
                        <a:rPr sz="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решения</a:t>
                      </a:r>
                      <a:r>
                        <a:rPr sz="800" spc="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под</a:t>
                      </a:r>
                      <a:r>
                        <a:rPr sz="8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«только</a:t>
                      </a:r>
                      <a:r>
                        <a:rPr sz="8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весовую</a:t>
                      </a:r>
                      <a:r>
                        <a:rPr sz="800" spc="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+</a:t>
                      </a:r>
                      <a:r>
                        <a:rPr sz="800" spc="5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CV»</a:t>
                      </a:r>
                      <a:r>
                        <a:rPr sz="800" spc="-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ферме</a:t>
                      </a:r>
                      <a:r>
                        <a:rPr sz="8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малом</a:t>
                      </a:r>
                      <a:r>
                        <a:rPr sz="800" spc="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элеваторе.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Зависимость</a:t>
                      </a:r>
                      <a:r>
                        <a:rPr sz="8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от</a:t>
                      </a:r>
                      <a:r>
                        <a:rPr sz="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1С.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2476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клиента,</a:t>
                      </a:r>
                      <a:r>
                        <a:rPr sz="800" spc="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которому</a:t>
                      </a:r>
                      <a:r>
                        <a:rPr sz="800" spc="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нужна</a:t>
                      </a:r>
                      <a:r>
                        <a:rPr sz="800" spc="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только автоматизация</a:t>
                      </a:r>
                      <a:r>
                        <a:rPr sz="800" spc="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весовой</a:t>
                      </a:r>
                      <a:r>
                        <a:rPr sz="800" spc="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CV</a:t>
                      </a:r>
                      <a:r>
                        <a:rPr sz="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2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— </a:t>
                      </a:r>
                      <a:r>
                        <a:rPr sz="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избыточная</a:t>
                      </a:r>
                      <a:r>
                        <a:rPr sz="800" spc="114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функциональность.</a:t>
                      </a:r>
                      <a:endParaRPr sz="800" dirty="0">
                        <a:solidFill>
                          <a:srgbClr val="001F5F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1F5F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3400" y="227444"/>
            <a:ext cx="584057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dirty="0">
                <a:solidFill>
                  <a:srgbClr val="001F5F"/>
                </a:solidFill>
              </a:rPr>
              <a:t>Рынок, целевая аудитория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7677" y="3733801"/>
            <a:ext cx="8208645" cy="1411605"/>
          </a:xfrm>
          <a:prstGeom prst="rect">
            <a:avLst/>
          </a:prstGeom>
          <a:ln w="9144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25"/>
              </a:spcBef>
            </a:pPr>
            <a:r>
              <a:rPr sz="1100" b="1" dirty="0">
                <a:solidFill>
                  <a:srgbClr val="001F5F"/>
                </a:solidFill>
                <a:latin typeface="Arial"/>
                <a:cs typeface="Arial"/>
              </a:rPr>
              <a:t>Конкурентные</a:t>
            </a:r>
            <a:r>
              <a:rPr sz="11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001F5F"/>
                </a:solidFill>
                <a:latin typeface="Arial"/>
                <a:cs typeface="Arial"/>
              </a:rPr>
              <a:t>преимущества</a:t>
            </a:r>
            <a:endParaRPr sz="1100" dirty="0">
              <a:latin typeface="Arial"/>
              <a:cs typeface="Arial"/>
            </a:endParaRPr>
          </a:p>
          <a:p>
            <a:pPr marL="90170" marR="671195" indent="153670">
              <a:lnSpc>
                <a:spcPct val="100000"/>
              </a:lnSpc>
              <a:spcBef>
                <a:spcPts val="265"/>
              </a:spcBef>
              <a:buAutoNum type="arabicPeriod"/>
              <a:tabLst>
                <a:tab pos="243840" algn="l"/>
              </a:tabLst>
            </a:pPr>
            <a:r>
              <a:rPr sz="11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Узкая</a:t>
            </a:r>
            <a:r>
              <a:rPr sz="11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специализация</a:t>
            </a:r>
            <a:r>
              <a:rPr sz="11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</a:t>
            </a:r>
            <a:r>
              <a:rPr sz="11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промышленной</a:t>
            </a:r>
            <a:r>
              <a:rPr sz="11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весовой</a:t>
            </a:r>
            <a:r>
              <a:rPr sz="11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станции</a:t>
            </a:r>
            <a:r>
              <a:rPr sz="11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1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CV -</a:t>
            </a:r>
            <a:r>
              <a:rPr sz="11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понятная</a:t>
            </a:r>
            <a:r>
              <a:rPr sz="11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ценность</a:t>
            </a:r>
            <a:r>
              <a:rPr sz="1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без</a:t>
            </a:r>
            <a:r>
              <a:rPr sz="1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переплаты</a:t>
            </a:r>
            <a:r>
              <a:rPr sz="11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</a:t>
            </a:r>
            <a:r>
              <a:rPr sz="11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широкую платформу.</a:t>
            </a:r>
            <a:endParaRPr sz="1100" dirty="0">
              <a:latin typeface="Microsoft Sans Serif"/>
              <a:cs typeface="Microsoft Sans Serif"/>
            </a:endParaRPr>
          </a:p>
          <a:p>
            <a:pPr marL="243840" indent="-153670">
              <a:lnSpc>
                <a:spcPct val="100000"/>
              </a:lnSpc>
              <a:spcBef>
                <a:spcPts val="265"/>
              </a:spcBef>
              <a:buAutoNum type="arabicPeriod"/>
              <a:tabLst>
                <a:tab pos="243840" algn="l"/>
              </a:tabLst>
            </a:pPr>
            <a:r>
              <a:rPr sz="1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Фокус</a:t>
            </a:r>
            <a:r>
              <a:rPr sz="11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</a:t>
            </a:r>
            <a:r>
              <a:rPr sz="11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распознавании</a:t>
            </a:r>
            <a:r>
              <a:rPr sz="1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номеров</a:t>
            </a:r>
            <a:r>
              <a:rPr sz="11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1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едином</a:t>
            </a:r>
            <a:r>
              <a:rPr sz="11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приложении</a:t>
            </a:r>
            <a:r>
              <a:rPr sz="11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(видео</a:t>
            </a:r>
            <a:r>
              <a:rPr sz="11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+</a:t>
            </a:r>
            <a:r>
              <a:rPr sz="11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весы</a:t>
            </a:r>
            <a:r>
              <a:rPr sz="1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+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тип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груза</a:t>
            </a:r>
            <a:r>
              <a:rPr sz="1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+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хранение</a:t>
            </a:r>
            <a:r>
              <a:rPr sz="11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выгрузка)</a:t>
            </a:r>
            <a:endParaRPr sz="1100" dirty="0">
              <a:latin typeface="Microsoft Sans Serif"/>
              <a:cs typeface="Microsoft Sans Serif"/>
            </a:endParaRPr>
          </a:p>
          <a:p>
            <a:pPr marL="243840" indent="-153670">
              <a:lnSpc>
                <a:spcPct val="100000"/>
              </a:lnSpc>
              <a:spcBef>
                <a:spcPts val="265"/>
              </a:spcBef>
              <a:buAutoNum type="arabicPeriod"/>
              <a:tabLst>
                <a:tab pos="243840" algn="l"/>
              </a:tabLst>
            </a:pP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Использование</a:t>
            </a:r>
            <a:r>
              <a:rPr sz="11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проверенных</a:t>
            </a:r>
            <a:r>
              <a:rPr sz="11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моделей</a:t>
            </a:r>
            <a:r>
              <a:rPr sz="11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ML</a:t>
            </a:r>
            <a:r>
              <a:rPr sz="11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</a:t>
            </a:r>
            <a:r>
              <a:rPr sz="1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распознавания</a:t>
            </a:r>
            <a:r>
              <a:rPr sz="11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номерных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знаков</a:t>
            </a:r>
            <a:r>
              <a:rPr sz="1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1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возможностью</a:t>
            </a:r>
            <a:r>
              <a:rPr sz="1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адаптации</a:t>
            </a:r>
            <a:r>
              <a:rPr sz="11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под</a:t>
            </a:r>
            <a:endParaRPr sz="1100" dirty="0">
              <a:latin typeface="Microsoft Sans Serif"/>
              <a:cs typeface="Microsoft Sans Serif"/>
            </a:endParaRPr>
          </a:p>
          <a:p>
            <a:pPr marL="90170">
              <a:lnSpc>
                <a:spcPct val="100000"/>
              </a:lnSpc>
            </a:pP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условия</a:t>
            </a:r>
            <a:r>
              <a:rPr sz="11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площадки.</a:t>
            </a:r>
            <a:endParaRPr sz="1100" dirty="0">
              <a:latin typeface="Microsoft Sans Serif"/>
              <a:cs typeface="Microsoft Sans Serif"/>
            </a:endParaRPr>
          </a:p>
          <a:p>
            <a:pPr marL="243840" indent="-153670">
              <a:lnSpc>
                <a:spcPct val="100000"/>
              </a:lnSpc>
              <a:spcBef>
                <a:spcPts val="270"/>
              </a:spcBef>
              <a:buAutoNum type="arabicPeriod" startAt="4"/>
              <a:tabLst>
                <a:tab pos="243840" algn="l"/>
              </a:tabLst>
            </a:pP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Простота</a:t>
            </a:r>
            <a:r>
              <a:rPr sz="11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внедрения</a:t>
            </a:r>
            <a:r>
              <a:rPr sz="11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-</a:t>
            </a:r>
            <a:r>
              <a:rPr sz="11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работа</a:t>
            </a:r>
            <a:r>
              <a:rPr sz="1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</a:t>
            </a:r>
            <a:r>
              <a:rPr sz="11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стандартным</a:t>
            </a:r>
            <a:r>
              <a:rPr sz="11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видеопотоком</a:t>
            </a:r>
            <a:r>
              <a:rPr sz="11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1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типовыми</a:t>
            </a:r>
            <a:r>
              <a:rPr sz="11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весами,</a:t>
            </a:r>
            <a:r>
              <a:rPr sz="11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единое</a:t>
            </a:r>
            <a:r>
              <a:rPr sz="11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приложение</a:t>
            </a:r>
            <a:r>
              <a:rPr sz="11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1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 </a:t>
            </a:r>
            <a:r>
              <a:rPr sz="11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оператора.</a:t>
            </a:r>
            <a:endParaRPr sz="11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658B0A8-AFC6-8703-6DE3-FE8076F6F48D}"/>
              </a:ext>
            </a:extLst>
          </p:cNvPr>
          <p:cNvSpPr/>
          <p:nvPr/>
        </p:nvSpPr>
        <p:spPr>
          <a:xfrm>
            <a:off x="0" y="4876800"/>
            <a:ext cx="9144000" cy="1981199"/>
          </a:xfrm>
          <a:prstGeom prst="rect">
            <a:avLst/>
          </a:prstGeom>
          <a:solidFill>
            <a:srgbClr val="0021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9816" y="269667"/>
            <a:ext cx="584057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00"/>
              </a:spcBef>
            </a:pPr>
            <a:r>
              <a:rPr lang="ru-RU" dirty="0">
                <a:solidFill>
                  <a:srgbClr val="001F5F"/>
                </a:solidFill>
                <a:latin typeface="Arial"/>
                <a:cs typeface="Arial"/>
              </a:rPr>
              <a:t>Рынок</a:t>
            </a:r>
            <a:r>
              <a:rPr lang="ru-RU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lang="ru-RU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dirty="0">
                <a:solidFill>
                  <a:srgbClr val="001F5F"/>
                </a:solidFill>
                <a:latin typeface="Arial"/>
                <a:cs typeface="Arial"/>
              </a:rPr>
              <a:t>целевая</a:t>
            </a:r>
            <a:r>
              <a:rPr lang="ru-RU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spc="-10" dirty="0">
                <a:solidFill>
                  <a:srgbClr val="001F5F"/>
                </a:solidFill>
                <a:latin typeface="Arial"/>
                <a:cs typeface="Arial"/>
              </a:rPr>
              <a:t>аудитория</a:t>
            </a:r>
            <a:endParaRPr dirty="0">
              <a:solidFill>
                <a:srgbClr val="001F5F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6803" y="1031223"/>
            <a:ext cx="8610394" cy="2219837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 marR="48895">
              <a:lnSpc>
                <a:spcPct val="100000"/>
              </a:lnSpc>
              <a:spcBef>
                <a:spcPts val="390"/>
              </a:spcBef>
            </a:pPr>
            <a:r>
              <a:rPr sz="1400" spc="-10" dirty="0" err="1">
                <a:solidFill>
                  <a:srgbClr val="001F5F"/>
                </a:solidFill>
                <a:latin typeface="Microsoft Sans Serif"/>
                <a:cs typeface="Microsoft Sans Serif"/>
              </a:rPr>
              <a:t>Потенциальными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потребителями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являются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фермерские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хозяйства,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средние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крупные</a:t>
            </a:r>
            <a:r>
              <a:rPr sz="14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агропредприятия,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элеваторы,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комбикормовые заводы,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хлебоприёмные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пункты,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также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компании</a:t>
            </a:r>
            <a:r>
              <a:rPr sz="14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285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14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разработчики</a:t>
            </a:r>
            <a:r>
              <a:rPr sz="1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интеграторы</a:t>
            </a:r>
            <a:r>
              <a:rPr sz="14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цифровых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решений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АПК.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данным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отраслевых источников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региональной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статистики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(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Минсельхоз,</a:t>
            </a:r>
            <a:r>
              <a:rPr sz="1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F5F"/>
                </a:solidFill>
                <a:latin typeface="Arial"/>
                <a:cs typeface="Arial"/>
              </a:rPr>
              <a:t>Коммерческая 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база</a:t>
            </a:r>
            <a:r>
              <a:rPr sz="14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данных</a:t>
            </a:r>
            <a:r>
              <a:rPr sz="14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14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1F5F"/>
                </a:solidFill>
                <a:latin typeface="Arial"/>
                <a:cs typeface="Arial"/>
              </a:rPr>
              <a:t>элеваторам</a:t>
            </a:r>
            <a:r>
              <a:rPr sz="1400" b="1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и ХПП)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России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насчитывается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порядка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3</a:t>
            </a:r>
            <a:r>
              <a:rPr sz="14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000-4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500</a:t>
            </a:r>
            <a:r>
              <a:rPr sz="14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элеваторов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хлебоприёмных</a:t>
            </a:r>
            <a:r>
              <a:rPr sz="1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предприятий.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ним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добавляются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крупные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средние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сельхозпредприятия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комбикормовые заводы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собственной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весовой станцией </a:t>
            </a:r>
            <a:r>
              <a:rPr sz="1400" spc="285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 ещё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порядка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2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60" dirty="0">
                <a:solidFill>
                  <a:srgbClr val="001F5F"/>
                </a:solidFill>
                <a:latin typeface="Microsoft Sans Serif"/>
                <a:cs typeface="Microsoft Sans Serif"/>
              </a:rPr>
              <a:t>000–3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500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объектов.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Таким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образом,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общее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число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потенциальных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площадок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с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промышленной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весовой в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АПК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оценивается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5 </a:t>
            </a:r>
            <a:r>
              <a:rPr sz="1400" spc="70" dirty="0">
                <a:solidFill>
                  <a:srgbClr val="001F5F"/>
                </a:solidFill>
                <a:latin typeface="Microsoft Sans Serif"/>
                <a:cs typeface="Microsoft Sans Serif"/>
              </a:rPr>
              <a:t>500–8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000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объектов.</a:t>
            </a:r>
            <a:endParaRPr sz="1400" dirty="0">
              <a:solidFill>
                <a:srgbClr val="001F5F"/>
              </a:solidFill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Рынок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цифровизации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логистики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и учёта в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АПК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растёт;</a:t>
            </a:r>
            <a:r>
              <a:rPr sz="1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средние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5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крупные</a:t>
            </a:r>
            <a:r>
              <a:rPr sz="14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объекты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4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регулярным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потоком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транспорта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наиболее заинтересованы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автоматизации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учёта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заездов.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Цена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подписки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285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90000</a:t>
            </a:r>
            <a:endParaRPr sz="1400" dirty="0">
              <a:solidFill>
                <a:srgbClr val="001F5F"/>
              </a:solidFill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4800" y="5017548"/>
            <a:ext cx="8153400" cy="11182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0" indent="0">
              <a:lnSpc>
                <a:spcPts val="2750"/>
              </a:lnSpc>
              <a:buNone/>
            </a:pPr>
            <a:r>
              <a:rPr lang="en-US" sz="1400" b="1" kern="0" spc="-22" dirty="0" err="1">
                <a:solidFill>
                  <a:schemeClr val="bg1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Целевая</a:t>
            </a:r>
            <a:r>
              <a:rPr lang="en-US" sz="1400" b="1" kern="0" spc="-22" dirty="0">
                <a:solidFill>
                  <a:schemeClr val="bg1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</a:t>
            </a:r>
            <a:r>
              <a:rPr lang="en-US" sz="1400" b="1" kern="0" spc="-22" dirty="0" err="1">
                <a:solidFill>
                  <a:schemeClr val="bg1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аудитория</a:t>
            </a:r>
            <a:endParaRPr lang="en-US" sz="1400" dirty="0">
              <a:solidFill>
                <a:schemeClr val="bg1"/>
              </a:solidFill>
            </a:endParaRPr>
          </a:p>
          <a:p>
            <a:pPr marL="12700" marR="5080">
              <a:lnSpc>
                <a:spcPct val="100000"/>
              </a:lnSpc>
              <a:spcBef>
                <a:spcPts val="385"/>
              </a:spcBef>
            </a:pP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91%</a:t>
            </a:r>
            <a:r>
              <a:rPr sz="140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опрошенных</a:t>
            </a:r>
            <a:r>
              <a:rPr sz="1400" spc="-7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в ходе</a:t>
            </a:r>
            <a:r>
              <a:rPr sz="1400" spc="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предварительного исследования</a:t>
            </a:r>
            <a:r>
              <a:rPr sz="1400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предприятий</a:t>
            </a:r>
            <a:r>
              <a:rPr sz="1400" spc="1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с</a:t>
            </a:r>
            <a:r>
              <a:rPr sz="1400" spc="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весовой</a:t>
            </a:r>
            <a:r>
              <a:rPr sz="1400" spc="-3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станцией</a:t>
            </a:r>
            <a:r>
              <a:rPr sz="1400" spc="-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chemeClr val="bg1"/>
                </a:solidFill>
                <a:latin typeface="Microsoft Sans Serif"/>
                <a:cs typeface="Microsoft Sans Serif"/>
              </a:rPr>
              <a:t>и </a:t>
            </a:r>
            <a:r>
              <a:rPr sz="14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регулярным</a:t>
            </a:r>
            <a:r>
              <a:rPr sz="1400" spc="-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потоком</a:t>
            </a:r>
            <a:r>
              <a:rPr sz="1400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транспорта</a:t>
            </a:r>
            <a:r>
              <a:rPr sz="140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особенно заинтересованы</a:t>
            </a:r>
            <a:r>
              <a:rPr sz="1400" spc="-5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в</a:t>
            </a:r>
            <a:r>
              <a:rPr sz="1400" spc="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автоматизации</a:t>
            </a:r>
            <a:r>
              <a:rPr sz="1400" spc="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учёта</a:t>
            </a:r>
            <a:r>
              <a:rPr sz="1400" spc="3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заездов</a:t>
            </a:r>
            <a:r>
              <a:rPr sz="1400" spc="-1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chemeClr val="bg1"/>
                </a:solidFill>
                <a:latin typeface="Microsoft Sans Serif"/>
                <a:cs typeface="Microsoft Sans Serif"/>
              </a:rPr>
              <a:t>с </a:t>
            </a:r>
            <a:r>
              <a:rPr sz="14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распознаванием</a:t>
            </a:r>
            <a:r>
              <a:rPr sz="1400" spc="-7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номеров,</a:t>
            </a:r>
            <a:r>
              <a:rPr sz="1400" spc="-6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что</a:t>
            </a:r>
            <a:r>
              <a:rPr sz="1400" spc="-2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обеспечивает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высокий</a:t>
            </a:r>
            <a:r>
              <a:rPr sz="1400" spc="-3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потенциал</a:t>
            </a:r>
            <a:r>
              <a:rPr sz="1400" spc="-3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спроса</a:t>
            </a:r>
            <a:r>
              <a:rPr sz="1400" spc="-25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chemeClr val="bg1"/>
                </a:solidFill>
                <a:latin typeface="Microsoft Sans Serif"/>
                <a:cs typeface="Microsoft Sans Serif"/>
              </a:rPr>
              <a:t>на</a:t>
            </a:r>
            <a:r>
              <a:rPr sz="1400" spc="-30" dirty="0">
                <a:solidFill>
                  <a:schemeClr val="bg1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chemeClr val="bg1"/>
                </a:solidFill>
                <a:latin typeface="Microsoft Sans Serif"/>
                <a:cs typeface="Microsoft Sans Serif"/>
              </a:rPr>
              <a:t>продукт.</a:t>
            </a:r>
            <a:endParaRPr sz="1400" dirty="0">
              <a:solidFill>
                <a:schemeClr val="bg1"/>
              </a:solidFill>
              <a:latin typeface="Microsoft Sans Serif"/>
              <a:cs typeface="Microsoft Sans Serif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1753A4F-A0DE-DA76-147F-EDC6CBCF7495}"/>
              </a:ext>
            </a:extLst>
          </p:cNvPr>
          <p:cNvSpPr txBox="1"/>
          <p:nvPr/>
        </p:nvSpPr>
        <p:spPr>
          <a:xfrm>
            <a:off x="152400" y="722197"/>
            <a:ext cx="46169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kern="0" spc="-22" dirty="0" err="1">
                <a:solidFill>
                  <a:srgbClr val="001F5F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Рыночный</a:t>
            </a:r>
            <a:r>
              <a:rPr lang="ru-RU" sz="1400" b="1" kern="0" spc="-22" dirty="0">
                <a:solidFill>
                  <a:srgbClr val="1E3E29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</a:t>
            </a:r>
            <a:r>
              <a:rPr lang="ru-RU" sz="1400" b="1" kern="0" spc="-22" dirty="0">
                <a:solidFill>
                  <a:srgbClr val="001F5F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спрос</a:t>
            </a:r>
            <a:endParaRPr lang="ru-RU" sz="1400" dirty="0">
              <a:solidFill>
                <a:srgbClr val="001F5F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3055" y="3200732"/>
            <a:ext cx="12954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руб.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год</a:t>
            </a:r>
            <a:r>
              <a:rPr sz="1400" spc="-20" dirty="0">
                <a:solidFill>
                  <a:srgbClr val="1B3925"/>
                </a:solidFill>
                <a:latin typeface="Microsoft Sans Serif"/>
                <a:cs typeface="Microsoft Sans Serif"/>
              </a:rPr>
              <a:t>.</a:t>
            </a:r>
            <a:endParaRPr sz="1400" dirty="0">
              <a:solidFill>
                <a:srgbClr val="1B3925"/>
              </a:solidFill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D8A07D-A50D-60C4-F1BE-960258C180CA}"/>
              </a:ext>
            </a:extLst>
          </p:cNvPr>
          <p:cNvSpPr/>
          <p:nvPr/>
        </p:nvSpPr>
        <p:spPr>
          <a:xfrm>
            <a:off x="0" y="761999"/>
            <a:ext cx="9144000" cy="1991157"/>
          </a:xfrm>
          <a:prstGeom prst="rect">
            <a:avLst/>
          </a:prstGeom>
          <a:solidFill>
            <a:srgbClr val="0021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1000" y="284014"/>
            <a:ext cx="584057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dirty="0">
                <a:solidFill>
                  <a:srgbClr val="002164"/>
                </a:solidFill>
              </a:rPr>
              <a:t>Перспективы коммерциализации</a:t>
            </a: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1431" y="3012436"/>
            <a:ext cx="2268728" cy="1826775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1170228" y="5014721"/>
            <a:ext cx="3162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002164"/>
                </a:solidFill>
                <a:latin typeface="Calibri"/>
                <a:cs typeface="Calibri"/>
              </a:rPr>
              <a:t>ДО</a:t>
            </a:r>
            <a:endParaRPr sz="1800" dirty="0">
              <a:solidFill>
                <a:srgbClr val="002164"/>
              </a:solidFill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92697" y="5095443"/>
            <a:ext cx="6946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002164"/>
                </a:solidFill>
                <a:latin typeface="Calibri"/>
                <a:cs typeface="Calibri"/>
              </a:rPr>
              <a:t>ПОСЛЕ</a:t>
            </a:r>
            <a:endParaRPr sz="1800" dirty="0">
              <a:solidFill>
                <a:srgbClr val="002164"/>
              </a:solidFill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779776" y="3913632"/>
            <a:ext cx="1247140" cy="70485"/>
            <a:chOff x="2779776" y="3913632"/>
            <a:chExt cx="1247140" cy="70485"/>
          </a:xfrm>
        </p:grpSpPr>
        <p:sp>
          <p:nvSpPr>
            <p:cNvPr id="18" name="object 18"/>
            <p:cNvSpPr/>
            <p:nvPr/>
          </p:nvSpPr>
          <p:spPr>
            <a:xfrm>
              <a:off x="2791968" y="3925824"/>
              <a:ext cx="1222375" cy="45720"/>
            </a:xfrm>
            <a:custGeom>
              <a:avLst/>
              <a:gdLst/>
              <a:ahLst/>
              <a:cxnLst/>
              <a:rect l="l" t="t" r="r" b="b"/>
              <a:pathLst>
                <a:path w="1222375" h="45720">
                  <a:moveTo>
                    <a:pt x="1199387" y="0"/>
                  </a:moveTo>
                  <a:lnTo>
                    <a:pt x="1199387" y="11430"/>
                  </a:lnTo>
                  <a:lnTo>
                    <a:pt x="0" y="11430"/>
                  </a:lnTo>
                  <a:lnTo>
                    <a:pt x="0" y="34289"/>
                  </a:lnTo>
                  <a:lnTo>
                    <a:pt x="1199387" y="34289"/>
                  </a:lnTo>
                  <a:lnTo>
                    <a:pt x="1199387" y="45719"/>
                  </a:lnTo>
                  <a:lnTo>
                    <a:pt x="1222247" y="22859"/>
                  </a:lnTo>
                  <a:lnTo>
                    <a:pt x="119938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91968" y="3925824"/>
              <a:ext cx="1222375" cy="45720"/>
            </a:xfrm>
            <a:custGeom>
              <a:avLst/>
              <a:gdLst/>
              <a:ahLst/>
              <a:cxnLst/>
              <a:rect l="l" t="t" r="r" b="b"/>
              <a:pathLst>
                <a:path w="1222375" h="45720">
                  <a:moveTo>
                    <a:pt x="0" y="11430"/>
                  </a:moveTo>
                  <a:lnTo>
                    <a:pt x="1199387" y="11430"/>
                  </a:lnTo>
                  <a:lnTo>
                    <a:pt x="1199387" y="0"/>
                  </a:lnTo>
                  <a:lnTo>
                    <a:pt x="1222247" y="22859"/>
                  </a:lnTo>
                  <a:lnTo>
                    <a:pt x="1199387" y="45719"/>
                  </a:lnTo>
                  <a:lnTo>
                    <a:pt x="1199387" y="34289"/>
                  </a:lnTo>
                  <a:lnTo>
                    <a:pt x="0" y="34289"/>
                  </a:lnTo>
                  <a:lnTo>
                    <a:pt x="0" y="11430"/>
                  </a:lnTo>
                  <a:close/>
                </a:path>
              </a:pathLst>
            </a:custGeom>
            <a:ln w="24384">
              <a:solidFill>
                <a:srgbClr val="1C33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4111752" y="3051048"/>
            <a:ext cx="4364990" cy="1841500"/>
            <a:chOff x="4111752" y="3051048"/>
            <a:chExt cx="4364990" cy="1841500"/>
          </a:xfrm>
        </p:grpSpPr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45224" y="3051048"/>
              <a:ext cx="847344" cy="184099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11752" y="3051048"/>
              <a:ext cx="847344" cy="1840991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67400" y="3051048"/>
              <a:ext cx="847344" cy="1840991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629144" y="3051048"/>
              <a:ext cx="847344" cy="1840991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92624" y="3051048"/>
              <a:ext cx="847344" cy="1840991"/>
            </a:xfrm>
            <a:prstGeom prst="rect">
              <a:avLst/>
            </a:prstGeom>
          </p:spPr>
        </p:pic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1743575C-65A9-0966-1559-7D6ECBCC77D5}"/>
              </a:ext>
            </a:extLst>
          </p:cNvPr>
          <p:cNvSpPr txBox="1"/>
          <p:nvPr/>
        </p:nvSpPr>
        <p:spPr>
          <a:xfrm>
            <a:off x="281431" y="958950"/>
            <a:ext cx="7790620" cy="1269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</a:pPr>
            <a:r>
              <a:rPr lang="ru-RU" sz="1600" b="1" i="0" dirty="0">
                <a:solidFill>
                  <a:schemeClr val="bg1"/>
                </a:solidFill>
                <a:effectLst/>
                <a:latin typeface="quote-cjk-patch"/>
              </a:rPr>
              <a:t>Внедрение в предприятия АПК</a:t>
            </a:r>
            <a:r>
              <a:rPr lang="ru-RU" sz="1600" b="0" i="0" dirty="0">
                <a:solidFill>
                  <a:schemeClr val="bg1"/>
                </a:solidFill>
                <a:effectLst/>
                <a:latin typeface="quote-cjk-patch"/>
              </a:rPr>
              <a:t> — прямая продажа решения на весовые станции.</a:t>
            </a:r>
          </a:p>
          <a:p>
            <a:pPr algn="l">
              <a:spcBef>
                <a:spcPts val="450"/>
              </a:spcBef>
            </a:pPr>
            <a:r>
              <a:rPr lang="ru-RU" sz="1600" b="1" i="0" dirty="0">
                <a:solidFill>
                  <a:schemeClr val="bg1"/>
                </a:solidFill>
                <a:effectLst/>
                <a:latin typeface="quote-cjk-patch"/>
              </a:rPr>
              <a:t>Сервисная модель (</a:t>
            </a:r>
            <a:r>
              <a:rPr lang="ru-RU" sz="1600" b="1" i="0" dirty="0" err="1">
                <a:solidFill>
                  <a:schemeClr val="bg1"/>
                </a:solidFill>
                <a:effectLst/>
                <a:latin typeface="quote-cjk-patch"/>
              </a:rPr>
              <a:t>SaaS</a:t>
            </a:r>
            <a:r>
              <a:rPr lang="ru-RU" sz="1600" b="1" i="0" dirty="0">
                <a:solidFill>
                  <a:schemeClr val="bg1"/>
                </a:solidFill>
                <a:effectLst/>
                <a:latin typeface="quote-cjk-patch"/>
              </a:rPr>
              <a:t>)</a:t>
            </a:r>
            <a:r>
              <a:rPr lang="ru-RU" sz="1600" b="0" i="0" dirty="0">
                <a:solidFill>
                  <a:schemeClr val="bg1"/>
                </a:solidFill>
                <a:effectLst/>
                <a:latin typeface="quote-cjk-patch"/>
              </a:rPr>
              <a:t> — облачная платформа с подпиской за объект.</a:t>
            </a:r>
          </a:p>
          <a:p>
            <a:pPr algn="l">
              <a:spcBef>
                <a:spcPts val="450"/>
              </a:spcBef>
            </a:pPr>
            <a:r>
              <a:rPr lang="ru-RU" sz="1600" b="1" i="0" dirty="0">
                <a:solidFill>
                  <a:schemeClr val="bg1"/>
                </a:solidFill>
                <a:effectLst/>
                <a:latin typeface="quote-cjk-patch"/>
              </a:rPr>
              <a:t>Продажа лицензий</a:t>
            </a:r>
            <a:r>
              <a:rPr lang="ru-RU" sz="1600" b="0" i="0" dirty="0">
                <a:solidFill>
                  <a:schemeClr val="bg1"/>
                </a:solidFill>
                <a:effectLst/>
                <a:latin typeface="quote-cjk-patch"/>
              </a:rPr>
              <a:t> — лицензирование технологии для агрохолдингов и интеграторов.</a:t>
            </a:r>
          </a:p>
          <a:p>
            <a:pPr algn="l">
              <a:spcBef>
                <a:spcPts val="450"/>
              </a:spcBef>
            </a:pPr>
            <a:r>
              <a:rPr lang="ru-RU" sz="1600" b="1" i="0" dirty="0">
                <a:solidFill>
                  <a:schemeClr val="bg1"/>
                </a:solidFill>
                <a:effectLst/>
                <a:latin typeface="quote-cjk-patch"/>
              </a:rPr>
              <a:t>Целевая цена подписки:</a:t>
            </a:r>
            <a:r>
              <a:rPr lang="ru-RU" sz="1600" b="0" i="0" dirty="0">
                <a:solidFill>
                  <a:schemeClr val="bg1"/>
                </a:solidFill>
                <a:effectLst/>
                <a:latin typeface="quote-cjk-patch"/>
              </a:rPr>
              <a:t> 90 000 руб./год на объект.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645345"/>
              </p:ext>
            </p:extLst>
          </p:nvPr>
        </p:nvGraphicFramePr>
        <p:xfrm>
          <a:off x="94976" y="685763"/>
          <a:ext cx="7850777" cy="4350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3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21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60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526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07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AB3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F00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C48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AE17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160">
                <a:tc rowSpan="7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rowSpan="7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7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Этап</a:t>
                      </a:r>
                      <a:endParaRPr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b="1" spc="-2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Срок</a:t>
                      </a:r>
                      <a:endParaRPr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Содержание</a:t>
                      </a:r>
                      <a:r>
                        <a:rPr sz="1200" b="1" spc="-75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работ</a:t>
                      </a:r>
                      <a:endParaRPr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742"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Этап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1 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мес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4356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Создание</a:t>
                      </a:r>
                      <a:r>
                        <a:rPr sz="1200" spc="-1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200" spc="-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регистрация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ООО.</a:t>
                      </a:r>
                      <a:r>
                        <a:rPr sz="1200" spc="-6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Разработка</a:t>
                      </a:r>
                      <a:r>
                        <a:rPr sz="1200" spc="-3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технического</a:t>
                      </a:r>
                      <a:r>
                        <a:rPr sz="1200" spc="1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задания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1200" spc="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ПАК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интеллектуальной</a:t>
                      </a:r>
                      <a:r>
                        <a:rPr sz="1200" spc="-3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системы</a:t>
                      </a:r>
                      <a:r>
                        <a:rPr sz="1200" spc="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управления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отелом</a:t>
                      </a:r>
                      <a:r>
                        <a:rPr sz="1200" spc="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КРС.</a:t>
                      </a:r>
                      <a:endParaRPr sz="120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181"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Этап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endParaRPr sz="120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2 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мес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Расширение</a:t>
                      </a:r>
                      <a:r>
                        <a:rPr sz="1200" spc="-3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датасета: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сбор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разметка</a:t>
                      </a:r>
                      <a:r>
                        <a:rPr sz="1200" spc="-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видеоданных</a:t>
                      </a:r>
                      <a:r>
                        <a:rPr sz="1200" spc="-4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из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отельной</a:t>
                      </a:r>
                      <a:r>
                        <a:rPr sz="1200" spc="-5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зоны.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267"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Этап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4 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мес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8415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Разработка</a:t>
                      </a:r>
                      <a:r>
                        <a:rPr sz="1200" spc="-4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архитектуры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и</a:t>
                      </a:r>
                      <a:r>
                        <a:rPr sz="1200" spc="-1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основных</a:t>
                      </a:r>
                      <a:r>
                        <a:rPr sz="1200" spc="-1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модулей.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Обучение</a:t>
                      </a:r>
                      <a:r>
                        <a:rPr sz="1200" spc="-4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модели</a:t>
                      </a:r>
                      <a:r>
                        <a:rPr sz="1200" spc="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компьютерного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зрения.</a:t>
                      </a:r>
                      <a:r>
                        <a:rPr sz="1200" spc="-3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Backend,</a:t>
                      </a:r>
                      <a:r>
                        <a:rPr sz="1200" spc="-5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web-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интерфейс,</a:t>
                      </a:r>
                      <a:r>
                        <a:rPr sz="1200" spc="-1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модуль</a:t>
                      </a:r>
                      <a:r>
                        <a:rPr sz="1200" spc="-3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уведомлений.</a:t>
                      </a:r>
                      <a:r>
                        <a:rPr sz="1200" spc="-3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Настройка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edge-устройства.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4739"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Этап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endParaRPr sz="120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2 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мес</a:t>
                      </a:r>
                      <a:endParaRPr sz="120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0195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Внедрение на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ферме-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партнёре.</a:t>
                      </a:r>
                      <a:r>
                        <a:rPr sz="1200" spc="1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Сбор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логов</a:t>
                      </a:r>
                      <a:r>
                        <a:rPr sz="1200" spc="-4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обратной</a:t>
                      </a:r>
                      <a:r>
                        <a:rPr sz="1200" spc="-5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связи.</a:t>
                      </a:r>
                      <a:r>
                        <a:rPr sz="1200" spc="-3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Тестирование системы.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0268"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Этап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endParaRPr sz="120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2 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мес</a:t>
                      </a:r>
                      <a:endParaRPr sz="120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637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Повторное</a:t>
                      </a:r>
                      <a:r>
                        <a:rPr sz="1200" spc="-3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обучение модели</a:t>
                      </a:r>
                      <a:r>
                        <a:rPr sz="1200" spc="1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 учётом</a:t>
                      </a:r>
                      <a:r>
                        <a:rPr sz="1200" spc="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обратной</a:t>
                      </a:r>
                      <a:r>
                        <a:rPr sz="1200" spc="-3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связи.</a:t>
                      </a:r>
                      <a:r>
                        <a:rPr sz="1200" spc="-4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Доработка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ПАК.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Финальная</a:t>
                      </a:r>
                      <a:r>
                        <a:rPr sz="1200" spc="-5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доработка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UI/UX.</a:t>
                      </a:r>
                      <a:r>
                        <a:rPr sz="1200" spc="-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Создание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сайта</a:t>
                      </a:r>
                      <a:r>
                        <a:rPr sz="1200" spc="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стартап</a:t>
                      </a:r>
                      <a:r>
                        <a:rPr sz="1200" spc="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проекта,</a:t>
                      </a:r>
                      <a:r>
                        <a:rPr sz="1200" spc="-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презентационные материалы.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4739"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Этап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5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endParaRPr sz="120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1 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мес</a:t>
                      </a:r>
                      <a:endParaRPr sz="120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4417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Участие</a:t>
                      </a:r>
                      <a:r>
                        <a:rPr sz="1200" spc="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200" spc="1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отраслевых</a:t>
                      </a:r>
                      <a:r>
                        <a:rPr sz="1200" spc="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мероприятиях.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Подготовка</a:t>
                      </a:r>
                      <a:r>
                        <a:rPr sz="1200" spc="-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договоров.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Регистрация</a:t>
                      </a:r>
                      <a:r>
                        <a:rPr sz="1200" spc="-2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5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ПО </a:t>
                      </a:r>
                      <a:r>
                        <a:rPr sz="1200" spc="-10" dirty="0">
                          <a:solidFill>
                            <a:srgbClr val="002164"/>
                          </a:solidFill>
                          <a:latin typeface="Microsoft Sans Serif"/>
                          <a:cs typeface="Microsoft Sans Serif"/>
                        </a:rPr>
                        <a:t>(РИД).</a:t>
                      </a:r>
                      <a:endParaRPr sz="1200" dirty="0">
                        <a:solidFill>
                          <a:srgbClr val="002164"/>
                        </a:solidFill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16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200" y="277587"/>
            <a:ext cx="68580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2164"/>
                </a:solidFill>
                <a:latin typeface="Georgia" panose="02040502050405020303" pitchFamily="18" charset="0"/>
                <a:cs typeface="Calibri"/>
              </a:rPr>
              <a:t>П</a:t>
            </a:r>
            <a:r>
              <a:rPr lang="ru-RU" dirty="0">
                <a:solidFill>
                  <a:srgbClr val="002164"/>
                </a:solidFill>
                <a:latin typeface="Georgia" panose="02040502050405020303" pitchFamily="18" charset="0"/>
                <a:cs typeface="Calibri"/>
              </a:rPr>
              <a:t>лан комме</a:t>
            </a:r>
            <a:r>
              <a:rPr lang="ru-RU" spc="-10" dirty="0">
                <a:solidFill>
                  <a:srgbClr val="002164"/>
                </a:solidFill>
                <a:latin typeface="Georgia" panose="02040502050405020303" pitchFamily="18" charset="0"/>
                <a:cs typeface="Calibri"/>
              </a:rPr>
              <a:t>рциализации проекта</a:t>
            </a:r>
            <a:br>
              <a:rPr lang="ru-RU" spc="-10" dirty="0">
                <a:solidFill>
                  <a:srgbClr val="1E3E29"/>
                </a:solidFill>
                <a:latin typeface="Georgia" panose="02040502050405020303" pitchFamily="18" charset="0"/>
                <a:cs typeface="Calibri"/>
              </a:rPr>
            </a:br>
            <a:endParaRPr dirty="0">
              <a:solidFill>
                <a:srgbClr val="1E3E29"/>
              </a:solidFill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600" y="5181600"/>
            <a:ext cx="80772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002164"/>
                </a:solidFill>
                <a:latin typeface="Microsoft Sans Serif"/>
                <a:cs typeface="Microsoft Sans Serif"/>
              </a:rPr>
              <a:t>Итого:</a:t>
            </a:r>
            <a:r>
              <a:rPr sz="1600" spc="-10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2164"/>
                </a:solidFill>
                <a:latin typeface="Microsoft Sans Serif"/>
                <a:cs typeface="Microsoft Sans Serif"/>
              </a:rPr>
              <a:t>12</a:t>
            </a:r>
            <a:r>
              <a:rPr sz="1600" spc="-15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2164"/>
                </a:solidFill>
                <a:latin typeface="Microsoft Sans Serif"/>
                <a:cs typeface="Microsoft Sans Serif"/>
              </a:rPr>
              <a:t>месяцев </a:t>
            </a:r>
            <a:r>
              <a:rPr sz="1600" dirty="0">
                <a:solidFill>
                  <a:srgbClr val="002164"/>
                </a:solidFill>
                <a:latin typeface="Microsoft Sans Serif"/>
                <a:cs typeface="Microsoft Sans Serif"/>
              </a:rPr>
              <a:t>на </a:t>
            </a:r>
            <a:r>
              <a:rPr sz="1600" spc="-10" dirty="0">
                <a:solidFill>
                  <a:srgbClr val="002164"/>
                </a:solidFill>
                <a:latin typeface="Microsoft Sans Serif"/>
                <a:cs typeface="Microsoft Sans Serif"/>
              </a:rPr>
              <a:t>реализацию</a:t>
            </a:r>
            <a:r>
              <a:rPr sz="1600" spc="-30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2164"/>
                </a:solidFill>
                <a:latin typeface="Microsoft Sans Serif"/>
                <a:cs typeface="Microsoft Sans Serif"/>
              </a:rPr>
              <a:t>проекта</a:t>
            </a:r>
            <a:r>
              <a:rPr sz="1600" spc="-20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2164"/>
                </a:solidFill>
                <a:latin typeface="Microsoft Sans Serif"/>
                <a:cs typeface="Microsoft Sans Serif"/>
              </a:rPr>
              <a:t>“Создание</a:t>
            </a:r>
            <a:r>
              <a:rPr sz="1600" spc="-20" dirty="0">
                <a:solidFill>
                  <a:srgbClr val="002164"/>
                </a:solidFill>
                <a:latin typeface="Microsoft Sans Serif"/>
                <a:cs typeface="Microsoft Sans Serif"/>
              </a:rPr>
              <a:t> автоматизированной</a:t>
            </a:r>
            <a:r>
              <a:rPr sz="1600" spc="-60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2164"/>
                </a:solidFill>
                <a:latin typeface="Microsoft Sans Serif"/>
                <a:cs typeface="Microsoft Sans Serif"/>
              </a:rPr>
              <a:t>системы</a:t>
            </a:r>
            <a:r>
              <a:rPr sz="1600" spc="20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2164"/>
                </a:solidFill>
                <a:latin typeface="Microsoft Sans Serif"/>
                <a:cs typeface="Microsoft Sans Serif"/>
              </a:rPr>
              <a:t>для весовой</a:t>
            </a:r>
            <a:r>
              <a:rPr sz="1600" spc="-25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002164"/>
                </a:solidFill>
                <a:latin typeface="Microsoft Sans Serif"/>
                <a:cs typeface="Microsoft Sans Serif"/>
              </a:rPr>
              <a:t>станции</a:t>
            </a:r>
            <a:r>
              <a:rPr sz="1600" spc="-15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002164"/>
                </a:solidFill>
                <a:latin typeface="Microsoft Sans Serif"/>
                <a:cs typeface="Microsoft Sans Serif"/>
              </a:rPr>
              <a:t>с </a:t>
            </a:r>
            <a:r>
              <a:rPr sz="1600" spc="-10" dirty="0">
                <a:solidFill>
                  <a:srgbClr val="002164"/>
                </a:solidFill>
                <a:latin typeface="Microsoft Sans Serif"/>
                <a:cs typeface="Microsoft Sans Serif"/>
              </a:rPr>
              <a:t>применением</a:t>
            </a:r>
            <a:r>
              <a:rPr sz="1600" spc="10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2164"/>
                </a:solidFill>
                <a:latin typeface="Microsoft Sans Serif"/>
                <a:cs typeface="Microsoft Sans Serif"/>
              </a:rPr>
              <a:t>технологий</a:t>
            </a:r>
            <a:r>
              <a:rPr sz="1600" spc="20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002164"/>
                </a:solidFill>
                <a:latin typeface="Microsoft Sans Serif"/>
                <a:cs typeface="Microsoft Sans Serif"/>
              </a:rPr>
              <a:t>компьютерного</a:t>
            </a:r>
            <a:r>
              <a:rPr sz="1600" spc="-30" dirty="0">
                <a:solidFill>
                  <a:srgbClr val="002164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2164"/>
                </a:solidFill>
                <a:latin typeface="Microsoft Sans Serif"/>
                <a:cs typeface="Microsoft Sans Serif"/>
              </a:rPr>
              <a:t>зрения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”</a:t>
            </a:r>
            <a:endParaRPr sz="1600" dirty="0">
              <a:solidFill>
                <a:srgbClr val="001F5F"/>
              </a:solidFill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0" y="659742"/>
            <a:ext cx="3276600" cy="275321"/>
          </a:xfrm>
          <a:custGeom>
            <a:avLst/>
            <a:gdLst/>
            <a:ahLst/>
            <a:cxnLst/>
            <a:rect l="l" t="t" r="r" b="b"/>
            <a:pathLst>
              <a:path w="2265045" h="173990">
                <a:moveTo>
                  <a:pt x="2264664" y="0"/>
                </a:moveTo>
                <a:lnTo>
                  <a:pt x="0" y="0"/>
                </a:lnTo>
                <a:lnTo>
                  <a:pt x="0" y="173736"/>
                </a:lnTo>
                <a:lnTo>
                  <a:pt x="2264664" y="173736"/>
                </a:lnTo>
                <a:lnTo>
                  <a:pt x="2264664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Words>1241</Words>
  <Application>Microsoft Office PowerPoint</Application>
  <PresentationFormat>Экран (4:3)</PresentationFormat>
  <Paragraphs>141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Microsoft GothicNeo</vt:lpstr>
      <vt:lpstr>Arial</vt:lpstr>
      <vt:lpstr>Arial Black</vt:lpstr>
      <vt:lpstr>Calibri</vt:lpstr>
      <vt:lpstr>Georgia</vt:lpstr>
      <vt:lpstr>Microsoft Sans Serif</vt:lpstr>
      <vt:lpstr>Montserrat Bold</vt:lpstr>
      <vt:lpstr>quote-cjk-patch</vt:lpstr>
      <vt:lpstr>Times New Roman</vt:lpstr>
      <vt:lpstr>Office Theme</vt:lpstr>
      <vt:lpstr>Презентация PowerPoint</vt:lpstr>
      <vt:lpstr>Проблематика и статистика</vt:lpstr>
      <vt:lpstr>Инновационность:</vt:lpstr>
      <vt:lpstr>Цель, задачи и результат</vt:lpstr>
      <vt:lpstr>Научно-техническая сущность</vt:lpstr>
      <vt:lpstr>Рынок, целевая аудитория</vt:lpstr>
      <vt:lpstr>Рынок и целевая аудитория</vt:lpstr>
      <vt:lpstr>Перспективы коммерциализации</vt:lpstr>
      <vt:lpstr>План коммерциализации проекта </vt:lpstr>
      <vt:lpstr>Потенциальные потребители, риски </vt:lpstr>
      <vt:lpstr>Квалификация команды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Поля Медведева</dc:creator>
  <cp:lastModifiedBy>Поля Медведева</cp:lastModifiedBy>
  <cp:revision>7</cp:revision>
  <dcterms:created xsi:type="dcterms:W3CDTF">2026-03-25T19:49:28Z</dcterms:created>
  <dcterms:modified xsi:type="dcterms:W3CDTF">2026-04-15T04:04:53Z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2026-03-25T00:00:00Z</vt:filetime>
  </property>
  <property fmtid="{D5CDD505-2E9C-101B-9397-08002B2CF9AE}" pid="5" name="Producer">
    <vt:lpwstr>www.ilovepdf.com</vt:lpwstr>
  </property>
</Properties>
</file>