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11"/>
  </p:notesMasterIdLst>
  <p:sldIdLst>
    <p:sldId id="256" r:id="rId2"/>
    <p:sldId id="257" r:id="rId3"/>
    <p:sldId id="261" r:id="rId4"/>
    <p:sldId id="262" r:id="rId5"/>
    <p:sldId id="263" r:id="rId6"/>
    <p:sldId id="264" r:id="rId7"/>
    <p:sldId id="260" r:id="rId8"/>
    <p:sldId id="259" r:id="rId9"/>
    <p:sldId id="265" r:id="rId10"/>
  </p:sldIdLst>
  <p:sldSz cx="14630400" cy="8229600"/>
  <p:notesSz cx="8229600" cy="14630400"/>
  <p:embeddedFontLst>
    <p:embeddedFont>
      <p:font typeface="Calibri" panose="020F0502020204030204" pitchFamily="34" charset="0"/>
      <p:regular r:id="rId12"/>
      <p:bold r:id="rId13"/>
      <p:italic r:id="rId14"/>
      <p:boldItalic r:id="rId15"/>
    </p:embeddedFont>
    <p:embeddedFont>
      <p:font typeface="Copperplate Gothic Bold" panose="020E0705020206020404" pitchFamily="34" charset="0"/>
      <p:regular r:id="rId16"/>
    </p:embeddedFont>
    <p:embeddedFont>
      <p:font typeface="Raleway Medium" pitchFamily="2" charset="0"/>
      <p:regular r:id="rId17"/>
      <p:italic r:id="rId1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22F2E"/>
    <a:srgbClr val="813832"/>
    <a:srgbClr val="6F553E"/>
    <a:srgbClr val="432B2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Средний стиль 2 — акцент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68" d="100"/>
          <a:sy n="68" d="100"/>
        </p:scale>
        <p:origin x="715"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2.fntdata"/><Relationship Id="rId18" Type="http://schemas.openxmlformats.org/officeDocument/2006/relationships/font" Target="fonts/font7.fntdata"/><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font" Target="fonts/font1.fntdata"/><Relationship Id="rId17" Type="http://schemas.openxmlformats.org/officeDocument/2006/relationships/font" Target="fonts/font6.fntdata"/><Relationship Id="rId2" Type="http://schemas.openxmlformats.org/officeDocument/2006/relationships/slide" Target="slides/slide1.xml"/><Relationship Id="rId16" Type="http://schemas.openxmlformats.org/officeDocument/2006/relationships/font" Target="fonts/font5.fntdata"/><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3.fntdata"/><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9344976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4552648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3260707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7296723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3719930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7365426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1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1B1B1E"/>
          </a:solidFill>
          <a:ln/>
        </p:spPr>
      </p:sp>
      <p:sp>
        <p:nvSpPr>
          <p:cNvPr id="3" name="Shape 1"/>
          <p:cNvSpPr/>
          <p:nvPr/>
        </p:nvSpPr>
        <p:spPr>
          <a:xfrm>
            <a:off x="0" y="0"/>
            <a:ext cx="14630400" cy="8229600"/>
          </a:xfrm>
          <a:prstGeom prst="rect">
            <a:avLst/>
          </a:prstGeom>
          <a:solidFill>
            <a:srgbClr val="27272B"/>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lide 2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1B1B1E"/>
          </a:solidFill>
          <a:ln/>
        </p:spPr>
      </p:sp>
      <p:sp>
        <p:nvSpPr>
          <p:cNvPr id="3" name="Shape 1"/>
          <p:cNvSpPr/>
          <p:nvPr/>
        </p:nvSpPr>
        <p:spPr>
          <a:xfrm>
            <a:off x="0" y="0"/>
            <a:ext cx="14630400" cy="8229600"/>
          </a:xfrm>
          <a:prstGeom prst="rect">
            <a:avLst/>
          </a:prstGeom>
          <a:solidFill>
            <a:srgbClr val="27272B"/>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lide 3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1B1B1E"/>
          </a:solidFill>
          <a:ln/>
        </p:spPr>
      </p:sp>
      <p:sp>
        <p:nvSpPr>
          <p:cNvPr id="3" name="Shape 1"/>
          <p:cNvSpPr/>
          <p:nvPr/>
        </p:nvSpPr>
        <p:spPr>
          <a:xfrm>
            <a:off x="0" y="0"/>
            <a:ext cx="14630400" cy="8229600"/>
          </a:xfrm>
          <a:prstGeom prst="rect">
            <a:avLst/>
          </a:prstGeom>
          <a:solidFill>
            <a:srgbClr val="27272B"/>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lide 4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1B1B1E"/>
          </a:solidFill>
          <a:ln/>
        </p:spPr>
      </p:sp>
      <p:sp>
        <p:nvSpPr>
          <p:cNvPr id="3" name="Shape 1"/>
          <p:cNvSpPr/>
          <p:nvPr/>
        </p:nvSpPr>
        <p:spPr>
          <a:xfrm>
            <a:off x="0" y="0"/>
            <a:ext cx="14630400" cy="8229600"/>
          </a:xfrm>
          <a:prstGeom prst="rect">
            <a:avLst/>
          </a:prstGeom>
          <a:solidFill>
            <a:srgbClr val="27272B"/>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lide 5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1B1B1E"/>
          </a:solidFill>
          <a:ln/>
        </p:spPr>
      </p:sp>
      <p:sp>
        <p:nvSpPr>
          <p:cNvPr id="3" name="Shape 1"/>
          <p:cNvSpPr/>
          <p:nvPr/>
        </p:nvSpPr>
        <p:spPr>
          <a:xfrm>
            <a:off x="0" y="0"/>
            <a:ext cx="14630400" cy="8229600"/>
          </a:xfrm>
          <a:prstGeom prst="rect">
            <a:avLst/>
          </a:prstGeom>
          <a:solidFill>
            <a:srgbClr val="27272B"/>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lide 6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1B1B1E"/>
          </a:solidFill>
          <a:ln/>
        </p:spPr>
      </p:sp>
      <p:sp>
        <p:nvSpPr>
          <p:cNvPr id="3" name="Shape 1"/>
          <p:cNvSpPr/>
          <p:nvPr/>
        </p:nvSpPr>
        <p:spPr>
          <a:xfrm>
            <a:off x="0" y="0"/>
            <a:ext cx="14630400" cy="8229600"/>
          </a:xfrm>
          <a:prstGeom prst="rect">
            <a:avLst/>
          </a:prstGeom>
          <a:solidFill>
            <a:srgbClr val="27272B"/>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Lst>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3.xml"/><Relationship Id="rId5" Type="http://schemas.microsoft.com/office/2007/relationships/hdphoto" Target="../media/hdphoto1.wdp"/><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7" Type="http://schemas.microsoft.com/office/2007/relationships/hdphoto" Target="../media/hdphoto2.wdp"/><Relationship Id="rId2" Type="http://schemas.openxmlformats.org/officeDocument/2006/relationships/notesSlide" Target="../notesSlides/notesSlide7.xml"/><Relationship Id="rId1" Type="http://schemas.openxmlformats.org/officeDocument/2006/relationships/slideLayout" Target="../slideLayouts/slideLayout6.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8229600"/>
          </a:xfrm>
          <a:prstGeom prst="rect">
            <a:avLst/>
          </a:prstGeom>
        </p:spPr>
      </p:pic>
      <p:sp>
        <p:nvSpPr>
          <p:cNvPr id="5" name="Прямоугольник 4">
            <a:extLst>
              <a:ext uri="{FF2B5EF4-FFF2-40B4-BE49-F238E27FC236}">
                <a16:creationId xmlns:a16="http://schemas.microsoft.com/office/drawing/2014/main" id="{424D7140-1F74-479E-96DC-C6FF1550D6BD}"/>
              </a:ext>
            </a:extLst>
          </p:cNvPr>
          <p:cNvSpPr/>
          <p:nvPr/>
        </p:nvSpPr>
        <p:spPr>
          <a:xfrm>
            <a:off x="5486400" y="0"/>
            <a:ext cx="9144000" cy="8229600"/>
          </a:xfrm>
          <a:prstGeom prst="rect">
            <a:avLst/>
          </a:prstGeom>
          <a:solidFill>
            <a:srgbClr val="522F2E"/>
          </a:solidFill>
          <a:ln>
            <a:solidFill>
              <a:srgbClr val="522F2E"/>
            </a:solidFill>
          </a:ln>
        </p:spPr>
        <p:style>
          <a:lnRef idx="2">
            <a:schemeClr val="accent1">
              <a:shade val="50000"/>
            </a:schemeClr>
          </a:lnRef>
          <a:fillRef idx="1002">
            <a:schemeClr val="dk1"/>
          </a:fillRef>
          <a:effectRef idx="0">
            <a:schemeClr val="accent1"/>
          </a:effectRef>
          <a:fontRef idx="minor">
            <a:schemeClr val="lt1"/>
          </a:fontRef>
        </p:style>
        <p:txBody>
          <a:bodyPr rtlCol="0" anchor="ctr"/>
          <a:lstStyle/>
          <a:p>
            <a:pPr algn="ctr"/>
            <a:endParaRPr lang="en-GB"/>
          </a:p>
        </p:txBody>
      </p:sp>
      <p:sp>
        <p:nvSpPr>
          <p:cNvPr id="3" name="Text 0"/>
          <p:cNvSpPr/>
          <p:nvPr/>
        </p:nvSpPr>
        <p:spPr>
          <a:xfrm>
            <a:off x="6350437" y="1522571"/>
            <a:ext cx="7415927" cy="2838926"/>
          </a:xfrm>
          <a:prstGeom prst="rect">
            <a:avLst/>
          </a:prstGeom>
          <a:noFill/>
          <a:ln/>
        </p:spPr>
        <p:txBody>
          <a:bodyPr wrap="square" lIns="0" tIns="0" rIns="0" bIns="0" rtlCol="0" anchor="t"/>
          <a:lstStyle/>
          <a:p>
            <a:pPr marL="0" indent="0">
              <a:lnSpc>
                <a:spcPts val="7450"/>
              </a:lnSpc>
              <a:buNone/>
            </a:pPr>
            <a:r>
              <a:rPr lang="en-US" sz="7200" b="1" dirty="0">
                <a:solidFill>
                  <a:srgbClr val="FFE14D"/>
                </a:solidFill>
                <a:latin typeface="Copperplate Gothic Bold" panose="020E0705020206020404" pitchFamily="34" charset="0"/>
                <a:ea typeface="Comfortaa Bold" pitchFamily="34" charset="-122"/>
                <a:cs typeface="Comfortaa Bold" pitchFamily="34" charset="-120"/>
              </a:rPr>
              <a:t>Проект "Литературный арсенал"</a:t>
            </a:r>
            <a:endParaRPr lang="en-US" sz="7200" dirty="0">
              <a:latin typeface="Copperplate Gothic Bold" panose="020E0705020206020404" pitchFamily="34" charset="0"/>
            </a:endParaRPr>
          </a:p>
        </p:txBody>
      </p:sp>
      <p:sp>
        <p:nvSpPr>
          <p:cNvPr id="4" name="Text 1"/>
          <p:cNvSpPr/>
          <p:nvPr/>
        </p:nvSpPr>
        <p:spPr>
          <a:xfrm>
            <a:off x="6350437" y="4731782"/>
            <a:ext cx="7415927" cy="1975247"/>
          </a:xfrm>
          <a:prstGeom prst="rect">
            <a:avLst/>
          </a:prstGeom>
          <a:noFill/>
          <a:ln/>
        </p:spPr>
        <p:txBody>
          <a:bodyPr wrap="square" lIns="0" tIns="0" rIns="0" bIns="0" rtlCol="0" anchor="t"/>
          <a:lstStyle/>
          <a:p>
            <a:pPr marL="0" indent="0">
              <a:lnSpc>
                <a:spcPts val="3100"/>
              </a:lnSpc>
              <a:buNone/>
            </a:pPr>
            <a:endParaRPr lang="en-US" sz="1900" dirty="0"/>
          </a:p>
        </p:txBody>
      </p:sp>
      <p:sp>
        <p:nvSpPr>
          <p:cNvPr id="6" name="TextBox 5">
            <a:extLst>
              <a:ext uri="{FF2B5EF4-FFF2-40B4-BE49-F238E27FC236}">
                <a16:creationId xmlns:a16="http://schemas.microsoft.com/office/drawing/2014/main" id="{AD819D7E-BB15-4370-A3FE-B23558C9E3AC}"/>
              </a:ext>
            </a:extLst>
          </p:cNvPr>
          <p:cNvSpPr txBox="1"/>
          <p:nvPr/>
        </p:nvSpPr>
        <p:spPr>
          <a:xfrm>
            <a:off x="6118578" y="4899378"/>
            <a:ext cx="6423378" cy="2308324"/>
          </a:xfrm>
          <a:prstGeom prst="rect">
            <a:avLst/>
          </a:prstGeom>
          <a:noFill/>
        </p:spPr>
        <p:txBody>
          <a:bodyPr wrap="square" rtlCol="0">
            <a:spAutoFit/>
          </a:bodyPr>
          <a:lstStyle/>
          <a:p>
            <a:r>
              <a:rPr lang="ru-RU" dirty="0">
                <a:solidFill>
                  <a:schemeClr val="bg2">
                    <a:lumMod val="90000"/>
                  </a:schemeClr>
                </a:solidFill>
              </a:rPr>
              <a:t>«</a:t>
            </a:r>
            <a:r>
              <a:rPr lang="ru-RU" sz="2400" dirty="0">
                <a:solidFill>
                  <a:schemeClr val="bg2">
                    <a:lumMod val="90000"/>
                  </a:schemeClr>
                </a:solidFill>
                <a:latin typeface="Times New Roman" panose="02020603050405020304" pitchFamily="18" charset="0"/>
                <a:cs typeface="Times New Roman" panose="02020603050405020304" pitchFamily="18" charset="0"/>
              </a:rPr>
              <a:t>Литературный арсенал» – это онлайн-школа, целью которой является улучшение навыков работы с текстом. На курсе можно будет прокачать уровень работы с текстами разных стилей, что может помочь в писательской деятельности.</a:t>
            </a: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11" name="Прямоугольник 10">
            <a:extLst>
              <a:ext uri="{FF2B5EF4-FFF2-40B4-BE49-F238E27FC236}">
                <a16:creationId xmlns:a16="http://schemas.microsoft.com/office/drawing/2014/main" id="{0CA88302-5E95-49EC-8E1D-DB15238D73CB}"/>
              </a:ext>
            </a:extLst>
          </p:cNvPr>
          <p:cNvSpPr/>
          <p:nvPr/>
        </p:nvSpPr>
        <p:spPr>
          <a:xfrm>
            <a:off x="0" y="-8525"/>
            <a:ext cx="5567423" cy="8238125"/>
          </a:xfrm>
          <a:prstGeom prst="rect">
            <a:avLst/>
          </a:prstGeom>
          <a:solidFill>
            <a:srgbClr val="6F553E"/>
          </a:solidFill>
          <a:ln>
            <a:solidFill>
              <a:srgbClr val="6F553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0" name="Рисунок 9">
            <a:extLst>
              <a:ext uri="{FF2B5EF4-FFF2-40B4-BE49-F238E27FC236}">
                <a16:creationId xmlns:a16="http://schemas.microsoft.com/office/drawing/2014/main" id="{2DF92409-A0D9-4F01-A953-406AB876CD36}"/>
              </a:ext>
            </a:extLst>
          </p:cNvPr>
          <p:cNvPicPr>
            <a:picLocks noChangeAspect="1"/>
          </p:cNvPicPr>
          <p:nvPr/>
        </p:nvPicPr>
        <p:blipFill>
          <a:blip r:embed="rId3"/>
          <a:stretch>
            <a:fillRect/>
          </a:stretch>
        </p:blipFill>
        <p:spPr>
          <a:xfrm>
            <a:off x="4121817" y="-8525"/>
            <a:ext cx="14608758" cy="8229600"/>
          </a:xfrm>
          <a:prstGeom prst="rect">
            <a:avLst/>
          </a:prstGeom>
        </p:spPr>
      </p:pic>
      <p:sp>
        <p:nvSpPr>
          <p:cNvPr id="3" name="Text 0"/>
          <p:cNvSpPr/>
          <p:nvPr/>
        </p:nvSpPr>
        <p:spPr>
          <a:xfrm>
            <a:off x="864037" y="535485"/>
            <a:ext cx="7415927" cy="1371600"/>
          </a:xfrm>
          <a:prstGeom prst="rect">
            <a:avLst/>
          </a:prstGeom>
          <a:noFill/>
          <a:ln/>
        </p:spPr>
        <p:txBody>
          <a:bodyPr wrap="square" lIns="0" tIns="0" rIns="0" bIns="0" rtlCol="0" anchor="t"/>
          <a:lstStyle/>
          <a:p>
            <a:pPr marL="0" indent="0">
              <a:lnSpc>
                <a:spcPts val="5400"/>
              </a:lnSpc>
              <a:buNone/>
            </a:pPr>
            <a:r>
              <a:rPr lang="en-US" sz="6000" b="1" dirty="0">
                <a:solidFill>
                  <a:srgbClr val="FFE14D"/>
                </a:solidFill>
                <a:latin typeface="Copperplate Gothic Bold" panose="020E0705020206020404" pitchFamily="34" charset="0"/>
                <a:ea typeface="Comfortaa Bold" pitchFamily="34" charset="-122"/>
                <a:cs typeface="Comfortaa Bold" pitchFamily="34" charset="-120"/>
              </a:rPr>
              <a:t>Цель проекта и основные задачи</a:t>
            </a:r>
            <a:endParaRPr lang="en-US" sz="6000" dirty="0">
              <a:latin typeface="Copperplate Gothic Bold" panose="020E0705020206020404" pitchFamily="34" charset="0"/>
            </a:endParaRPr>
          </a:p>
        </p:txBody>
      </p:sp>
      <p:sp>
        <p:nvSpPr>
          <p:cNvPr id="4" name="Shape 1"/>
          <p:cNvSpPr/>
          <p:nvPr/>
        </p:nvSpPr>
        <p:spPr>
          <a:xfrm>
            <a:off x="181183" y="2248328"/>
            <a:ext cx="3584615" cy="2913981"/>
          </a:xfrm>
          <a:prstGeom prst="roundRect">
            <a:avLst>
              <a:gd name="adj" fmla="val 10331"/>
            </a:avLst>
          </a:prstGeom>
          <a:solidFill>
            <a:srgbClr val="46464A"/>
          </a:solidFill>
          <a:ln/>
        </p:spPr>
      </p:sp>
      <p:sp>
        <p:nvSpPr>
          <p:cNvPr id="5" name="Text 2"/>
          <p:cNvSpPr/>
          <p:nvPr/>
        </p:nvSpPr>
        <p:spPr>
          <a:xfrm>
            <a:off x="514580" y="2608102"/>
            <a:ext cx="2743200" cy="342900"/>
          </a:xfrm>
          <a:prstGeom prst="rect">
            <a:avLst/>
          </a:prstGeom>
          <a:noFill/>
          <a:ln/>
        </p:spPr>
        <p:txBody>
          <a:bodyPr wrap="none" lIns="0" tIns="0" rIns="0" bIns="0" rtlCol="0" anchor="t"/>
          <a:lstStyle/>
          <a:p>
            <a:pPr marL="0" indent="0">
              <a:lnSpc>
                <a:spcPts val="2700"/>
              </a:lnSpc>
              <a:buNone/>
            </a:pPr>
            <a:r>
              <a:rPr lang="en-US" sz="2800" b="1" dirty="0">
                <a:solidFill>
                  <a:schemeClr val="accent4"/>
                </a:solidFill>
                <a:latin typeface="Copperplate Gothic Bold" panose="020E0705020206020404" pitchFamily="34" charset="0"/>
                <a:ea typeface="Comfortaa Bold" pitchFamily="34" charset="-122"/>
                <a:cs typeface="Comfortaa Bold" pitchFamily="34" charset="-120"/>
              </a:rPr>
              <a:t>Цель</a:t>
            </a:r>
            <a:endParaRPr lang="en-US" sz="2800" dirty="0">
              <a:solidFill>
                <a:schemeClr val="accent4"/>
              </a:solidFill>
              <a:latin typeface="Copperplate Gothic Bold" panose="020E0705020206020404" pitchFamily="34" charset="0"/>
            </a:endParaRPr>
          </a:p>
        </p:txBody>
      </p:sp>
      <p:sp>
        <p:nvSpPr>
          <p:cNvPr id="6" name="Text 3"/>
          <p:cNvSpPr/>
          <p:nvPr/>
        </p:nvSpPr>
        <p:spPr>
          <a:xfrm>
            <a:off x="475597" y="3088832"/>
            <a:ext cx="3090982" cy="1975247"/>
          </a:xfrm>
          <a:prstGeom prst="rect">
            <a:avLst/>
          </a:prstGeom>
          <a:noFill/>
          <a:ln/>
        </p:spPr>
        <p:txBody>
          <a:bodyPr wrap="square" lIns="0" tIns="0" rIns="0" bIns="0" rtlCol="0" anchor="t"/>
          <a:lstStyle/>
          <a:p>
            <a:pPr marL="0" indent="0">
              <a:lnSpc>
                <a:spcPts val="3100"/>
              </a:lnSpc>
              <a:buNone/>
            </a:pPr>
            <a:r>
              <a:rPr lang="en-US" sz="1900" dirty="0">
                <a:solidFill>
                  <a:srgbClr val="D7D4CC"/>
                </a:solidFill>
                <a:latin typeface="Raleway Medium" pitchFamily="34" charset="0"/>
                <a:ea typeface="Raleway Medium" pitchFamily="34" charset="-122"/>
                <a:cs typeface="Raleway Medium" pitchFamily="34" charset="-120"/>
              </a:rPr>
              <a:t>Помочь </a:t>
            </a:r>
            <a:r>
              <a:rPr lang="ru-RU" sz="1900" dirty="0" err="1">
                <a:solidFill>
                  <a:srgbClr val="D7D4CC"/>
                </a:solidFill>
                <a:latin typeface="Raleway Medium" pitchFamily="34" charset="0"/>
                <a:ea typeface="Raleway Medium" pitchFamily="34" charset="-122"/>
                <a:cs typeface="Raleway Medium" pitchFamily="34" charset="-120"/>
              </a:rPr>
              <a:t>контентмейкерам</a:t>
            </a:r>
            <a:r>
              <a:rPr lang="ru-RU" sz="1900" dirty="0">
                <a:solidFill>
                  <a:srgbClr val="D7D4CC"/>
                </a:solidFill>
                <a:latin typeface="Raleway Medium" pitchFamily="34" charset="0"/>
                <a:ea typeface="Raleway Medium" pitchFamily="34" charset="-122"/>
                <a:cs typeface="Raleway Medium" pitchFamily="34" charset="-120"/>
              </a:rPr>
              <a:t> </a:t>
            </a:r>
            <a:r>
              <a:rPr lang="en-US" sz="1900" dirty="0">
                <a:solidFill>
                  <a:srgbClr val="D7D4CC"/>
                </a:solidFill>
                <a:latin typeface="Raleway Medium" pitchFamily="34" charset="0"/>
                <a:ea typeface="Raleway Medium" pitchFamily="34" charset="-122"/>
                <a:cs typeface="Raleway Medium" pitchFamily="34" charset="-120"/>
              </a:rPr>
              <a:t>раскрыть их творческий потенциал и улучшить качество </a:t>
            </a:r>
            <a:r>
              <a:rPr lang="en-US" sz="1900" dirty="0" err="1">
                <a:solidFill>
                  <a:srgbClr val="D7D4CC"/>
                </a:solidFill>
                <a:latin typeface="Raleway Medium" pitchFamily="34" charset="0"/>
                <a:ea typeface="Raleway Medium" pitchFamily="34" charset="-122"/>
                <a:cs typeface="Raleway Medium" pitchFamily="34" charset="-120"/>
              </a:rPr>
              <a:t>их</a:t>
            </a:r>
            <a:r>
              <a:rPr lang="en-US" sz="1900" dirty="0">
                <a:solidFill>
                  <a:srgbClr val="D7D4CC"/>
                </a:solidFill>
                <a:latin typeface="Raleway Medium" pitchFamily="34" charset="0"/>
                <a:ea typeface="Raleway Medium" pitchFamily="34" charset="-122"/>
                <a:cs typeface="Raleway Medium" pitchFamily="34" charset="-120"/>
              </a:rPr>
              <a:t> работ.</a:t>
            </a:r>
            <a:endParaRPr lang="en-US" sz="1900" dirty="0"/>
          </a:p>
        </p:txBody>
      </p:sp>
      <p:sp>
        <p:nvSpPr>
          <p:cNvPr id="7" name="Shape 4"/>
          <p:cNvSpPr/>
          <p:nvPr/>
        </p:nvSpPr>
        <p:spPr>
          <a:xfrm>
            <a:off x="3881099" y="3848576"/>
            <a:ext cx="3584615" cy="3749993"/>
          </a:xfrm>
          <a:prstGeom prst="roundRect">
            <a:avLst>
              <a:gd name="adj" fmla="val 10331"/>
            </a:avLst>
          </a:prstGeom>
          <a:solidFill>
            <a:srgbClr val="46464A"/>
          </a:solidFill>
          <a:ln/>
        </p:spPr>
      </p:sp>
      <p:sp>
        <p:nvSpPr>
          <p:cNvPr id="8" name="Text 5"/>
          <p:cNvSpPr/>
          <p:nvPr/>
        </p:nvSpPr>
        <p:spPr>
          <a:xfrm>
            <a:off x="4195823" y="4137542"/>
            <a:ext cx="2743200" cy="342900"/>
          </a:xfrm>
          <a:prstGeom prst="rect">
            <a:avLst/>
          </a:prstGeom>
          <a:noFill/>
          <a:ln/>
        </p:spPr>
        <p:txBody>
          <a:bodyPr wrap="none" lIns="0" tIns="0" rIns="0" bIns="0" rtlCol="0" anchor="t"/>
          <a:lstStyle/>
          <a:p>
            <a:pPr marL="0" indent="0">
              <a:lnSpc>
                <a:spcPts val="2700"/>
              </a:lnSpc>
              <a:buNone/>
            </a:pPr>
            <a:r>
              <a:rPr lang="en-US" sz="2800" b="1" dirty="0">
                <a:solidFill>
                  <a:schemeClr val="accent4"/>
                </a:solidFill>
                <a:latin typeface="Copperplate Gothic Bold" panose="020E0705020206020404" pitchFamily="34" charset="0"/>
                <a:ea typeface="Comfortaa Bold" pitchFamily="34" charset="-122"/>
                <a:cs typeface="Comfortaa Bold" pitchFamily="34" charset="-120"/>
              </a:rPr>
              <a:t>Задачи</a:t>
            </a:r>
            <a:endParaRPr lang="en-US" sz="2800" dirty="0">
              <a:solidFill>
                <a:schemeClr val="accent4"/>
              </a:solidFill>
              <a:latin typeface="Copperplate Gothic Bold" panose="020E0705020206020404" pitchFamily="34" charset="0"/>
            </a:endParaRPr>
          </a:p>
        </p:txBody>
      </p:sp>
      <p:sp>
        <p:nvSpPr>
          <p:cNvPr id="9" name="Text 6"/>
          <p:cNvSpPr/>
          <p:nvPr/>
        </p:nvSpPr>
        <p:spPr>
          <a:xfrm>
            <a:off x="4203115" y="4656832"/>
            <a:ext cx="3090982" cy="2765346"/>
          </a:xfrm>
          <a:prstGeom prst="rect">
            <a:avLst/>
          </a:prstGeom>
          <a:noFill/>
          <a:ln/>
        </p:spPr>
        <p:txBody>
          <a:bodyPr wrap="square" lIns="0" tIns="0" rIns="0" bIns="0" rtlCol="0" anchor="t"/>
          <a:lstStyle/>
          <a:p>
            <a:pPr marL="0" indent="0">
              <a:lnSpc>
                <a:spcPts val="3100"/>
              </a:lnSpc>
              <a:buNone/>
            </a:pPr>
            <a:r>
              <a:rPr lang="en-US" sz="1900" dirty="0">
                <a:solidFill>
                  <a:srgbClr val="D7D4CC"/>
                </a:solidFill>
                <a:latin typeface="Raleway Medium" pitchFamily="34" charset="0"/>
                <a:ea typeface="Raleway Medium" pitchFamily="34" charset="-122"/>
                <a:cs typeface="Raleway Medium" pitchFamily="34" charset="-120"/>
              </a:rPr>
              <a:t>Проведение обучающих семинаров, организация конкурсов, предоставление менторской поддержки, издание электронного журнала.</a:t>
            </a:r>
            <a:endParaRPr lang="en-US" sz="1900" dirty="0"/>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Рисунок 27">
            <a:extLst>
              <a:ext uri="{FF2B5EF4-FFF2-40B4-BE49-F238E27FC236}">
                <a16:creationId xmlns:a16="http://schemas.microsoft.com/office/drawing/2014/main" id="{C4362C92-BE21-4D13-A6D4-EDFDDB19F690}"/>
              </a:ext>
            </a:extLst>
          </p:cNvPr>
          <p:cNvPicPr>
            <a:picLocks noChangeAspect="1"/>
          </p:cNvPicPr>
          <p:nvPr/>
        </p:nvPicPr>
        <p:blipFill>
          <a:blip r:embed="rId3">
            <a:alphaModFix amt="50000"/>
          </a:blip>
          <a:stretch>
            <a:fillRect/>
          </a:stretch>
        </p:blipFill>
        <p:spPr>
          <a:xfrm>
            <a:off x="2085084" y="-421440"/>
            <a:ext cx="15834547" cy="8906932"/>
          </a:xfrm>
          <a:prstGeom prst="rect">
            <a:avLst/>
          </a:prstGeom>
        </p:spPr>
      </p:pic>
      <p:sp>
        <p:nvSpPr>
          <p:cNvPr id="29" name="Прямоугольник 28">
            <a:extLst>
              <a:ext uri="{FF2B5EF4-FFF2-40B4-BE49-F238E27FC236}">
                <a16:creationId xmlns:a16="http://schemas.microsoft.com/office/drawing/2014/main" id="{E114FA09-3C68-4328-AEEB-BB082FD690F4}"/>
              </a:ext>
            </a:extLst>
          </p:cNvPr>
          <p:cNvSpPr/>
          <p:nvPr/>
        </p:nvSpPr>
        <p:spPr>
          <a:xfrm>
            <a:off x="-57866" y="0"/>
            <a:ext cx="3113582" cy="8368496"/>
          </a:xfrm>
          <a:prstGeom prst="rect">
            <a:avLst/>
          </a:prstGeom>
          <a:solidFill>
            <a:srgbClr val="522F2E"/>
          </a:solidFill>
          <a:ln>
            <a:solidFill>
              <a:srgbClr val="522F2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1" name="Прямоугольник 30">
            <a:extLst>
              <a:ext uri="{FF2B5EF4-FFF2-40B4-BE49-F238E27FC236}">
                <a16:creationId xmlns:a16="http://schemas.microsoft.com/office/drawing/2014/main" id="{E652691F-9DC8-4CDA-861E-9F0EF60D0D45}"/>
              </a:ext>
            </a:extLst>
          </p:cNvPr>
          <p:cNvSpPr/>
          <p:nvPr/>
        </p:nvSpPr>
        <p:spPr>
          <a:xfrm>
            <a:off x="-1458410" y="1076446"/>
            <a:ext cx="4514126" cy="7328233"/>
          </a:xfrm>
          <a:prstGeom prst="rect">
            <a:avLst/>
          </a:prstGeom>
          <a:solidFill>
            <a:srgbClr val="432B2C"/>
          </a:solidFill>
          <a:ln>
            <a:solidFill>
              <a:srgbClr val="432B2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Shape 12">
            <a:extLst>
              <a:ext uri="{FF2B5EF4-FFF2-40B4-BE49-F238E27FC236}">
                <a16:creationId xmlns:a16="http://schemas.microsoft.com/office/drawing/2014/main" id="{71B68B7C-1484-416C-8320-8D2A7B16DF3B}"/>
              </a:ext>
            </a:extLst>
          </p:cNvPr>
          <p:cNvSpPr/>
          <p:nvPr/>
        </p:nvSpPr>
        <p:spPr>
          <a:xfrm>
            <a:off x="1183557" y="6827099"/>
            <a:ext cx="727353" cy="22860"/>
          </a:xfrm>
          <a:prstGeom prst="roundRect">
            <a:avLst>
              <a:gd name="adj" fmla="val 1363728"/>
            </a:avLst>
          </a:prstGeom>
          <a:solidFill>
            <a:srgbClr val="5F5F63"/>
          </a:solidFill>
          <a:ln/>
        </p:spPr>
      </p:sp>
      <p:sp>
        <p:nvSpPr>
          <p:cNvPr id="30" name="Прямоугольник 29">
            <a:extLst>
              <a:ext uri="{FF2B5EF4-FFF2-40B4-BE49-F238E27FC236}">
                <a16:creationId xmlns:a16="http://schemas.microsoft.com/office/drawing/2014/main" id="{66B0C3FE-C158-4740-B2C2-1092E9379D82}"/>
              </a:ext>
            </a:extLst>
          </p:cNvPr>
          <p:cNvSpPr/>
          <p:nvPr/>
        </p:nvSpPr>
        <p:spPr>
          <a:xfrm>
            <a:off x="-57867" y="0"/>
            <a:ext cx="15591091" cy="8368496"/>
          </a:xfrm>
          <a:prstGeom prst="rect">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GB" dirty="0"/>
          </a:p>
        </p:txBody>
      </p:sp>
      <p:sp>
        <p:nvSpPr>
          <p:cNvPr id="24" name="Shape 12">
            <a:extLst>
              <a:ext uri="{FF2B5EF4-FFF2-40B4-BE49-F238E27FC236}">
                <a16:creationId xmlns:a16="http://schemas.microsoft.com/office/drawing/2014/main" id="{92FE9444-FAA3-4A25-882F-CD0A9BD33826}"/>
              </a:ext>
            </a:extLst>
          </p:cNvPr>
          <p:cNvSpPr/>
          <p:nvPr/>
        </p:nvSpPr>
        <p:spPr>
          <a:xfrm>
            <a:off x="1158859" y="5813136"/>
            <a:ext cx="727353" cy="22860"/>
          </a:xfrm>
          <a:prstGeom prst="roundRect">
            <a:avLst>
              <a:gd name="adj" fmla="val 1363728"/>
            </a:avLst>
          </a:prstGeom>
          <a:solidFill>
            <a:srgbClr val="5F5F63"/>
          </a:solidFill>
          <a:ln/>
        </p:spPr>
      </p:sp>
      <p:sp>
        <p:nvSpPr>
          <p:cNvPr id="3" name="Text 0"/>
          <p:cNvSpPr/>
          <p:nvPr/>
        </p:nvSpPr>
        <p:spPr>
          <a:xfrm>
            <a:off x="646628" y="611038"/>
            <a:ext cx="7689294" cy="1154430"/>
          </a:xfrm>
          <a:prstGeom prst="rect">
            <a:avLst/>
          </a:prstGeom>
          <a:noFill/>
          <a:ln/>
        </p:spPr>
        <p:txBody>
          <a:bodyPr wrap="square" lIns="0" tIns="0" rIns="0" bIns="0" rtlCol="0" anchor="t"/>
          <a:lstStyle/>
          <a:p>
            <a:pPr marL="0" indent="0">
              <a:lnSpc>
                <a:spcPts val="4500"/>
              </a:lnSpc>
              <a:buNone/>
            </a:pPr>
            <a:r>
              <a:rPr lang="ru-RU" sz="6000" b="1" dirty="0">
                <a:solidFill>
                  <a:srgbClr val="FFE14D"/>
                </a:solidFill>
                <a:latin typeface="Copperplate Gothic Bold" panose="020E0705020206020404" pitchFamily="34" charset="0"/>
                <a:ea typeface="Comfortaa Bold" pitchFamily="34" charset="-122"/>
                <a:cs typeface="Comfortaa Bold" pitchFamily="34" charset="-120"/>
              </a:rPr>
              <a:t>Какова проблема</a:t>
            </a:r>
            <a:r>
              <a:rPr lang="en-GB" sz="6000" b="1" dirty="0">
                <a:solidFill>
                  <a:srgbClr val="FFE14D"/>
                </a:solidFill>
                <a:latin typeface="Copperplate Gothic Bold" panose="020E0705020206020404" pitchFamily="34" charset="0"/>
                <a:ea typeface="Comfortaa Bold" pitchFamily="34" charset="-122"/>
                <a:cs typeface="Comfortaa Bold" pitchFamily="34" charset="-120"/>
              </a:rPr>
              <a:t>?</a:t>
            </a:r>
          </a:p>
          <a:p>
            <a:pPr marL="0" indent="0">
              <a:buNone/>
            </a:pPr>
            <a:endParaRPr lang="ru-RU" sz="2000" dirty="0">
              <a:solidFill>
                <a:schemeClr val="bg2">
                  <a:lumMod val="90000"/>
                </a:schemeClr>
              </a:solidFill>
              <a:latin typeface="Copperplate Gothic Bold" panose="020E0705020206020404" pitchFamily="34" charset="0"/>
            </a:endParaRPr>
          </a:p>
          <a:p>
            <a:pPr marL="0" indent="0">
              <a:buNone/>
            </a:pPr>
            <a:r>
              <a:rPr lang="ru-RU" sz="2000" dirty="0">
                <a:solidFill>
                  <a:schemeClr val="bg2">
                    <a:lumMod val="90000"/>
                  </a:schemeClr>
                </a:solidFill>
                <a:latin typeface="Copperplate Gothic Bold" panose="020E0705020206020404" pitchFamily="34" charset="0"/>
              </a:rPr>
              <a:t>Многие начинающие авторы сталкиваются с трудностями при создании качественного контента. Это могут быть такие аспекты, как:</a:t>
            </a:r>
          </a:p>
          <a:p>
            <a:pPr marL="0" indent="0">
              <a:lnSpc>
                <a:spcPts val="4500"/>
              </a:lnSpc>
              <a:buNone/>
            </a:pPr>
            <a:endParaRPr lang="ru-RU" sz="2000" dirty="0">
              <a:solidFill>
                <a:schemeClr val="bg2">
                  <a:lumMod val="90000"/>
                </a:schemeClr>
              </a:solidFill>
              <a:latin typeface="Copperplate Gothic Bold" panose="020E0705020206020404" pitchFamily="34" charset="0"/>
            </a:endParaRPr>
          </a:p>
          <a:p>
            <a:pPr marL="0" indent="0">
              <a:lnSpc>
                <a:spcPts val="4500"/>
              </a:lnSpc>
              <a:buNone/>
            </a:pPr>
            <a:endParaRPr lang="en-US" sz="6000" dirty="0">
              <a:latin typeface="Copperplate Gothic Bold" panose="020E0705020206020404" pitchFamily="34" charset="0"/>
            </a:endParaRPr>
          </a:p>
        </p:txBody>
      </p:sp>
      <p:sp>
        <p:nvSpPr>
          <p:cNvPr id="4" name="Shape 1"/>
          <p:cNvSpPr/>
          <p:nvPr/>
        </p:nvSpPr>
        <p:spPr>
          <a:xfrm>
            <a:off x="1027628" y="2399109"/>
            <a:ext cx="22860" cy="4897517"/>
          </a:xfrm>
          <a:prstGeom prst="roundRect">
            <a:avLst>
              <a:gd name="adj" fmla="val 1363728"/>
            </a:avLst>
          </a:prstGeom>
          <a:solidFill>
            <a:srgbClr val="5F5F63"/>
          </a:solidFill>
          <a:ln/>
        </p:spPr>
      </p:sp>
      <p:sp>
        <p:nvSpPr>
          <p:cNvPr id="5" name="Shape 2"/>
          <p:cNvSpPr/>
          <p:nvPr/>
        </p:nvSpPr>
        <p:spPr>
          <a:xfrm>
            <a:off x="1249978" y="2855119"/>
            <a:ext cx="727353" cy="22860"/>
          </a:xfrm>
          <a:prstGeom prst="roundRect">
            <a:avLst>
              <a:gd name="adj" fmla="val 1363728"/>
            </a:avLst>
          </a:prstGeom>
          <a:solidFill>
            <a:srgbClr val="5F5F63"/>
          </a:solidFill>
          <a:ln/>
        </p:spPr>
      </p:sp>
      <p:sp>
        <p:nvSpPr>
          <p:cNvPr id="6" name="Shape 3"/>
          <p:cNvSpPr/>
          <p:nvPr/>
        </p:nvSpPr>
        <p:spPr>
          <a:xfrm>
            <a:off x="805279" y="2632829"/>
            <a:ext cx="467558" cy="467558"/>
          </a:xfrm>
          <a:prstGeom prst="roundRect">
            <a:avLst>
              <a:gd name="adj" fmla="val 66676"/>
            </a:avLst>
          </a:prstGeom>
          <a:solidFill>
            <a:srgbClr val="46464A"/>
          </a:solidFill>
          <a:ln/>
        </p:spPr>
      </p:sp>
      <p:sp>
        <p:nvSpPr>
          <p:cNvPr id="7" name="Text 4"/>
          <p:cNvSpPr/>
          <p:nvPr/>
        </p:nvSpPr>
        <p:spPr>
          <a:xfrm>
            <a:off x="984587" y="2728079"/>
            <a:ext cx="108942" cy="277058"/>
          </a:xfrm>
          <a:prstGeom prst="rect">
            <a:avLst/>
          </a:prstGeom>
          <a:noFill/>
          <a:ln/>
        </p:spPr>
        <p:txBody>
          <a:bodyPr wrap="none" lIns="0" tIns="0" rIns="0" bIns="0" rtlCol="0" anchor="t"/>
          <a:lstStyle/>
          <a:p>
            <a:pPr marL="0" indent="0" algn="ctr">
              <a:lnSpc>
                <a:spcPts val="2150"/>
              </a:lnSpc>
              <a:buNone/>
            </a:pPr>
            <a:endParaRPr lang="en-US" sz="2150" dirty="0"/>
          </a:p>
        </p:txBody>
      </p:sp>
      <p:sp>
        <p:nvSpPr>
          <p:cNvPr id="8" name="Text 5"/>
          <p:cNvSpPr/>
          <p:nvPr/>
        </p:nvSpPr>
        <p:spPr>
          <a:xfrm>
            <a:off x="2149730" y="2730372"/>
            <a:ext cx="2410360" cy="307338"/>
          </a:xfrm>
          <a:prstGeom prst="rect">
            <a:avLst/>
          </a:prstGeom>
          <a:noFill/>
          <a:ln/>
        </p:spPr>
        <p:txBody>
          <a:bodyPr wrap="none" lIns="0" tIns="0" rIns="0" bIns="0" rtlCol="0" anchor="t"/>
          <a:lstStyle/>
          <a:p>
            <a:pPr marL="0" indent="0" algn="l">
              <a:lnSpc>
                <a:spcPts val="2250"/>
              </a:lnSpc>
              <a:buNone/>
            </a:pPr>
            <a:r>
              <a:rPr lang="ru-RU" sz="2800" b="1" dirty="0">
                <a:solidFill>
                  <a:srgbClr val="D7D4CC"/>
                </a:solidFill>
                <a:latin typeface="Copperplate Gothic Bold" panose="020E0705020206020404" pitchFamily="34" charset="0"/>
                <a:ea typeface="Comfortaa Bold" pitchFamily="34" charset="-122"/>
                <a:cs typeface="Comfortaa Bold" pitchFamily="34" charset="-120"/>
              </a:rPr>
              <a:t>Отсутствие структурированного подхода </a:t>
            </a:r>
            <a:endParaRPr lang="en-US" sz="2800" dirty="0">
              <a:latin typeface="Copperplate Gothic Bold" panose="020E0705020206020404" pitchFamily="34" charset="0"/>
            </a:endParaRPr>
          </a:p>
        </p:txBody>
      </p:sp>
      <p:sp>
        <p:nvSpPr>
          <p:cNvPr id="10" name="Shape 7"/>
          <p:cNvSpPr/>
          <p:nvPr/>
        </p:nvSpPr>
        <p:spPr>
          <a:xfrm>
            <a:off x="1201282" y="3873718"/>
            <a:ext cx="727353" cy="22860"/>
          </a:xfrm>
          <a:prstGeom prst="roundRect">
            <a:avLst>
              <a:gd name="adj" fmla="val 1363728"/>
            </a:avLst>
          </a:prstGeom>
          <a:solidFill>
            <a:srgbClr val="5F5F63"/>
          </a:solidFill>
          <a:ln/>
        </p:spPr>
      </p:sp>
      <p:sp>
        <p:nvSpPr>
          <p:cNvPr id="11" name="Shape 8"/>
          <p:cNvSpPr/>
          <p:nvPr/>
        </p:nvSpPr>
        <p:spPr>
          <a:xfrm>
            <a:off x="805279" y="3610808"/>
            <a:ext cx="467558" cy="467558"/>
          </a:xfrm>
          <a:prstGeom prst="roundRect">
            <a:avLst>
              <a:gd name="adj" fmla="val 66676"/>
            </a:avLst>
          </a:prstGeom>
          <a:solidFill>
            <a:srgbClr val="46464A"/>
          </a:solidFill>
          <a:ln/>
        </p:spPr>
      </p:sp>
      <p:sp>
        <p:nvSpPr>
          <p:cNvPr id="12" name="Text 9"/>
          <p:cNvSpPr/>
          <p:nvPr/>
        </p:nvSpPr>
        <p:spPr>
          <a:xfrm>
            <a:off x="957560" y="3727784"/>
            <a:ext cx="162997" cy="277058"/>
          </a:xfrm>
          <a:prstGeom prst="rect">
            <a:avLst/>
          </a:prstGeom>
          <a:noFill/>
          <a:ln/>
        </p:spPr>
        <p:txBody>
          <a:bodyPr wrap="none" lIns="0" tIns="0" rIns="0" bIns="0" rtlCol="0" anchor="t"/>
          <a:lstStyle/>
          <a:p>
            <a:pPr marL="0" indent="0" algn="ctr">
              <a:lnSpc>
                <a:spcPts val="2150"/>
              </a:lnSpc>
              <a:buNone/>
            </a:pPr>
            <a:endParaRPr lang="en-US" sz="2150" dirty="0"/>
          </a:p>
        </p:txBody>
      </p:sp>
      <p:sp>
        <p:nvSpPr>
          <p:cNvPr id="13" name="Text 10"/>
          <p:cNvSpPr/>
          <p:nvPr/>
        </p:nvSpPr>
        <p:spPr>
          <a:xfrm>
            <a:off x="2155339" y="3784601"/>
            <a:ext cx="3331062" cy="247425"/>
          </a:xfrm>
          <a:prstGeom prst="rect">
            <a:avLst/>
          </a:prstGeom>
          <a:noFill/>
          <a:ln/>
        </p:spPr>
        <p:txBody>
          <a:bodyPr wrap="none" lIns="0" tIns="0" rIns="0" bIns="0" rtlCol="0" anchor="t"/>
          <a:lstStyle/>
          <a:p>
            <a:pPr marL="0" indent="0" algn="l">
              <a:lnSpc>
                <a:spcPts val="2250"/>
              </a:lnSpc>
              <a:buNone/>
            </a:pPr>
            <a:r>
              <a:rPr lang="ru-RU" sz="2800" b="1" dirty="0">
                <a:solidFill>
                  <a:srgbClr val="D7D4CC"/>
                </a:solidFill>
                <a:latin typeface="Copperplate Gothic Bold" panose="020E0705020206020404" pitchFamily="34" charset="0"/>
                <a:ea typeface="Comfortaa Bold" pitchFamily="34" charset="-122"/>
                <a:cs typeface="Comfortaa Bold" pitchFamily="34" charset="-120"/>
              </a:rPr>
              <a:t>Недостаток выразительности языка</a:t>
            </a:r>
            <a:endParaRPr lang="en-US" sz="2800" dirty="0">
              <a:latin typeface="Copperplate Gothic Bold" panose="020E0705020206020404" pitchFamily="34" charset="0"/>
            </a:endParaRPr>
          </a:p>
        </p:txBody>
      </p:sp>
      <p:sp>
        <p:nvSpPr>
          <p:cNvPr id="15" name="Shape 12"/>
          <p:cNvSpPr/>
          <p:nvPr/>
        </p:nvSpPr>
        <p:spPr>
          <a:xfrm>
            <a:off x="1165026" y="4892317"/>
            <a:ext cx="727353" cy="22860"/>
          </a:xfrm>
          <a:prstGeom prst="roundRect">
            <a:avLst>
              <a:gd name="adj" fmla="val 1363728"/>
            </a:avLst>
          </a:prstGeom>
          <a:solidFill>
            <a:srgbClr val="5F5F63"/>
          </a:solidFill>
          <a:ln/>
        </p:spPr>
      </p:sp>
      <p:sp>
        <p:nvSpPr>
          <p:cNvPr id="16" name="Shape 13"/>
          <p:cNvSpPr/>
          <p:nvPr/>
        </p:nvSpPr>
        <p:spPr>
          <a:xfrm>
            <a:off x="793849" y="4636624"/>
            <a:ext cx="467558" cy="467558"/>
          </a:xfrm>
          <a:prstGeom prst="roundRect">
            <a:avLst>
              <a:gd name="adj" fmla="val 66676"/>
            </a:avLst>
          </a:prstGeom>
          <a:solidFill>
            <a:srgbClr val="46464A"/>
          </a:solidFill>
          <a:ln/>
        </p:spPr>
      </p:sp>
      <p:sp>
        <p:nvSpPr>
          <p:cNvPr id="17" name="Text 14"/>
          <p:cNvSpPr/>
          <p:nvPr/>
        </p:nvSpPr>
        <p:spPr>
          <a:xfrm>
            <a:off x="944641" y="4765218"/>
            <a:ext cx="165973" cy="277058"/>
          </a:xfrm>
          <a:prstGeom prst="rect">
            <a:avLst/>
          </a:prstGeom>
          <a:noFill/>
          <a:ln/>
        </p:spPr>
        <p:txBody>
          <a:bodyPr wrap="none" lIns="0" tIns="0" rIns="0" bIns="0" rtlCol="0" anchor="t"/>
          <a:lstStyle/>
          <a:p>
            <a:pPr marL="0" indent="0" algn="ctr">
              <a:lnSpc>
                <a:spcPts val="2150"/>
              </a:lnSpc>
              <a:buNone/>
            </a:pPr>
            <a:endParaRPr lang="en-US" sz="2150" dirty="0"/>
          </a:p>
        </p:txBody>
      </p:sp>
      <p:sp>
        <p:nvSpPr>
          <p:cNvPr id="18" name="Text 15"/>
          <p:cNvSpPr/>
          <p:nvPr/>
        </p:nvSpPr>
        <p:spPr>
          <a:xfrm>
            <a:off x="2149730" y="4798478"/>
            <a:ext cx="3994013" cy="307338"/>
          </a:xfrm>
          <a:prstGeom prst="rect">
            <a:avLst/>
          </a:prstGeom>
          <a:noFill/>
          <a:ln/>
        </p:spPr>
        <p:txBody>
          <a:bodyPr wrap="none" lIns="0" tIns="0" rIns="0" bIns="0" rtlCol="0" anchor="t"/>
          <a:lstStyle/>
          <a:p>
            <a:pPr marL="0" indent="0" algn="l">
              <a:lnSpc>
                <a:spcPts val="2250"/>
              </a:lnSpc>
              <a:buNone/>
            </a:pPr>
            <a:r>
              <a:rPr lang="ru-RU" sz="2800" b="1" dirty="0">
                <a:solidFill>
                  <a:srgbClr val="D7D4CC"/>
                </a:solidFill>
                <a:latin typeface="Copperplate Gothic Bold" panose="020E0705020206020404" pitchFamily="34" charset="0"/>
                <a:ea typeface="Comfortaa Bold" pitchFamily="34" charset="-122"/>
                <a:cs typeface="Comfortaa Bold" pitchFamily="34" charset="-120"/>
              </a:rPr>
              <a:t>Низкая скорость работы</a:t>
            </a:r>
            <a:endParaRPr lang="en-US" sz="2800" dirty="0">
              <a:latin typeface="Copperplate Gothic Bold" panose="020E0705020206020404" pitchFamily="34" charset="0"/>
            </a:endParaRPr>
          </a:p>
        </p:txBody>
      </p:sp>
      <p:sp>
        <p:nvSpPr>
          <p:cNvPr id="20" name="Shape 13">
            <a:extLst>
              <a:ext uri="{FF2B5EF4-FFF2-40B4-BE49-F238E27FC236}">
                <a16:creationId xmlns:a16="http://schemas.microsoft.com/office/drawing/2014/main" id="{4460B258-4AE2-4927-81C4-83201D8197D3}"/>
              </a:ext>
            </a:extLst>
          </p:cNvPr>
          <p:cNvSpPr/>
          <p:nvPr/>
        </p:nvSpPr>
        <p:spPr>
          <a:xfrm>
            <a:off x="784831" y="5594784"/>
            <a:ext cx="467558" cy="467558"/>
          </a:xfrm>
          <a:prstGeom prst="roundRect">
            <a:avLst>
              <a:gd name="adj" fmla="val 66676"/>
            </a:avLst>
          </a:prstGeom>
          <a:solidFill>
            <a:srgbClr val="46464A"/>
          </a:solidFill>
          <a:ln/>
        </p:spPr>
      </p:sp>
      <p:sp>
        <p:nvSpPr>
          <p:cNvPr id="21" name="Shape 13">
            <a:extLst>
              <a:ext uri="{FF2B5EF4-FFF2-40B4-BE49-F238E27FC236}">
                <a16:creationId xmlns:a16="http://schemas.microsoft.com/office/drawing/2014/main" id="{86CB06DF-B98F-4F22-B4A3-3D12352D371E}"/>
              </a:ext>
            </a:extLst>
          </p:cNvPr>
          <p:cNvSpPr/>
          <p:nvPr/>
        </p:nvSpPr>
        <p:spPr>
          <a:xfrm>
            <a:off x="796261" y="6548559"/>
            <a:ext cx="467558" cy="467558"/>
          </a:xfrm>
          <a:prstGeom prst="roundRect">
            <a:avLst>
              <a:gd name="adj" fmla="val 66676"/>
            </a:avLst>
          </a:prstGeom>
          <a:solidFill>
            <a:srgbClr val="46464A"/>
          </a:solidFill>
          <a:ln/>
        </p:spPr>
      </p:sp>
      <p:sp>
        <p:nvSpPr>
          <p:cNvPr id="22" name="Text 14">
            <a:extLst>
              <a:ext uri="{FF2B5EF4-FFF2-40B4-BE49-F238E27FC236}">
                <a16:creationId xmlns:a16="http://schemas.microsoft.com/office/drawing/2014/main" id="{DF7A425A-03A8-4C63-959D-13910BC3749D}"/>
              </a:ext>
            </a:extLst>
          </p:cNvPr>
          <p:cNvSpPr/>
          <p:nvPr/>
        </p:nvSpPr>
        <p:spPr>
          <a:xfrm>
            <a:off x="927556" y="5711748"/>
            <a:ext cx="165973" cy="277058"/>
          </a:xfrm>
          <a:prstGeom prst="rect">
            <a:avLst/>
          </a:prstGeom>
          <a:noFill/>
          <a:ln/>
        </p:spPr>
        <p:txBody>
          <a:bodyPr wrap="none" lIns="0" tIns="0" rIns="0" bIns="0" rtlCol="0" anchor="t"/>
          <a:lstStyle/>
          <a:p>
            <a:pPr marL="0" indent="0" algn="ctr">
              <a:lnSpc>
                <a:spcPts val="2150"/>
              </a:lnSpc>
              <a:buNone/>
            </a:pPr>
            <a:endParaRPr lang="en-US" sz="2150" dirty="0"/>
          </a:p>
        </p:txBody>
      </p:sp>
      <p:sp>
        <p:nvSpPr>
          <p:cNvPr id="23" name="Text 14">
            <a:extLst>
              <a:ext uri="{FF2B5EF4-FFF2-40B4-BE49-F238E27FC236}">
                <a16:creationId xmlns:a16="http://schemas.microsoft.com/office/drawing/2014/main" id="{77FE61FA-D396-471A-95A9-34B61AA7DBDB}"/>
              </a:ext>
            </a:extLst>
          </p:cNvPr>
          <p:cNvSpPr/>
          <p:nvPr/>
        </p:nvSpPr>
        <p:spPr>
          <a:xfrm>
            <a:off x="951831" y="6643809"/>
            <a:ext cx="165973" cy="277058"/>
          </a:xfrm>
          <a:prstGeom prst="rect">
            <a:avLst/>
          </a:prstGeom>
          <a:noFill/>
          <a:ln/>
        </p:spPr>
        <p:txBody>
          <a:bodyPr wrap="none" lIns="0" tIns="0" rIns="0" bIns="0" rtlCol="0" anchor="t"/>
          <a:lstStyle/>
          <a:p>
            <a:pPr marL="0" indent="0" algn="ctr">
              <a:lnSpc>
                <a:spcPts val="2150"/>
              </a:lnSpc>
              <a:buNone/>
            </a:pPr>
            <a:endParaRPr lang="en-US" sz="2150" dirty="0"/>
          </a:p>
        </p:txBody>
      </p:sp>
      <p:sp>
        <p:nvSpPr>
          <p:cNvPr id="26" name="Text 15">
            <a:extLst>
              <a:ext uri="{FF2B5EF4-FFF2-40B4-BE49-F238E27FC236}">
                <a16:creationId xmlns:a16="http://schemas.microsoft.com/office/drawing/2014/main" id="{BA73BF22-BC9C-40DF-BF25-2300A8C9F791}"/>
              </a:ext>
            </a:extLst>
          </p:cNvPr>
          <p:cNvSpPr/>
          <p:nvPr/>
        </p:nvSpPr>
        <p:spPr>
          <a:xfrm>
            <a:off x="2155339" y="5682327"/>
            <a:ext cx="3994013" cy="307338"/>
          </a:xfrm>
          <a:prstGeom prst="rect">
            <a:avLst/>
          </a:prstGeom>
          <a:noFill/>
          <a:ln/>
        </p:spPr>
        <p:txBody>
          <a:bodyPr wrap="none" lIns="0" tIns="0" rIns="0" bIns="0" rtlCol="0" anchor="t"/>
          <a:lstStyle/>
          <a:p>
            <a:pPr marL="0" indent="0" algn="l">
              <a:lnSpc>
                <a:spcPts val="2250"/>
              </a:lnSpc>
              <a:buNone/>
            </a:pPr>
            <a:r>
              <a:rPr lang="ru-RU" sz="2800" b="1" dirty="0">
                <a:solidFill>
                  <a:srgbClr val="D7D4CC"/>
                </a:solidFill>
                <a:latin typeface="Copperplate Gothic Bold" panose="020E0705020206020404" pitchFamily="34" charset="0"/>
                <a:ea typeface="Comfortaa Bold" pitchFamily="34" charset="-122"/>
                <a:cs typeface="Comfortaa Bold" pitchFamily="34" charset="-120"/>
              </a:rPr>
              <a:t>Страх перед критикой</a:t>
            </a:r>
            <a:endParaRPr lang="en-US" sz="2800" dirty="0">
              <a:latin typeface="Copperplate Gothic Bold" panose="020E0705020206020404" pitchFamily="34" charset="0"/>
            </a:endParaRPr>
          </a:p>
        </p:txBody>
      </p:sp>
      <p:sp>
        <p:nvSpPr>
          <p:cNvPr id="27" name="Text 15">
            <a:extLst>
              <a:ext uri="{FF2B5EF4-FFF2-40B4-BE49-F238E27FC236}">
                <a16:creationId xmlns:a16="http://schemas.microsoft.com/office/drawing/2014/main" id="{C466147C-9C6A-4772-B7A3-453485B0DF2F}"/>
              </a:ext>
            </a:extLst>
          </p:cNvPr>
          <p:cNvSpPr/>
          <p:nvPr/>
        </p:nvSpPr>
        <p:spPr>
          <a:xfrm>
            <a:off x="2155339" y="6708779"/>
            <a:ext cx="3994013" cy="307338"/>
          </a:xfrm>
          <a:prstGeom prst="rect">
            <a:avLst/>
          </a:prstGeom>
          <a:noFill/>
          <a:ln/>
        </p:spPr>
        <p:txBody>
          <a:bodyPr wrap="none" lIns="0" tIns="0" rIns="0" bIns="0" rtlCol="0" anchor="t"/>
          <a:lstStyle/>
          <a:p>
            <a:pPr marL="0" indent="0" algn="l">
              <a:lnSpc>
                <a:spcPts val="2250"/>
              </a:lnSpc>
              <a:buNone/>
            </a:pPr>
            <a:r>
              <a:rPr lang="ru-RU" sz="2800" b="1" dirty="0">
                <a:solidFill>
                  <a:srgbClr val="D7D4CC"/>
                </a:solidFill>
                <a:latin typeface="Copperplate Gothic Bold" panose="020E0705020206020404" pitchFamily="34" charset="0"/>
                <a:ea typeface="Comfortaa Bold" pitchFamily="34" charset="-122"/>
                <a:cs typeface="Comfortaa Bold" pitchFamily="34" charset="-120"/>
              </a:rPr>
              <a:t>Неумение работать с обратной связью</a:t>
            </a:r>
            <a:endParaRPr lang="en-US" sz="2800" dirty="0">
              <a:latin typeface="Copperplate Gothic Bold" panose="020E0705020206020404" pitchFamily="34" charset="0"/>
            </a:endParaRPr>
          </a:p>
        </p:txBody>
      </p:sp>
    </p:spTree>
    <p:extLst>
      <p:ext uri="{BB962C8B-B14F-4D97-AF65-F5344CB8AC3E}">
        <p14:creationId xmlns:p14="http://schemas.microsoft.com/office/powerpoint/2010/main" val="36025303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Прямоугольник 10">
            <a:extLst>
              <a:ext uri="{FF2B5EF4-FFF2-40B4-BE49-F238E27FC236}">
                <a16:creationId xmlns:a16="http://schemas.microsoft.com/office/drawing/2014/main" id="{007F65FB-0142-489F-A7AC-5DA69D429F35}"/>
              </a:ext>
            </a:extLst>
          </p:cNvPr>
          <p:cNvSpPr/>
          <p:nvPr/>
        </p:nvSpPr>
        <p:spPr>
          <a:xfrm>
            <a:off x="0" y="0"/>
            <a:ext cx="14630400" cy="8229600"/>
          </a:xfrm>
          <a:prstGeom prst="rect">
            <a:avLst/>
          </a:prstGeom>
          <a:solidFill>
            <a:srgbClr val="6F553E"/>
          </a:solidFill>
          <a:ln>
            <a:solidFill>
              <a:srgbClr val="6F553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3" name="Рисунок 12">
            <a:extLst>
              <a:ext uri="{FF2B5EF4-FFF2-40B4-BE49-F238E27FC236}">
                <a16:creationId xmlns:a16="http://schemas.microsoft.com/office/drawing/2014/main" id="{1C263838-A8E6-434E-B117-6FD5C54572D6}"/>
              </a:ext>
            </a:extLst>
          </p:cNvPr>
          <p:cNvPicPr>
            <a:picLocks noChangeAspect="1"/>
          </p:cNvPicPr>
          <p:nvPr/>
        </p:nvPicPr>
        <p:blipFill>
          <a:blip r:embed="rId3"/>
          <a:stretch>
            <a:fillRect/>
          </a:stretch>
        </p:blipFill>
        <p:spPr>
          <a:xfrm>
            <a:off x="-173621" y="-5247282"/>
            <a:ext cx="26079642" cy="16297053"/>
          </a:xfrm>
          <a:prstGeom prst="rect">
            <a:avLst/>
          </a:prstGeom>
        </p:spPr>
      </p:pic>
      <p:sp>
        <p:nvSpPr>
          <p:cNvPr id="3" name="Text 0"/>
          <p:cNvSpPr/>
          <p:nvPr/>
        </p:nvSpPr>
        <p:spPr>
          <a:xfrm>
            <a:off x="2044654" y="1237489"/>
            <a:ext cx="7415927" cy="1371600"/>
          </a:xfrm>
          <a:prstGeom prst="rect">
            <a:avLst/>
          </a:prstGeom>
          <a:noFill/>
          <a:ln/>
        </p:spPr>
        <p:txBody>
          <a:bodyPr wrap="square" lIns="0" tIns="0" rIns="0" bIns="0" rtlCol="0" anchor="t"/>
          <a:lstStyle/>
          <a:p>
            <a:pPr marL="0" indent="0">
              <a:lnSpc>
                <a:spcPts val="5400"/>
              </a:lnSpc>
              <a:buNone/>
            </a:pPr>
            <a:r>
              <a:rPr lang="ru-RU" sz="6000" b="1" dirty="0">
                <a:solidFill>
                  <a:srgbClr val="FFE14D"/>
                </a:solidFill>
                <a:latin typeface="Copperplate Gothic Bold" panose="020E0705020206020404" pitchFamily="34" charset="0"/>
                <a:ea typeface="Comfortaa Bold" pitchFamily="34" charset="-122"/>
                <a:cs typeface="Comfortaa Bold" pitchFamily="34" charset="-120"/>
              </a:rPr>
              <a:t>Есть решение</a:t>
            </a:r>
            <a:r>
              <a:rPr lang="en-GB" sz="6000" b="1" dirty="0">
                <a:solidFill>
                  <a:srgbClr val="FFE14D"/>
                </a:solidFill>
                <a:latin typeface="Copperplate Gothic Bold" panose="020E0705020206020404" pitchFamily="34" charset="0"/>
                <a:ea typeface="Comfortaa Bold" pitchFamily="34" charset="-122"/>
                <a:cs typeface="Comfortaa Bold" pitchFamily="34" charset="-120"/>
              </a:rPr>
              <a:t>?</a:t>
            </a:r>
            <a:endParaRPr lang="en-US" sz="6000" dirty="0">
              <a:latin typeface="Copperplate Gothic Bold" panose="020E0705020206020404" pitchFamily="34" charset="0"/>
            </a:endParaRPr>
          </a:p>
        </p:txBody>
      </p:sp>
      <p:sp>
        <p:nvSpPr>
          <p:cNvPr id="4" name="Shape 1"/>
          <p:cNvSpPr/>
          <p:nvPr/>
        </p:nvSpPr>
        <p:spPr>
          <a:xfrm>
            <a:off x="615681" y="2901245"/>
            <a:ext cx="8946008" cy="4552902"/>
          </a:xfrm>
          <a:prstGeom prst="roundRect">
            <a:avLst>
              <a:gd name="adj" fmla="val 10331"/>
            </a:avLst>
          </a:prstGeom>
          <a:solidFill>
            <a:srgbClr val="46464A"/>
          </a:solidFill>
          <a:ln/>
        </p:spPr>
      </p:sp>
      <p:pic>
        <p:nvPicPr>
          <p:cNvPr id="12" name="Рисунок 11">
            <a:extLst>
              <a:ext uri="{FF2B5EF4-FFF2-40B4-BE49-F238E27FC236}">
                <a16:creationId xmlns:a16="http://schemas.microsoft.com/office/drawing/2014/main" id="{650D4D4C-3D5A-4930-AD55-90CBF6C18A54}"/>
              </a:ext>
            </a:extLst>
          </p:cNvPr>
          <p:cNvPicPr>
            <a:picLocks noChangeAspect="1"/>
          </p:cNvPicPr>
          <p:nvPr/>
        </p:nvPicPr>
        <p:blipFill>
          <a:blip r:embed="rId3"/>
          <a:stretch>
            <a:fillRect/>
          </a:stretch>
        </p:blipFill>
        <p:spPr>
          <a:xfrm>
            <a:off x="5176039" y="2268648"/>
            <a:ext cx="13169560" cy="8229600"/>
          </a:xfrm>
          <a:prstGeom prst="rect">
            <a:avLst/>
          </a:prstGeom>
        </p:spPr>
      </p:pic>
      <p:sp>
        <p:nvSpPr>
          <p:cNvPr id="6" name="Text 3"/>
          <p:cNvSpPr/>
          <p:nvPr/>
        </p:nvSpPr>
        <p:spPr>
          <a:xfrm>
            <a:off x="1072496" y="3603656"/>
            <a:ext cx="8032378" cy="3342447"/>
          </a:xfrm>
          <a:prstGeom prst="rect">
            <a:avLst/>
          </a:prstGeom>
          <a:noFill/>
          <a:ln/>
        </p:spPr>
        <p:txBody>
          <a:bodyPr wrap="square" lIns="0" tIns="0" rIns="0" bIns="0" rtlCol="0" anchor="t"/>
          <a:lstStyle/>
          <a:p>
            <a:pPr marL="0" indent="0" algn="just">
              <a:lnSpc>
                <a:spcPts val="3100"/>
              </a:lnSpc>
              <a:buNone/>
            </a:pPr>
            <a:r>
              <a:rPr lang="ru-RU" sz="2000" dirty="0">
                <a:solidFill>
                  <a:srgbClr val="D7D4CC"/>
                </a:solidFill>
                <a:latin typeface="Raleway Medium" pitchFamily="34" charset="0"/>
                <a:ea typeface="Raleway Medium" pitchFamily="34" charset="-122"/>
                <a:cs typeface="Raleway Medium" pitchFamily="34" charset="-120"/>
              </a:rPr>
              <a:t>С помощью нашего проекта решается часть проблемы, связанная с недостатком знаний и навыков у начинающих журналистов, копирайтеров, блогеров и других специалистов. Проект предлагает им пройти курсы, которые помогут повысить грамотность, улучшить деловую письменность и ораторские навыки.  </a:t>
            </a:r>
            <a:endParaRPr lang="en-US" sz="2000" dirty="0"/>
          </a:p>
        </p:txBody>
      </p:sp>
      <p:pic>
        <p:nvPicPr>
          <p:cNvPr id="10" name="Рисунок 9">
            <a:extLst>
              <a:ext uri="{FF2B5EF4-FFF2-40B4-BE49-F238E27FC236}">
                <a16:creationId xmlns:a16="http://schemas.microsoft.com/office/drawing/2014/main" id="{8C474F98-51D6-49D3-9671-97C8935C7E40}"/>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10000" b="90000" l="10000" r="90000"/>
                    </a14:imgEffect>
                  </a14:imgLayer>
                </a14:imgProps>
              </a:ext>
            </a:extLst>
          </a:blip>
          <a:stretch>
            <a:fillRect/>
          </a:stretch>
        </p:blipFill>
        <p:spPr>
          <a:xfrm>
            <a:off x="202173" y="-2487687"/>
            <a:ext cx="20385786" cy="13681560"/>
          </a:xfrm>
          <a:prstGeom prst="rect">
            <a:avLst/>
          </a:prstGeom>
        </p:spPr>
      </p:pic>
      <p:pic>
        <p:nvPicPr>
          <p:cNvPr id="14" name="Рисунок 13">
            <a:extLst>
              <a:ext uri="{FF2B5EF4-FFF2-40B4-BE49-F238E27FC236}">
                <a16:creationId xmlns:a16="http://schemas.microsoft.com/office/drawing/2014/main" id="{04B18ECC-D5F8-424D-9516-FD10802E4D32}"/>
              </a:ext>
            </a:extLst>
          </p:cNvPr>
          <p:cNvPicPr>
            <a:picLocks noChangeAspect="1"/>
          </p:cNvPicPr>
          <p:nvPr/>
        </p:nvPicPr>
        <p:blipFill>
          <a:blip r:embed="rId3"/>
          <a:stretch>
            <a:fillRect/>
          </a:stretch>
        </p:blipFill>
        <p:spPr>
          <a:xfrm>
            <a:off x="-1265816" y="-275935"/>
            <a:ext cx="5646359" cy="3528385"/>
          </a:xfrm>
          <a:prstGeom prst="rect">
            <a:avLst/>
          </a:prstGeom>
        </p:spPr>
      </p:pic>
    </p:spTree>
    <p:extLst>
      <p:ext uri="{BB962C8B-B14F-4D97-AF65-F5344CB8AC3E}">
        <p14:creationId xmlns:p14="http://schemas.microsoft.com/office/powerpoint/2010/main" val="378532928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Прямоугольник 7">
            <a:extLst>
              <a:ext uri="{FF2B5EF4-FFF2-40B4-BE49-F238E27FC236}">
                <a16:creationId xmlns:a16="http://schemas.microsoft.com/office/drawing/2014/main" id="{28FCA168-DF35-4E02-889A-A4E08F718A77}"/>
              </a:ext>
            </a:extLst>
          </p:cNvPr>
          <p:cNvSpPr/>
          <p:nvPr/>
        </p:nvSpPr>
        <p:spPr>
          <a:xfrm>
            <a:off x="0" y="0"/>
            <a:ext cx="14630400" cy="8229600"/>
          </a:xfrm>
          <a:prstGeom prst="rect">
            <a:avLst/>
          </a:prstGeom>
          <a:solidFill>
            <a:srgbClr val="522F2E"/>
          </a:solidFill>
          <a:ln>
            <a:solidFill>
              <a:srgbClr val="522F2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ext 0"/>
          <p:cNvSpPr/>
          <p:nvPr/>
        </p:nvSpPr>
        <p:spPr>
          <a:xfrm>
            <a:off x="800742" y="709698"/>
            <a:ext cx="10558105" cy="742063"/>
          </a:xfrm>
          <a:prstGeom prst="rect">
            <a:avLst/>
          </a:prstGeom>
          <a:noFill/>
          <a:ln/>
        </p:spPr>
        <p:txBody>
          <a:bodyPr wrap="none" lIns="0" tIns="0" rIns="0" bIns="0" rtlCol="0" anchor="t"/>
          <a:lstStyle/>
          <a:p>
            <a:pPr marL="0" indent="0">
              <a:lnSpc>
                <a:spcPts val="5400"/>
              </a:lnSpc>
              <a:buNone/>
            </a:pPr>
            <a:r>
              <a:rPr lang="ru-RU" sz="6000" b="1" dirty="0">
                <a:solidFill>
                  <a:srgbClr val="FFE14D"/>
                </a:solidFill>
                <a:latin typeface="Copperplate Gothic Bold" panose="020E0705020206020404" pitchFamily="34" charset="0"/>
                <a:ea typeface="Comfortaa Bold" pitchFamily="34" charset="-122"/>
                <a:cs typeface="Comfortaa Bold" pitchFamily="34" charset="-120"/>
              </a:rPr>
              <a:t>Почему сейчас</a:t>
            </a:r>
            <a:r>
              <a:rPr lang="en-GB" sz="6000" b="1" dirty="0">
                <a:solidFill>
                  <a:srgbClr val="FFE14D"/>
                </a:solidFill>
                <a:latin typeface="Copperplate Gothic Bold" panose="020E0705020206020404" pitchFamily="34" charset="0"/>
                <a:ea typeface="Comfortaa Bold" pitchFamily="34" charset="-122"/>
                <a:cs typeface="Comfortaa Bold" pitchFamily="34" charset="-120"/>
              </a:rPr>
              <a:t>?</a:t>
            </a:r>
            <a:endParaRPr lang="en-US" sz="6000" dirty="0">
              <a:latin typeface="Copperplate Gothic Bold" panose="020E0705020206020404" pitchFamily="34" charset="0"/>
            </a:endParaRPr>
          </a:p>
        </p:txBody>
      </p:sp>
      <p:sp>
        <p:nvSpPr>
          <p:cNvPr id="4" name="Text 2"/>
          <p:cNvSpPr/>
          <p:nvPr/>
        </p:nvSpPr>
        <p:spPr>
          <a:xfrm>
            <a:off x="800742" y="1949975"/>
            <a:ext cx="13028916" cy="4123200"/>
          </a:xfrm>
          <a:prstGeom prst="rect">
            <a:avLst/>
          </a:prstGeom>
          <a:noFill/>
          <a:ln/>
        </p:spPr>
        <p:txBody>
          <a:bodyPr wrap="square" lIns="0" tIns="0" rIns="0" bIns="0" rtlCol="0" anchor="t"/>
          <a:lstStyle/>
          <a:p>
            <a:pPr marL="0" indent="0">
              <a:lnSpc>
                <a:spcPts val="3100"/>
              </a:lnSpc>
              <a:buNone/>
            </a:pPr>
            <a:r>
              <a:rPr lang="ru-RU" sz="1900" dirty="0">
                <a:solidFill>
                  <a:srgbClr val="D7D4CC"/>
                </a:solidFill>
                <a:latin typeface="Raleway Medium" pitchFamily="34" charset="0"/>
                <a:ea typeface="Raleway Medium" pitchFamily="34" charset="-122"/>
                <a:cs typeface="Raleway Medium" pitchFamily="34" charset="-120"/>
              </a:rPr>
              <a:t>Решение данной проблемы становится особенно важным сегодня по нескольким причинам:</a:t>
            </a:r>
          </a:p>
          <a:p>
            <a:pPr marL="0" indent="0">
              <a:lnSpc>
                <a:spcPts val="3100"/>
              </a:lnSpc>
              <a:buNone/>
            </a:pPr>
            <a:r>
              <a:rPr lang="ru-RU" sz="2000" b="1" dirty="0">
                <a:solidFill>
                  <a:schemeClr val="accent4"/>
                </a:solidFill>
                <a:latin typeface="Raleway Medium" pitchFamily="34" charset="0"/>
                <a:ea typeface="Raleway Medium" pitchFamily="34" charset="-122"/>
                <a:cs typeface="Raleway Medium" pitchFamily="34" charset="-120"/>
              </a:rPr>
              <a:t>1. Рост конкуренции</a:t>
            </a:r>
          </a:p>
          <a:p>
            <a:pPr marL="0" indent="0">
              <a:lnSpc>
                <a:spcPts val="3100"/>
              </a:lnSpc>
              <a:buNone/>
            </a:pPr>
            <a:r>
              <a:rPr lang="ru-RU" sz="1900" dirty="0">
                <a:solidFill>
                  <a:srgbClr val="D7D4CC"/>
                </a:solidFill>
                <a:latin typeface="Raleway Medium" pitchFamily="34" charset="0"/>
                <a:ea typeface="Raleway Medium" pitchFamily="34" charset="-122"/>
                <a:cs typeface="Raleway Medium" pitchFamily="34" charset="-120"/>
              </a:rPr>
              <a:t>В эпоху интернета количество людей, создающих контент, постоянно увеличивается. Чтобы выделиться среди конкурентов, необходимо создавать качественный и уникальный материал. </a:t>
            </a:r>
          </a:p>
          <a:p>
            <a:pPr marL="0" indent="0">
              <a:lnSpc>
                <a:spcPts val="3100"/>
              </a:lnSpc>
              <a:buNone/>
            </a:pPr>
            <a:endParaRPr lang="ru-RU" sz="1900" dirty="0">
              <a:solidFill>
                <a:srgbClr val="D7D4CC"/>
              </a:solidFill>
              <a:latin typeface="Raleway Medium" pitchFamily="34" charset="0"/>
              <a:ea typeface="Raleway Medium" pitchFamily="34" charset="-122"/>
              <a:cs typeface="Raleway Medium" pitchFamily="34" charset="-120"/>
            </a:endParaRPr>
          </a:p>
          <a:p>
            <a:pPr marL="0" indent="0">
              <a:lnSpc>
                <a:spcPts val="3100"/>
              </a:lnSpc>
              <a:buNone/>
            </a:pPr>
            <a:r>
              <a:rPr lang="ru-RU" sz="2000" b="1" dirty="0">
                <a:solidFill>
                  <a:schemeClr val="accent4"/>
                </a:solidFill>
                <a:latin typeface="Raleway Medium" pitchFamily="34" charset="0"/>
                <a:ea typeface="Raleway Medium" pitchFamily="34" charset="-122"/>
                <a:cs typeface="Raleway Medium" pitchFamily="34" charset="-120"/>
              </a:rPr>
              <a:t>2. Повышение требований аудитории</a:t>
            </a:r>
          </a:p>
          <a:p>
            <a:pPr marL="0" indent="0">
              <a:lnSpc>
                <a:spcPts val="3100"/>
              </a:lnSpc>
              <a:buNone/>
            </a:pPr>
            <a:r>
              <a:rPr lang="ru-RU" sz="1900" dirty="0">
                <a:solidFill>
                  <a:srgbClr val="D7D4CC"/>
                </a:solidFill>
                <a:latin typeface="Raleway Medium" pitchFamily="34" charset="0"/>
                <a:ea typeface="Raleway Medium" pitchFamily="34" charset="-122"/>
                <a:cs typeface="Raleway Medium" pitchFamily="34" charset="-120"/>
              </a:rPr>
              <a:t>Современные читатели становятся всё более требовательными. Они ожидают не только информативного, но и увлекательного, легко воспринимаемого текста. </a:t>
            </a:r>
          </a:p>
          <a:p>
            <a:pPr marL="0" indent="0">
              <a:lnSpc>
                <a:spcPts val="3100"/>
              </a:lnSpc>
              <a:buNone/>
            </a:pPr>
            <a:endParaRPr lang="ru-RU" sz="1900" dirty="0">
              <a:solidFill>
                <a:srgbClr val="D7D4CC"/>
              </a:solidFill>
              <a:latin typeface="Raleway Medium" pitchFamily="34" charset="0"/>
              <a:ea typeface="Raleway Medium" pitchFamily="34" charset="-122"/>
              <a:cs typeface="Raleway Medium" pitchFamily="34" charset="-120"/>
            </a:endParaRPr>
          </a:p>
          <a:p>
            <a:pPr marL="0" indent="0">
              <a:lnSpc>
                <a:spcPts val="3100"/>
              </a:lnSpc>
              <a:buNone/>
            </a:pPr>
            <a:r>
              <a:rPr lang="ru-RU" sz="2000" b="1" dirty="0">
                <a:solidFill>
                  <a:schemeClr val="accent4"/>
                </a:solidFill>
                <a:latin typeface="Raleway Medium" pitchFamily="34" charset="0"/>
                <a:ea typeface="Raleway Medium" pitchFamily="34" charset="-122"/>
                <a:cs typeface="Raleway Medium" pitchFamily="34" charset="-120"/>
              </a:rPr>
              <a:t>3. Цифровизация и влияние соцсетей</a:t>
            </a:r>
          </a:p>
          <a:p>
            <a:pPr marL="0" indent="0">
              <a:lnSpc>
                <a:spcPts val="3100"/>
              </a:lnSpc>
              <a:buNone/>
            </a:pPr>
            <a:r>
              <a:rPr lang="ru-RU" sz="1900" dirty="0">
                <a:solidFill>
                  <a:srgbClr val="D7D4CC"/>
                </a:solidFill>
                <a:latin typeface="Raleway Medium" pitchFamily="34" charset="0"/>
                <a:ea typeface="Raleway Medium" pitchFamily="34" charset="-122"/>
                <a:cs typeface="Raleway Medium" pitchFamily="34" charset="-120"/>
              </a:rPr>
              <a:t>Соцсети и платформы вроде </a:t>
            </a:r>
            <a:r>
              <a:rPr lang="ru-RU" sz="1900" dirty="0" err="1">
                <a:solidFill>
                  <a:srgbClr val="D7D4CC"/>
                </a:solidFill>
                <a:latin typeface="Raleway Medium" pitchFamily="34" charset="0"/>
                <a:ea typeface="Raleway Medium" pitchFamily="34" charset="-122"/>
                <a:cs typeface="Raleway Medium" pitchFamily="34" charset="-120"/>
              </a:rPr>
              <a:t>TikTok</a:t>
            </a:r>
            <a:r>
              <a:rPr lang="ru-RU" sz="1900" dirty="0">
                <a:solidFill>
                  <a:srgbClr val="D7D4CC"/>
                </a:solidFill>
                <a:latin typeface="Raleway Medium" pitchFamily="34" charset="0"/>
                <a:ea typeface="Raleway Medium" pitchFamily="34" charset="-122"/>
                <a:cs typeface="Raleway Medium" pitchFamily="34" charset="-120"/>
              </a:rPr>
              <a:t>, </a:t>
            </a:r>
            <a:r>
              <a:rPr lang="ru-RU" sz="1900" dirty="0" err="1">
                <a:solidFill>
                  <a:srgbClr val="D7D4CC"/>
                </a:solidFill>
                <a:latin typeface="Raleway Medium" pitchFamily="34" charset="0"/>
                <a:ea typeface="Raleway Medium" pitchFamily="34" charset="-122"/>
                <a:cs typeface="Raleway Medium" pitchFamily="34" charset="-120"/>
              </a:rPr>
              <a:t>Instagram</a:t>
            </a:r>
            <a:r>
              <a:rPr lang="ru-RU" sz="1900" dirty="0">
                <a:solidFill>
                  <a:srgbClr val="D7D4CC"/>
                </a:solidFill>
                <a:latin typeface="Raleway Medium" pitchFamily="34" charset="0"/>
                <a:ea typeface="Raleway Medium" pitchFamily="34" charset="-122"/>
                <a:cs typeface="Raleway Medium" pitchFamily="34" charset="-120"/>
              </a:rPr>
              <a:t> и YouTube стали основными каналами распространения информации. Визуальный контент важен, но текст также играет ключевую роль, будь то подписи под постами, сценарии видео или описания продуктов. Качественный текст помогает лучше передать сообщение и привлечь больше подписчиков.</a:t>
            </a:r>
          </a:p>
        </p:txBody>
      </p:sp>
    </p:spTree>
    <p:extLst>
      <p:ext uri="{BB962C8B-B14F-4D97-AF65-F5344CB8AC3E}">
        <p14:creationId xmlns:p14="http://schemas.microsoft.com/office/powerpoint/2010/main" val="97307684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a:extLst>
              <a:ext uri="{FF2B5EF4-FFF2-40B4-BE49-F238E27FC236}">
                <a16:creationId xmlns:a16="http://schemas.microsoft.com/office/drawing/2014/main" id="{0D6216F1-0E91-4763-96A8-85CCCF645E97}"/>
              </a:ext>
            </a:extLst>
          </p:cNvPr>
          <p:cNvPicPr>
            <a:picLocks noChangeAspect="1"/>
          </p:cNvPicPr>
          <p:nvPr/>
        </p:nvPicPr>
        <p:blipFill>
          <a:blip r:embed="rId3"/>
          <a:stretch>
            <a:fillRect/>
          </a:stretch>
        </p:blipFill>
        <p:spPr>
          <a:xfrm>
            <a:off x="4734" y="0"/>
            <a:ext cx="14620932" cy="8229600"/>
          </a:xfrm>
          <a:prstGeom prst="rect">
            <a:avLst/>
          </a:prstGeom>
        </p:spPr>
      </p:pic>
      <p:sp>
        <p:nvSpPr>
          <p:cNvPr id="2" name="Text 0"/>
          <p:cNvSpPr/>
          <p:nvPr/>
        </p:nvSpPr>
        <p:spPr>
          <a:xfrm>
            <a:off x="999504" y="645744"/>
            <a:ext cx="10558105" cy="742063"/>
          </a:xfrm>
          <a:prstGeom prst="rect">
            <a:avLst/>
          </a:prstGeom>
          <a:noFill/>
          <a:ln/>
        </p:spPr>
        <p:txBody>
          <a:bodyPr wrap="none" lIns="0" tIns="0" rIns="0" bIns="0" rtlCol="0" anchor="t"/>
          <a:lstStyle/>
          <a:p>
            <a:pPr marL="0" indent="0">
              <a:lnSpc>
                <a:spcPts val="5400"/>
              </a:lnSpc>
              <a:buNone/>
            </a:pPr>
            <a:r>
              <a:rPr lang="ru-RU" sz="6000" b="1" dirty="0">
                <a:solidFill>
                  <a:srgbClr val="FFE14D"/>
                </a:solidFill>
                <a:latin typeface="Copperplate Gothic Bold" panose="020E0705020206020404" pitchFamily="34" charset="0"/>
                <a:ea typeface="Comfortaa Bold" pitchFamily="34" charset="-122"/>
                <a:cs typeface="Comfortaa Bold" pitchFamily="34" charset="-120"/>
              </a:rPr>
              <a:t>Почему сейчас</a:t>
            </a:r>
            <a:r>
              <a:rPr lang="en-GB" sz="6000" b="1" dirty="0">
                <a:solidFill>
                  <a:srgbClr val="FFE14D"/>
                </a:solidFill>
                <a:latin typeface="Copperplate Gothic Bold" panose="020E0705020206020404" pitchFamily="34" charset="0"/>
                <a:ea typeface="Comfortaa Bold" pitchFamily="34" charset="-122"/>
                <a:cs typeface="Comfortaa Bold" pitchFamily="34" charset="-120"/>
              </a:rPr>
              <a:t>?</a:t>
            </a:r>
            <a:endParaRPr lang="en-US" sz="6000" dirty="0">
              <a:latin typeface="Copperplate Gothic Bold" panose="020E0705020206020404" pitchFamily="34" charset="0"/>
            </a:endParaRPr>
          </a:p>
        </p:txBody>
      </p:sp>
      <p:sp>
        <p:nvSpPr>
          <p:cNvPr id="4" name="Text 2"/>
          <p:cNvSpPr/>
          <p:nvPr/>
        </p:nvSpPr>
        <p:spPr>
          <a:xfrm>
            <a:off x="999504" y="2022989"/>
            <a:ext cx="13028916" cy="4123200"/>
          </a:xfrm>
          <a:prstGeom prst="rect">
            <a:avLst/>
          </a:prstGeom>
          <a:noFill/>
          <a:ln/>
        </p:spPr>
        <p:txBody>
          <a:bodyPr wrap="square" lIns="0" tIns="0" rIns="0" bIns="0" rtlCol="0" anchor="t"/>
          <a:lstStyle/>
          <a:p>
            <a:pPr marL="0" indent="0">
              <a:lnSpc>
                <a:spcPts val="3100"/>
              </a:lnSpc>
              <a:buNone/>
            </a:pPr>
            <a:r>
              <a:rPr lang="ru-RU" sz="1900" dirty="0">
                <a:solidFill>
                  <a:srgbClr val="D7D4CC"/>
                </a:solidFill>
                <a:latin typeface="Raleway Medium" pitchFamily="34" charset="0"/>
                <a:ea typeface="Raleway Medium" pitchFamily="34" charset="-122"/>
                <a:cs typeface="Raleway Medium" pitchFamily="34" charset="-120"/>
              </a:rPr>
              <a:t>Решение данной проблемы становится особенно важным сегодня по нескольким причинам:</a:t>
            </a:r>
          </a:p>
          <a:p>
            <a:pPr marL="0" indent="0">
              <a:lnSpc>
                <a:spcPts val="3100"/>
              </a:lnSpc>
              <a:buNone/>
            </a:pPr>
            <a:r>
              <a:rPr lang="ru-RU" sz="2000" b="1" dirty="0">
                <a:solidFill>
                  <a:schemeClr val="accent4"/>
                </a:solidFill>
                <a:latin typeface="Raleway Medium" pitchFamily="34" charset="0"/>
                <a:ea typeface="Raleway Medium" pitchFamily="34" charset="-122"/>
                <a:cs typeface="Raleway Medium" pitchFamily="34" charset="-120"/>
              </a:rPr>
              <a:t>4. Экономическая выгода</a:t>
            </a:r>
          </a:p>
          <a:p>
            <a:pPr marL="0" indent="0">
              <a:lnSpc>
                <a:spcPts val="3100"/>
              </a:lnSpc>
              <a:buNone/>
            </a:pPr>
            <a:r>
              <a:rPr lang="ru-RU" sz="1900" dirty="0">
                <a:solidFill>
                  <a:srgbClr val="D7D4CC"/>
                </a:solidFill>
                <a:latin typeface="Raleway Medium" pitchFamily="34" charset="0"/>
                <a:ea typeface="Raleway Medium" pitchFamily="34" charset="-122"/>
                <a:cs typeface="Raleway Medium" pitchFamily="34" charset="-120"/>
              </a:rPr>
              <a:t>Качественные тексты помогают бизнесу привлекать клиентов, увеличивать продажи и улучшать репутацию бренда. Компании готовы платить за хороший контент, поэтому авторы с развитыми навыками письма имеют конкурентное преимущество на рынке труда.</a:t>
            </a:r>
          </a:p>
          <a:p>
            <a:pPr marL="0" indent="0">
              <a:lnSpc>
                <a:spcPts val="3100"/>
              </a:lnSpc>
              <a:buNone/>
            </a:pPr>
            <a:endParaRPr lang="ru-RU" sz="1900" dirty="0">
              <a:solidFill>
                <a:srgbClr val="D7D4CC"/>
              </a:solidFill>
              <a:latin typeface="Raleway Medium" pitchFamily="34" charset="0"/>
              <a:ea typeface="Raleway Medium" pitchFamily="34" charset="-122"/>
              <a:cs typeface="Raleway Medium" pitchFamily="34" charset="-120"/>
            </a:endParaRPr>
          </a:p>
          <a:p>
            <a:pPr marL="0" indent="0">
              <a:lnSpc>
                <a:spcPts val="3100"/>
              </a:lnSpc>
              <a:buNone/>
            </a:pPr>
            <a:r>
              <a:rPr lang="ru-RU" sz="2000" b="1" dirty="0">
                <a:solidFill>
                  <a:schemeClr val="accent4"/>
                </a:solidFill>
                <a:latin typeface="Raleway Medium" pitchFamily="34" charset="0"/>
                <a:ea typeface="Raleway Medium" pitchFamily="34" charset="-122"/>
                <a:cs typeface="Raleway Medium" pitchFamily="34" charset="-120"/>
              </a:rPr>
              <a:t>5. Ускорение процессов</a:t>
            </a:r>
          </a:p>
          <a:p>
            <a:pPr marL="0" indent="0">
              <a:lnSpc>
                <a:spcPts val="3100"/>
              </a:lnSpc>
              <a:buNone/>
            </a:pPr>
            <a:r>
              <a:rPr lang="ru-RU" sz="1900" dirty="0">
                <a:solidFill>
                  <a:srgbClr val="D7D4CC"/>
                </a:solidFill>
                <a:latin typeface="Raleway Medium" pitchFamily="34" charset="0"/>
                <a:ea typeface="Raleway Medium" pitchFamily="34" charset="-122"/>
                <a:cs typeface="Raleway Medium" pitchFamily="34" charset="-120"/>
              </a:rPr>
              <a:t>Авторам нужно быстро реагировать на изменения рынка и актуальные события. Если навыки письма развиты слабо, это замедляет процесс создания контента и уменьшает эффективность работы.</a:t>
            </a:r>
          </a:p>
          <a:p>
            <a:pPr marL="0" indent="0">
              <a:lnSpc>
                <a:spcPts val="3100"/>
              </a:lnSpc>
              <a:buNone/>
            </a:pPr>
            <a:endParaRPr lang="ru-RU" sz="1900" dirty="0">
              <a:solidFill>
                <a:srgbClr val="D7D4CC"/>
              </a:solidFill>
              <a:latin typeface="Raleway Medium" pitchFamily="34" charset="0"/>
              <a:ea typeface="Raleway Medium" pitchFamily="34" charset="-122"/>
              <a:cs typeface="Raleway Medium" pitchFamily="34" charset="-120"/>
            </a:endParaRPr>
          </a:p>
          <a:p>
            <a:pPr marL="0" indent="0">
              <a:lnSpc>
                <a:spcPts val="3100"/>
              </a:lnSpc>
              <a:buNone/>
            </a:pPr>
            <a:r>
              <a:rPr lang="ru-RU" sz="2000" b="1" dirty="0">
                <a:solidFill>
                  <a:schemeClr val="accent4"/>
                </a:solidFill>
                <a:latin typeface="Raleway Medium" pitchFamily="34" charset="0"/>
                <a:ea typeface="Raleway Medium" pitchFamily="34" charset="-122"/>
                <a:cs typeface="Raleway Medium" pitchFamily="34" charset="-120"/>
              </a:rPr>
              <a:t>6. Развитие личного бренда</a:t>
            </a:r>
          </a:p>
          <a:p>
            <a:pPr marL="0" indent="0">
              <a:lnSpc>
                <a:spcPts val="3100"/>
              </a:lnSpc>
              <a:buNone/>
            </a:pPr>
            <a:r>
              <a:rPr lang="ru-RU" sz="1900" dirty="0">
                <a:solidFill>
                  <a:srgbClr val="D7D4CC"/>
                </a:solidFill>
                <a:latin typeface="Raleway Medium" pitchFamily="34" charset="0"/>
                <a:ea typeface="Raleway Medium" pitchFamily="34" charset="-122"/>
                <a:cs typeface="Raleway Medium" pitchFamily="34" charset="-120"/>
              </a:rPr>
              <a:t>Для фрилансеров и блогеров личный бренд является важной частью успеха. Качественное письмо помогает создать образ профессионала, которому можно доверять, и привлекает новых заказчиков и партнеров.</a:t>
            </a:r>
            <a:endParaRPr lang="en-US" sz="1900" dirty="0"/>
          </a:p>
        </p:txBody>
      </p:sp>
    </p:spTree>
    <p:extLst>
      <p:ext uri="{BB962C8B-B14F-4D97-AF65-F5344CB8AC3E}">
        <p14:creationId xmlns:p14="http://schemas.microsoft.com/office/powerpoint/2010/main" val="404027997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13" name="Прямоугольник 12">
            <a:extLst>
              <a:ext uri="{FF2B5EF4-FFF2-40B4-BE49-F238E27FC236}">
                <a16:creationId xmlns:a16="http://schemas.microsoft.com/office/drawing/2014/main" id="{F5CBB7AE-6983-47C4-92DD-A699F004FB5E}"/>
              </a:ext>
            </a:extLst>
          </p:cNvPr>
          <p:cNvSpPr/>
          <p:nvPr/>
        </p:nvSpPr>
        <p:spPr>
          <a:xfrm>
            <a:off x="5486400" y="0"/>
            <a:ext cx="9144000" cy="8229600"/>
          </a:xfrm>
          <a:prstGeom prst="rect">
            <a:avLst/>
          </a:prstGeom>
          <a:solidFill>
            <a:srgbClr val="6F553E"/>
          </a:solidFill>
          <a:ln>
            <a:solidFill>
              <a:srgbClr val="6F553E"/>
            </a:solidFill>
          </a:ln>
        </p:spPr>
        <p:style>
          <a:lnRef idx="2">
            <a:schemeClr val="accent1">
              <a:shade val="50000"/>
            </a:schemeClr>
          </a:lnRef>
          <a:fillRef idx="1002">
            <a:schemeClr val="dk1"/>
          </a:fillRef>
          <a:effectRef idx="0">
            <a:schemeClr val="accent1"/>
          </a:effectRef>
          <a:fontRef idx="minor">
            <a:schemeClr val="lt1"/>
          </a:fontRef>
        </p:style>
        <p:txBody>
          <a:bodyPr rtlCol="0" anchor="ctr"/>
          <a:lstStyle/>
          <a:p>
            <a:pPr algn="ctr"/>
            <a:endParaRPr lang="en-GB"/>
          </a:p>
        </p:txBody>
      </p:sp>
      <p:pic>
        <p:nvPicPr>
          <p:cNvPr id="4" name="Image 1" descr="preencoded.png"/>
          <p:cNvPicPr>
            <a:picLocks noChangeAspect="1"/>
          </p:cNvPicPr>
          <p:nvPr/>
        </p:nvPicPr>
        <p:blipFill>
          <a:blip r:embed="rId3"/>
          <a:stretch>
            <a:fillRect/>
          </a:stretch>
        </p:blipFill>
        <p:spPr>
          <a:xfrm>
            <a:off x="6274594" y="1894046"/>
            <a:ext cx="1125974" cy="1801535"/>
          </a:xfrm>
          <a:prstGeom prst="rect">
            <a:avLst/>
          </a:prstGeom>
        </p:spPr>
      </p:pic>
      <p:sp>
        <p:nvSpPr>
          <p:cNvPr id="6" name="Text 2"/>
          <p:cNvSpPr/>
          <p:nvPr/>
        </p:nvSpPr>
        <p:spPr>
          <a:xfrm>
            <a:off x="7738348" y="2149309"/>
            <a:ext cx="6103858" cy="720328"/>
          </a:xfrm>
          <a:prstGeom prst="rect">
            <a:avLst/>
          </a:prstGeom>
          <a:noFill/>
          <a:ln/>
        </p:spPr>
        <p:txBody>
          <a:bodyPr wrap="square" lIns="0" tIns="0" rIns="0" bIns="0" rtlCol="0" anchor="t"/>
          <a:lstStyle/>
          <a:p>
            <a:pPr marL="0" indent="0" algn="l">
              <a:lnSpc>
                <a:spcPts val="2800"/>
              </a:lnSpc>
              <a:buNone/>
            </a:pPr>
            <a:r>
              <a:rPr lang="ru-RU" sz="1750" dirty="0">
                <a:solidFill>
                  <a:srgbClr val="D7D4CC"/>
                </a:solidFill>
                <a:latin typeface="Raleway Medium" pitchFamily="34" charset="0"/>
                <a:ea typeface="Raleway Medium" pitchFamily="34" charset="-122"/>
                <a:cs typeface="Raleway Medium" pitchFamily="34" charset="-120"/>
              </a:rPr>
              <a:t>Количество потенциальных клиентов (</a:t>
            </a:r>
            <a:r>
              <a:rPr lang="ru-RU" sz="1750" dirty="0" err="1">
                <a:solidFill>
                  <a:srgbClr val="D7D4CC"/>
                </a:solidFill>
                <a:latin typeface="Raleway Medium" pitchFamily="34" charset="0"/>
                <a:ea typeface="Raleway Medium" pitchFamily="34" charset="-122"/>
                <a:cs typeface="Raleway Medium" pitchFamily="34" charset="-120"/>
              </a:rPr>
              <a:t>контентмейкеры</a:t>
            </a:r>
            <a:r>
              <a:rPr lang="ru-RU" sz="1750" dirty="0">
                <a:solidFill>
                  <a:srgbClr val="D7D4CC"/>
                </a:solidFill>
                <a:latin typeface="Raleway Medium" pitchFamily="34" charset="0"/>
                <a:ea typeface="Raleway Medium" pitchFamily="34" charset="-122"/>
                <a:cs typeface="Raleway Medium" pitchFamily="34" charset="-120"/>
              </a:rPr>
              <a:t>, копирайтеры, блогеры) составляет несколько сотен тысяч человек.</a:t>
            </a:r>
            <a:endParaRPr lang="en-US" sz="1750" dirty="0"/>
          </a:p>
        </p:txBody>
      </p:sp>
      <p:pic>
        <p:nvPicPr>
          <p:cNvPr id="7" name="Image 2" descr="preencoded.png"/>
          <p:cNvPicPr>
            <a:picLocks noChangeAspect="1"/>
          </p:cNvPicPr>
          <p:nvPr/>
        </p:nvPicPr>
        <p:blipFill>
          <a:blip r:embed="rId4"/>
          <a:stretch>
            <a:fillRect/>
          </a:stretch>
        </p:blipFill>
        <p:spPr>
          <a:xfrm>
            <a:off x="6274594" y="3695581"/>
            <a:ext cx="1125974" cy="1801535"/>
          </a:xfrm>
          <a:prstGeom prst="rect">
            <a:avLst/>
          </a:prstGeom>
        </p:spPr>
      </p:pic>
      <p:sp>
        <p:nvSpPr>
          <p:cNvPr id="9" name="Text 4"/>
          <p:cNvSpPr/>
          <p:nvPr/>
        </p:nvSpPr>
        <p:spPr>
          <a:xfrm>
            <a:off x="7738348" y="4132814"/>
            <a:ext cx="6103858" cy="720328"/>
          </a:xfrm>
          <a:prstGeom prst="rect">
            <a:avLst/>
          </a:prstGeom>
          <a:noFill/>
          <a:ln/>
        </p:spPr>
        <p:txBody>
          <a:bodyPr wrap="square" lIns="0" tIns="0" rIns="0" bIns="0" rtlCol="0" anchor="t"/>
          <a:lstStyle/>
          <a:p>
            <a:pPr marL="0" indent="0" algn="l">
              <a:lnSpc>
                <a:spcPts val="2800"/>
              </a:lnSpc>
              <a:buNone/>
            </a:pPr>
            <a:r>
              <a:rPr lang="ru-RU" sz="1750" dirty="0">
                <a:solidFill>
                  <a:srgbClr val="D7D4CC"/>
                </a:solidFill>
                <a:latin typeface="Raleway Medium" pitchFamily="34" charset="0"/>
                <a:ea typeface="Raleway Medium" pitchFamily="34" charset="-122"/>
                <a:cs typeface="Raleway Medium" pitchFamily="34" charset="-120"/>
              </a:rPr>
              <a:t>Средняя стоимость курса или тренинга – 10 000 рублей.</a:t>
            </a:r>
            <a:endParaRPr lang="en-US" sz="1750" dirty="0"/>
          </a:p>
        </p:txBody>
      </p:sp>
      <p:pic>
        <p:nvPicPr>
          <p:cNvPr id="10" name="Image 3" descr="preencoded.png"/>
          <p:cNvPicPr>
            <a:picLocks noChangeAspect="1"/>
          </p:cNvPicPr>
          <p:nvPr/>
        </p:nvPicPr>
        <p:blipFill>
          <a:blip r:embed="rId5"/>
          <a:stretch>
            <a:fillRect/>
          </a:stretch>
        </p:blipFill>
        <p:spPr>
          <a:xfrm>
            <a:off x="6274594" y="5497116"/>
            <a:ext cx="1125974" cy="1801535"/>
          </a:xfrm>
          <a:prstGeom prst="rect">
            <a:avLst/>
          </a:prstGeom>
        </p:spPr>
      </p:pic>
      <p:sp>
        <p:nvSpPr>
          <p:cNvPr id="12" name="Text 6"/>
          <p:cNvSpPr/>
          <p:nvPr/>
        </p:nvSpPr>
        <p:spPr>
          <a:xfrm>
            <a:off x="7738348" y="5661162"/>
            <a:ext cx="6103858" cy="720328"/>
          </a:xfrm>
          <a:prstGeom prst="rect">
            <a:avLst/>
          </a:prstGeom>
          <a:noFill/>
          <a:ln/>
        </p:spPr>
        <p:txBody>
          <a:bodyPr wrap="square" lIns="0" tIns="0" rIns="0" bIns="0" rtlCol="0" anchor="t"/>
          <a:lstStyle/>
          <a:p>
            <a:pPr marL="0" indent="0" algn="l">
              <a:lnSpc>
                <a:spcPts val="2800"/>
              </a:lnSpc>
              <a:buNone/>
            </a:pPr>
            <a:r>
              <a:rPr lang="ru-RU" sz="1750" dirty="0">
                <a:solidFill>
                  <a:srgbClr val="D7D4CC"/>
                </a:solidFill>
                <a:latin typeface="Raleway Medium" pitchFamily="34" charset="0"/>
                <a:ea typeface="Raleway Medium" pitchFamily="34" charset="-122"/>
                <a:cs typeface="Raleway Medium" pitchFamily="34" charset="-120"/>
              </a:rPr>
              <a:t>Потенциальный объем рынка можно оценить как произведение количества клиентов на среднюю стоимость курса: 100 000 клиентов * 10 000 </a:t>
            </a:r>
            <a:r>
              <a:rPr lang="ru-RU" sz="1750" dirty="0" err="1">
                <a:solidFill>
                  <a:srgbClr val="D7D4CC"/>
                </a:solidFill>
                <a:latin typeface="Raleway Medium" pitchFamily="34" charset="0"/>
                <a:ea typeface="Raleway Medium" pitchFamily="34" charset="-122"/>
                <a:cs typeface="Raleway Medium" pitchFamily="34" charset="-120"/>
              </a:rPr>
              <a:t>руб</a:t>
            </a:r>
            <a:r>
              <a:rPr lang="ru-RU" sz="1750" dirty="0">
                <a:solidFill>
                  <a:srgbClr val="D7D4CC"/>
                </a:solidFill>
                <a:latin typeface="Raleway Medium" pitchFamily="34" charset="0"/>
                <a:ea typeface="Raleway Medium" pitchFamily="34" charset="-122"/>
                <a:cs typeface="Raleway Medium" pitchFamily="34" charset="-120"/>
              </a:rPr>
              <a:t> = 1 млрд рублей.</a:t>
            </a:r>
          </a:p>
          <a:p>
            <a:pPr marL="0" indent="0" algn="l">
              <a:lnSpc>
                <a:spcPts val="2800"/>
              </a:lnSpc>
              <a:buNone/>
            </a:pPr>
            <a:endParaRPr lang="en-US" sz="1750" dirty="0"/>
          </a:p>
        </p:txBody>
      </p:sp>
      <p:sp>
        <p:nvSpPr>
          <p:cNvPr id="16" name="Прямоугольник 15">
            <a:extLst>
              <a:ext uri="{FF2B5EF4-FFF2-40B4-BE49-F238E27FC236}">
                <a16:creationId xmlns:a16="http://schemas.microsoft.com/office/drawing/2014/main" id="{B02EA3D3-4FC1-470A-BAF8-DF73E4CDE6DE}"/>
              </a:ext>
            </a:extLst>
          </p:cNvPr>
          <p:cNvSpPr/>
          <p:nvPr/>
        </p:nvSpPr>
        <p:spPr>
          <a:xfrm>
            <a:off x="0" y="0"/>
            <a:ext cx="5486400" cy="8511822"/>
          </a:xfrm>
          <a:prstGeom prst="rect">
            <a:avLst/>
          </a:prstGeom>
          <a:solidFill>
            <a:srgbClr val="522F2E"/>
          </a:solidFill>
          <a:ln>
            <a:solidFill>
              <a:srgbClr val="522F2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4" name="Рисунок 13">
            <a:extLst>
              <a:ext uri="{FF2B5EF4-FFF2-40B4-BE49-F238E27FC236}">
                <a16:creationId xmlns:a16="http://schemas.microsoft.com/office/drawing/2014/main" id="{12FB7BD9-AA9D-497D-A81F-F82C8CF932CF}"/>
              </a:ext>
            </a:extLst>
          </p:cNvPr>
          <p:cNvPicPr>
            <a:picLocks noChangeAspect="1"/>
          </p:cNvPicPr>
          <p:nvPr/>
        </p:nvPicPr>
        <p:blipFill>
          <a:blip r:embed="rId6">
            <a:extLst>
              <a:ext uri="{BEBA8EAE-BF5A-486C-A8C5-ECC9F3942E4B}">
                <a14:imgProps xmlns:a14="http://schemas.microsoft.com/office/drawing/2010/main">
                  <a14:imgLayer r:embed="rId7">
                    <a14:imgEffect>
                      <a14:backgroundRemoval t="2960" b="97664" l="10000" r="90000">
                        <a14:foregroundMark x1="61917" y1="9813" x2="65083" y2="21340"/>
                        <a14:foregroundMark x1="61250" y1="3427" x2="65333" y2="3271"/>
                        <a14:foregroundMark x1="62250" y1="31308" x2="63917" y2="47352"/>
                        <a14:foregroundMark x1="63917" y1="47352" x2="62500" y2="57632"/>
                        <a14:foregroundMark x1="62500" y1="57632" x2="63750" y2="63396"/>
                        <a14:foregroundMark x1="37917" y1="41589" x2="37167" y2="87227"/>
                        <a14:foregroundMark x1="37167" y1="87227" x2="37917" y2="91745"/>
                        <a14:foregroundMark x1="35583" y1="97664" x2="39167" y2="97664"/>
                        <a14:backgroundMark x1="53333" y1="27259" x2="53583" y2="57944"/>
                        <a14:backgroundMark x1="53583" y1="57944" x2="49250" y2="76791"/>
                        <a14:backgroundMark x1="31167" y1="55919" x2="30083" y2="36916"/>
                        <a14:backgroundMark x1="30083" y1="36916" x2="35000" y2="25857"/>
                        <a14:backgroundMark x1="35000" y1="25857" x2="42333" y2="24766"/>
                        <a14:backgroundMark x1="42333" y1="24766" x2="47667" y2="29595"/>
                        <a14:backgroundMark x1="47667" y1="29595" x2="49250" y2="35047"/>
                        <a14:backgroundMark x1="35417" y1="29128" x2="31417" y2="33801"/>
                        <a14:backgroundMark x1="31417" y1="33801" x2="28667" y2="50000"/>
                        <a14:backgroundMark x1="28667" y1="50000" x2="32667" y2="53894"/>
                      </a14:backgroundRemoval>
                    </a14:imgEffect>
                  </a14:imgLayer>
                </a14:imgProps>
              </a:ext>
            </a:extLst>
          </a:blip>
          <a:stretch>
            <a:fillRect/>
          </a:stretch>
        </p:blipFill>
        <p:spPr>
          <a:xfrm>
            <a:off x="-3748734" y="623601"/>
            <a:ext cx="12983868" cy="6946370"/>
          </a:xfrm>
          <a:prstGeom prst="rect">
            <a:avLst/>
          </a:prstGeom>
        </p:spPr>
      </p:pic>
      <p:sp>
        <p:nvSpPr>
          <p:cNvPr id="3" name="Text 0"/>
          <p:cNvSpPr/>
          <p:nvPr/>
        </p:nvSpPr>
        <p:spPr>
          <a:xfrm>
            <a:off x="5644445" y="300070"/>
            <a:ext cx="12247858" cy="720328"/>
          </a:xfrm>
          <a:prstGeom prst="rect">
            <a:avLst/>
          </a:prstGeom>
          <a:noFill/>
          <a:ln/>
        </p:spPr>
        <p:txBody>
          <a:bodyPr wrap="none" lIns="0" tIns="0" rIns="0" bIns="0" rtlCol="0" anchor="t"/>
          <a:lstStyle/>
          <a:p>
            <a:pPr marL="0" indent="0">
              <a:lnSpc>
                <a:spcPts val="4900"/>
              </a:lnSpc>
              <a:buNone/>
            </a:pPr>
            <a:r>
              <a:rPr lang="ru-RU" sz="6000" b="1" dirty="0">
                <a:solidFill>
                  <a:srgbClr val="FFE14D"/>
                </a:solidFill>
                <a:latin typeface="Copperplate Gothic Bold" panose="020E0705020206020404" pitchFamily="34" charset="0"/>
                <a:ea typeface="Comfortaa Bold" pitchFamily="34" charset="-122"/>
                <a:cs typeface="Comfortaa Bold" pitchFamily="34" charset="-120"/>
              </a:rPr>
              <a:t>Каков размер рынка</a:t>
            </a:r>
            <a:r>
              <a:rPr lang="en-GB" sz="6000" b="1" dirty="0">
                <a:solidFill>
                  <a:srgbClr val="FFE14D"/>
                </a:solidFill>
                <a:latin typeface="Copperplate Gothic Bold" panose="020E0705020206020404" pitchFamily="34" charset="0"/>
                <a:ea typeface="Comfortaa Bold" pitchFamily="34" charset="-122"/>
                <a:cs typeface="Comfortaa Bold" pitchFamily="34" charset="-120"/>
              </a:rPr>
              <a:t>?</a:t>
            </a:r>
            <a:endParaRPr lang="ru-RU" sz="6000" b="1" dirty="0">
              <a:solidFill>
                <a:srgbClr val="FFE14D"/>
              </a:solidFill>
              <a:latin typeface="Copperplate Gothic Bold" panose="020E0705020206020404" pitchFamily="34" charset="0"/>
              <a:ea typeface="Comfortaa Bold" pitchFamily="34" charset="-122"/>
              <a:cs typeface="Comfortaa Bold" pitchFamily="34" charset="-120"/>
            </a:endParaRPr>
          </a:p>
          <a:p>
            <a:pPr marL="0" indent="0">
              <a:lnSpc>
                <a:spcPts val="4900"/>
              </a:lnSpc>
              <a:buNone/>
            </a:pPr>
            <a:r>
              <a:rPr lang="ru-RU" dirty="0">
                <a:solidFill>
                  <a:schemeClr val="bg2">
                    <a:lumMod val="90000"/>
                  </a:schemeClr>
                </a:solidFill>
                <a:latin typeface="Copperplate Gothic Bold" panose="020E0705020206020404" pitchFamily="34" charset="0"/>
              </a:rPr>
              <a:t>Если ориентироваться на российский рынок, то можно предположить следующее:</a:t>
            </a:r>
            <a:endParaRPr lang="en-US" dirty="0">
              <a:solidFill>
                <a:schemeClr val="bg2">
                  <a:lumMod val="90000"/>
                </a:schemeClr>
              </a:solidFill>
              <a:latin typeface="Copperplate Gothic Bold" panose="020E07050202060204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7" name="Прямоугольник 6">
            <a:extLst>
              <a:ext uri="{FF2B5EF4-FFF2-40B4-BE49-F238E27FC236}">
                <a16:creationId xmlns:a16="http://schemas.microsoft.com/office/drawing/2014/main" id="{97171CFC-D2A0-4506-9808-BE40EF0237CB}"/>
              </a:ext>
            </a:extLst>
          </p:cNvPr>
          <p:cNvSpPr/>
          <p:nvPr/>
        </p:nvSpPr>
        <p:spPr>
          <a:xfrm>
            <a:off x="0" y="0"/>
            <a:ext cx="14630400" cy="8229600"/>
          </a:xfrm>
          <a:prstGeom prst="rect">
            <a:avLst/>
          </a:prstGeom>
          <a:solidFill>
            <a:srgbClr val="522F2E"/>
          </a:solidFill>
          <a:ln>
            <a:solidFill>
              <a:srgbClr val="522F2E"/>
            </a:solidFill>
          </a:ln>
        </p:spPr>
        <p:style>
          <a:lnRef idx="2">
            <a:schemeClr val="accent1">
              <a:shade val="50000"/>
            </a:schemeClr>
          </a:lnRef>
          <a:fillRef idx="1002">
            <a:schemeClr val="dk1"/>
          </a:fillRef>
          <a:effectRef idx="0">
            <a:schemeClr val="accent1"/>
          </a:effectRef>
          <a:fontRef idx="minor">
            <a:schemeClr val="lt1"/>
          </a:fontRef>
        </p:style>
        <p:txBody>
          <a:bodyPr rtlCol="0" anchor="ctr"/>
          <a:lstStyle/>
          <a:p>
            <a:pPr algn="ctr"/>
            <a:endParaRPr lang="en-GB"/>
          </a:p>
        </p:txBody>
      </p:sp>
      <p:sp>
        <p:nvSpPr>
          <p:cNvPr id="2" name="Text 0"/>
          <p:cNvSpPr/>
          <p:nvPr/>
        </p:nvSpPr>
        <p:spPr>
          <a:xfrm>
            <a:off x="498230" y="832176"/>
            <a:ext cx="5542845" cy="685800"/>
          </a:xfrm>
          <a:prstGeom prst="rect">
            <a:avLst/>
          </a:prstGeom>
          <a:noFill/>
          <a:ln/>
        </p:spPr>
        <p:txBody>
          <a:bodyPr wrap="none" lIns="0" tIns="0" rIns="0" bIns="0" rtlCol="0" anchor="t"/>
          <a:lstStyle/>
          <a:p>
            <a:pPr marL="0" indent="0" algn="ctr">
              <a:lnSpc>
                <a:spcPts val="5400"/>
              </a:lnSpc>
              <a:buNone/>
            </a:pPr>
            <a:r>
              <a:rPr lang="ru-RU" sz="6000" b="1" dirty="0">
                <a:solidFill>
                  <a:srgbClr val="FFE14D"/>
                </a:solidFill>
                <a:latin typeface="Copperplate Gothic Bold" panose="020E0705020206020404" pitchFamily="34" charset="0"/>
                <a:ea typeface="Comfortaa Bold" pitchFamily="34" charset="-122"/>
                <a:cs typeface="Comfortaa Bold" pitchFamily="34" charset="-120"/>
              </a:rPr>
              <a:t>Наш продукт</a:t>
            </a:r>
            <a:endParaRPr lang="en-US" sz="6000" dirty="0">
              <a:latin typeface="Copperplate Gothic Bold" panose="020E0705020206020404" pitchFamily="34" charset="0"/>
            </a:endParaRPr>
          </a:p>
        </p:txBody>
      </p:sp>
      <p:sp>
        <p:nvSpPr>
          <p:cNvPr id="4" name="Text 2"/>
          <p:cNvSpPr/>
          <p:nvPr/>
        </p:nvSpPr>
        <p:spPr>
          <a:xfrm>
            <a:off x="498231" y="1986782"/>
            <a:ext cx="5542844" cy="1445039"/>
          </a:xfrm>
          <a:prstGeom prst="rect">
            <a:avLst/>
          </a:prstGeom>
          <a:noFill/>
          <a:ln/>
        </p:spPr>
        <p:txBody>
          <a:bodyPr wrap="square" lIns="0" tIns="0" rIns="0" bIns="0" rtlCol="0" anchor="t"/>
          <a:lstStyle/>
          <a:p>
            <a:pPr marL="0" indent="0" algn="just">
              <a:lnSpc>
                <a:spcPts val="3100"/>
              </a:lnSpc>
              <a:buNone/>
            </a:pPr>
            <a:r>
              <a:rPr lang="ru-RU" sz="1900" dirty="0">
                <a:solidFill>
                  <a:srgbClr val="D7D4CC"/>
                </a:solidFill>
                <a:latin typeface="Raleway Medium" pitchFamily="34" charset="0"/>
                <a:ea typeface="Raleway Medium" pitchFamily="34" charset="-122"/>
                <a:cs typeface="Raleway Medium" pitchFamily="34" charset="-120"/>
              </a:rPr>
              <a:t>«Литературный арсенал» – </a:t>
            </a:r>
            <a:r>
              <a:rPr lang="ru-RU" sz="1900" dirty="0">
                <a:solidFill>
                  <a:schemeClr val="accent4"/>
                </a:solidFill>
                <a:latin typeface="Raleway Medium" pitchFamily="34" charset="0"/>
                <a:ea typeface="Raleway Medium" pitchFamily="34" charset="-122"/>
                <a:cs typeface="Raleway Medium" pitchFamily="34" charset="-120"/>
              </a:rPr>
              <a:t>уроки на онлайн-платформе </a:t>
            </a:r>
            <a:r>
              <a:rPr lang="ru-RU" sz="1900" dirty="0">
                <a:solidFill>
                  <a:srgbClr val="D7D4CC"/>
                </a:solidFill>
                <a:latin typeface="Raleway Medium" pitchFamily="34" charset="0"/>
                <a:ea typeface="Raleway Medium" pitchFamily="34" charset="-122"/>
                <a:cs typeface="Raleway Medium" pitchFamily="34" charset="-120"/>
              </a:rPr>
              <a:t>по улучшению писательского мастерства решает проблему недостаточного уровня навыков письма и творческого потенциала у участников проекта. Это позволит им создавать более качественные тексты, развивать свои идеи и в целом улучшить свои навыки письма. В проверке текстов будет помогать искусственный интеллект.</a:t>
            </a:r>
            <a:endParaRPr lang="en-US" sz="1900" dirty="0"/>
          </a:p>
        </p:txBody>
      </p:sp>
      <p:pic>
        <p:nvPicPr>
          <p:cNvPr id="8" name="Рисунок 7">
            <a:extLst>
              <a:ext uri="{FF2B5EF4-FFF2-40B4-BE49-F238E27FC236}">
                <a16:creationId xmlns:a16="http://schemas.microsoft.com/office/drawing/2014/main" id="{54DA9CD6-E46C-4DEE-9DCB-8DDC6C328661}"/>
              </a:ext>
            </a:extLst>
          </p:cNvPr>
          <p:cNvPicPr>
            <a:picLocks noChangeAspect="1"/>
          </p:cNvPicPr>
          <p:nvPr/>
        </p:nvPicPr>
        <p:blipFill>
          <a:blip r:embed="rId3"/>
          <a:stretch>
            <a:fillRect/>
          </a:stretch>
        </p:blipFill>
        <p:spPr>
          <a:xfrm>
            <a:off x="6539306" y="0"/>
            <a:ext cx="8229600" cy="8229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a:extLst>
              <a:ext uri="{FF2B5EF4-FFF2-40B4-BE49-F238E27FC236}">
                <a16:creationId xmlns:a16="http://schemas.microsoft.com/office/drawing/2014/main" id="{0D6216F1-0E91-4763-96A8-85CCCF645E97}"/>
              </a:ext>
            </a:extLst>
          </p:cNvPr>
          <p:cNvPicPr>
            <a:picLocks noChangeAspect="1"/>
          </p:cNvPicPr>
          <p:nvPr/>
        </p:nvPicPr>
        <p:blipFill>
          <a:blip r:embed="rId3"/>
          <a:stretch>
            <a:fillRect/>
          </a:stretch>
        </p:blipFill>
        <p:spPr>
          <a:xfrm>
            <a:off x="4734" y="0"/>
            <a:ext cx="14620932" cy="8229600"/>
          </a:xfrm>
          <a:prstGeom prst="rect">
            <a:avLst/>
          </a:prstGeom>
        </p:spPr>
      </p:pic>
      <p:sp>
        <p:nvSpPr>
          <p:cNvPr id="12" name="Text 0">
            <a:extLst>
              <a:ext uri="{FF2B5EF4-FFF2-40B4-BE49-F238E27FC236}">
                <a16:creationId xmlns:a16="http://schemas.microsoft.com/office/drawing/2014/main" id="{76203B15-FCA7-4548-B9F2-9A37EF0F5386}"/>
              </a:ext>
            </a:extLst>
          </p:cNvPr>
          <p:cNvSpPr/>
          <p:nvPr/>
        </p:nvSpPr>
        <p:spPr>
          <a:xfrm>
            <a:off x="733779" y="300070"/>
            <a:ext cx="12247858" cy="720328"/>
          </a:xfrm>
          <a:prstGeom prst="rect">
            <a:avLst/>
          </a:prstGeom>
          <a:noFill/>
          <a:ln/>
        </p:spPr>
        <p:txBody>
          <a:bodyPr wrap="none" lIns="0" tIns="0" rIns="0" bIns="0" rtlCol="0" anchor="t"/>
          <a:lstStyle/>
          <a:p>
            <a:pPr marL="0" indent="0">
              <a:lnSpc>
                <a:spcPts val="4900"/>
              </a:lnSpc>
              <a:buNone/>
            </a:pPr>
            <a:r>
              <a:rPr lang="ru-RU" sz="6000" b="1" dirty="0">
                <a:solidFill>
                  <a:srgbClr val="FFE14D"/>
                </a:solidFill>
                <a:latin typeface="Copperplate Gothic Bold" panose="020E0705020206020404" pitchFamily="34" charset="0"/>
                <a:ea typeface="Comfortaa Bold" pitchFamily="34" charset="-122"/>
                <a:cs typeface="Comfortaa Bold" pitchFamily="34" charset="-120"/>
              </a:rPr>
              <a:t>Почему клиенты должны выбрать нас</a:t>
            </a:r>
            <a:r>
              <a:rPr lang="en-GB" sz="6000" b="1" dirty="0">
                <a:solidFill>
                  <a:srgbClr val="FFE14D"/>
                </a:solidFill>
                <a:latin typeface="Copperplate Gothic Bold" panose="020E0705020206020404" pitchFamily="34" charset="0"/>
                <a:ea typeface="Comfortaa Bold" pitchFamily="34" charset="-122"/>
                <a:cs typeface="Comfortaa Bold" pitchFamily="34" charset="-120"/>
              </a:rPr>
              <a:t>?</a:t>
            </a:r>
            <a:endParaRPr lang="ru-RU" sz="6000" b="1" dirty="0">
              <a:solidFill>
                <a:srgbClr val="FFE14D"/>
              </a:solidFill>
              <a:latin typeface="Copperplate Gothic Bold" panose="020E0705020206020404" pitchFamily="34" charset="0"/>
              <a:ea typeface="Comfortaa Bold" pitchFamily="34" charset="-122"/>
              <a:cs typeface="Comfortaa Bold" pitchFamily="34" charset="-120"/>
            </a:endParaRPr>
          </a:p>
        </p:txBody>
      </p:sp>
      <p:sp>
        <p:nvSpPr>
          <p:cNvPr id="13" name="Text 2">
            <a:extLst>
              <a:ext uri="{FF2B5EF4-FFF2-40B4-BE49-F238E27FC236}">
                <a16:creationId xmlns:a16="http://schemas.microsoft.com/office/drawing/2014/main" id="{E336465F-CE33-49D2-9729-0A1D08054531}"/>
              </a:ext>
            </a:extLst>
          </p:cNvPr>
          <p:cNvSpPr/>
          <p:nvPr/>
        </p:nvSpPr>
        <p:spPr>
          <a:xfrm>
            <a:off x="733779" y="1223003"/>
            <a:ext cx="13028916" cy="4123200"/>
          </a:xfrm>
          <a:prstGeom prst="rect">
            <a:avLst/>
          </a:prstGeom>
          <a:noFill/>
          <a:ln/>
        </p:spPr>
        <p:txBody>
          <a:bodyPr wrap="square" lIns="0" tIns="0" rIns="0" bIns="0" rtlCol="0" anchor="t"/>
          <a:lstStyle/>
          <a:p>
            <a:pPr marL="0" indent="0">
              <a:lnSpc>
                <a:spcPts val="3100"/>
              </a:lnSpc>
              <a:buNone/>
            </a:pPr>
            <a:r>
              <a:rPr lang="ru-RU" sz="1900" dirty="0">
                <a:solidFill>
                  <a:srgbClr val="D7D4CC"/>
                </a:solidFill>
                <a:latin typeface="Raleway Medium" pitchFamily="34" charset="0"/>
                <a:ea typeface="Raleway Medium" pitchFamily="34" charset="-122"/>
                <a:cs typeface="Raleway Medium" pitchFamily="34" charset="-120"/>
              </a:rPr>
              <a:t> </a:t>
            </a:r>
            <a:r>
              <a:rPr lang="ru-RU" sz="2000" dirty="0">
                <a:solidFill>
                  <a:srgbClr val="D7D4CC"/>
                </a:solidFill>
                <a:latin typeface="Raleway Medium" pitchFamily="34" charset="0"/>
                <a:ea typeface="Raleway Medium" pitchFamily="34" charset="-122"/>
                <a:cs typeface="Raleway Medium" pitchFamily="34" charset="-120"/>
              </a:rPr>
              <a:t>Мы предлагаем широкий спектр услуг по улучшению писательского мастерства, которые помогут вам развить свои навыки и достичь успеха в выбранной области. </a:t>
            </a:r>
          </a:p>
          <a:p>
            <a:pPr marL="0" indent="0">
              <a:lnSpc>
                <a:spcPts val="3100"/>
              </a:lnSpc>
              <a:buNone/>
            </a:pPr>
            <a:endParaRPr lang="ru-RU" sz="2000" dirty="0">
              <a:solidFill>
                <a:srgbClr val="D7D4CC"/>
              </a:solidFill>
              <a:latin typeface="Raleway Medium" pitchFamily="34" charset="0"/>
              <a:ea typeface="Raleway Medium" pitchFamily="34" charset="-122"/>
              <a:cs typeface="Raleway Medium" pitchFamily="34" charset="-120"/>
            </a:endParaRPr>
          </a:p>
          <a:p>
            <a:pPr marL="0" indent="0">
              <a:lnSpc>
                <a:spcPts val="3100"/>
              </a:lnSpc>
              <a:buNone/>
            </a:pPr>
            <a:endParaRPr lang="ru-RU" sz="2000" dirty="0">
              <a:solidFill>
                <a:srgbClr val="D7D4CC"/>
              </a:solidFill>
              <a:latin typeface="Raleway Medium" pitchFamily="34" charset="0"/>
              <a:ea typeface="Raleway Medium" pitchFamily="34" charset="-122"/>
              <a:cs typeface="Raleway Medium" pitchFamily="34" charset="-120"/>
            </a:endParaRPr>
          </a:p>
          <a:p>
            <a:pPr marL="0" indent="0">
              <a:lnSpc>
                <a:spcPts val="3100"/>
              </a:lnSpc>
              <a:buNone/>
            </a:pPr>
            <a:r>
              <a:rPr lang="ru-RU" sz="2400" dirty="0">
                <a:solidFill>
                  <a:schemeClr val="accent4"/>
                </a:solidFill>
                <a:latin typeface="Raleway Medium" pitchFamily="34" charset="0"/>
                <a:ea typeface="Raleway Medium" pitchFamily="34" charset="-122"/>
                <a:cs typeface="Raleway Medium" pitchFamily="34" charset="-120"/>
              </a:rPr>
              <a:t>Преимущества наших услуг: </a:t>
            </a:r>
          </a:p>
          <a:p>
            <a:pPr marL="342900" indent="-342900">
              <a:lnSpc>
                <a:spcPts val="3100"/>
              </a:lnSpc>
              <a:buFont typeface="Wingdings" panose="05000000000000000000" pitchFamily="2" charset="2"/>
              <a:buChar char="v"/>
            </a:pPr>
            <a:r>
              <a:rPr lang="ru-RU" sz="2000" dirty="0">
                <a:solidFill>
                  <a:srgbClr val="D7D4CC"/>
                </a:solidFill>
                <a:latin typeface="Raleway Medium" pitchFamily="34" charset="0"/>
                <a:ea typeface="Raleway Medium" pitchFamily="34" charset="-122"/>
                <a:cs typeface="Raleway Medium" pitchFamily="34" charset="-120"/>
              </a:rPr>
              <a:t>Индивидуальный подход: мы учитываем потребности и цели каждого клиента, разрабатывая для него индивидуальную программу обучения. </a:t>
            </a:r>
          </a:p>
          <a:p>
            <a:pPr marL="342900" indent="-342900">
              <a:lnSpc>
                <a:spcPts val="3100"/>
              </a:lnSpc>
              <a:buFont typeface="Wingdings" panose="05000000000000000000" pitchFamily="2" charset="2"/>
              <a:buChar char="v"/>
            </a:pPr>
            <a:r>
              <a:rPr lang="ru-RU" sz="2000" dirty="0">
                <a:solidFill>
                  <a:srgbClr val="D7D4CC"/>
                </a:solidFill>
                <a:latin typeface="Raleway Medium" pitchFamily="34" charset="0"/>
                <a:ea typeface="Raleway Medium" pitchFamily="34" charset="-122"/>
                <a:cs typeface="Raleway Medium" pitchFamily="34" charset="-120"/>
              </a:rPr>
              <a:t>Поддержка и обратная связь: мы предоставляем клиентам поддержку и обратную связь на протяжении всего процесса обучения, помогая им преодолевать трудности и достигать поставленных целей. </a:t>
            </a:r>
          </a:p>
          <a:p>
            <a:pPr marL="342900" indent="-342900">
              <a:lnSpc>
                <a:spcPts val="3100"/>
              </a:lnSpc>
              <a:buFont typeface="Wingdings" panose="05000000000000000000" pitchFamily="2" charset="2"/>
              <a:buChar char="v"/>
            </a:pPr>
            <a:r>
              <a:rPr lang="ru-RU" sz="2000" dirty="0">
                <a:solidFill>
                  <a:srgbClr val="D7D4CC"/>
                </a:solidFill>
                <a:latin typeface="Raleway Medium" pitchFamily="34" charset="0"/>
                <a:ea typeface="Raleway Medium" pitchFamily="34" charset="-122"/>
                <a:cs typeface="Raleway Medium" pitchFamily="34" charset="-120"/>
              </a:rPr>
              <a:t>Развитие сообщества: мы создаём сообщество единомышленников, где клиенты могут обмениваться опытом, получать советы и поддержку от других участников. </a:t>
            </a:r>
          </a:p>
          <a:p>
            <a:pPr marL="342900" indent="-342900">
              <a:lnSpc>
                <a:spcPts val="3100"/>
              </a:lnSpc>
              <a:buFont typeface="Wingdings" panose="05000000000000000000" pitchFamily="2" charset="2"/>
              <a:buChar char="v"/>
            </a:pPr>
            <a:r>
              <a:rPr lang="ru-RU" sz="2000" dirty="0">
                <a:solidFill>
                  <a:srgbClr val="D7D4CC"/>
                </a:solidFill>
                <a:latin typeface="Raleway Medium" pitchFamily="34" charset="0"/>
                <a:ea typeface="Raleway Medium" pitchFamily="34" charset="-122"/>
                <a:cs typeface="Raleway Medium" pitchFamily="34" charset="-120"/>
              </a:rPr>
              <a:t>Постоянное обновление: мы регулярно обновляем и улучшаем программу обучения, чтобы она оставалась актуальной и эффективной. </a:t>
            </a:r>
          </a:p>
          <a:p>
            <a:pPr marL="0" indent="0">
              <a:lnSpc>
                <a:spcPts val="3100"/>
              </a:lnSpc>
              <a:buNone/>
            </a:pPr>
            <a:r>
              <a:rPr lang="ru-RU" sz="2000" dirty="0">
                <a:solidFill>
                  <a:srgbClr val="D7D4CC"/>
                </a:solidFill>
                <a:latin typeface="Raleway Medium" pitchFamily="34" charset="0"/>
                <a:ea typeface="Raleway Medium" pitchFamily="34" charset="-122"/>
                <a:cs typeface="Raleway Medium" pitchFamily="34" charset="-120"/>
              </a:rPr>
              <a:t> </a:t>
            </a:r>
          </a:p>
          <a:p>
            <a:pPr marL="0" indent="0">
              <a:lnSpc>
                <a:spcPts val="3100"/>
              </a:lnSpc>
              <a:buNone/>
            </a:pPr>
            <a:endParaRPr lang="ru-RU" sz="1900" dirty="0">
              <a:solidFill>
                <a:srgbClr val="D7D4CC"/>
              </a:solidFill>
              <a:latin typeface="Raleway Medium" pitchFamily="34" charset="0"/>
              <a:ea typeface="Raleway Medium" pitchFamily="34" charset="-122"/>
              <a:cs typeface="Raleway Medium" pitchFamily="34" charset="-120"/>
            </a:endParaRPr>
          </a:p>
          <a:p>
            <a:pPr marL="0" indent="0">
              <a:lnSpc>
                <a:spcPts val="3100"/>
              </a:lnSpc>
              <a:buNone/>
            </a:pPr>
            <a:endParaRPr lang="en-US" sz="1900" dirty="0"/>
          </a:p>
        </p:txBody>
      </p:sp>
    </p:spTree>
    <p:extLst>
      <p:ext uri="{BB962C8B-B14F-4D97-AF65-F5344CB8AC3E}">
        <p14:creationId xmlns:p14="http://schemas.microsoft.com/office/powerpoint/2010/main" val="29283329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129</TotalTime>
  <Words>650</Words>
  <Application>Microsoft Office PowerPoint</Application>
  <PresentationFormat>Произвольный</PresentationFormat>
  <Paragraphs>63</Paragraphs>
  <Slides>9</Slides>
  <Notes>9</Notes>
  <HiddenSlides>0</HiddenSlides>
  <MMClips>0</MMClips>
  <ScaleCrop>false</ScaleCrop>
  <HeadingPairs>
    <vt:vector size="6" baseType="variant">
      <vt:variant>
        <vt:lpstr>Использованные шрифты</vt:lpstr>
      </vt:variant>
      <vt:variant>
        <vt:i4>6</vt:i4>
      </vt:variant>
      <vt:variant>
        <vt:lpstr>Тема</vt:lpstr>
      </vt:variant>
      <vt:variant>
        <vt:i4>1</vt:i4>
      </vt:variant>
      <vt:variant>
        <vt:lpstr>Заголовки слайдов</vt:lpstr>
      </vt:variant>
      <vt:variant>
        <vt:i4>9</vt:i4>
      </vt:variant>
    </vt:vector>
  </HeadingPairs>
  <TitlesOfParts>
    <vt:vector size="16" baseType="lpstr">
      <vt:lpstr>Calibri</vt:lpstr>
      <vt:lpstr>Arial</vt:lpstr>
      <vt:lpstr>Times New Roman</vt:lpstr>
      <vt:lpstr>Wingdings</vt:lpstr>
      <vt:lpstr>Raleway Medium</vt:lpstr>
      <vt:lpstr>Copperplate Gothic Bold</vt:lpstr>
      <vt:lpstr>Office Theme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Настя Небывалова</cp:lastModifiedBy>
  <cp:revision>18</cp:revision>
  <dcterms:created xsi:type="dcterms:W3CDTF">2024-10-21T19:34:44Z</dcterms:created>
  <dcterms:modified xsi:type="dcterms:W3CDTF">2024-11-25T19:36:39Z</dcterms:modified>
</cp:coreProperties>
</file>