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26" r:id="rId1"/>
  </p:sldMasterIdLst>
  <p:notesMasterIdLst>
    <p:notesMasterId r:id="rId12"/>
  </p:notesMasterIdLst>
  <p:sldIdLst>
    <p:sldId id="256" r:id="rId2"/>
    <p:sldId id="263" r:id="rId3"/>
    <p:sldId id="262" r:id="rId4"/>
    <p:sldId id="264" r:id="rId5"/>
    <p:sldId id="265" r:id="rId6"/>
    <p:sldId id="267" r:id="rId7"/>
    <p:sldId id="268" r:id="rId8"/>
    <p:sldId id="269" r:id="rId9"/>
    <p:sldId id="266" r:id="rId10"/>
    <p:sldId id="258" r:id="rId11"/>
  </p:sldIdLst>
  <p:sldSz cx="12192000" cy="6858000"/>
  <p:notesSz cx="6858000" cy="9144000"/>
  <p:embeddedFontLst>
    <p:embeddedFont>
      <p:font typeface="Gilroy Medium" panose="00000600000000000000" charset="-52"/>
      <p:regular r:id="rId13"/>
    </p:embeddedFont>
    <p:embeddedFont>
      <p:font typeface="Verdana" panose="020B0604030504040204" pitchFamily="34" charset="0"/>
      <p:regular r:id="rId14"/>
      <p:bold r:id="rId15"/>
      <p:italic r:id="rId16"/>
      <p:boldItalic r:id="rId17"/>
    </p:embeddedFont>
    <p:embeddedFont>
      <p:font typeface="Gilroy Bold" panose="00000800000000000000" charset="-52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ofessional" initials="P" lastIdx="10" clrIdx="0">
    <p:extLst>
      <p:ext uri="{19B8F6BF-5375-455C-9EA6-DF929625EA0E}">
        <p15:presenceInfo xmlns:p15="http://schemas.microsoft.com/office/powerpoint/2012/main" userId="Professiona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72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9DC91-30C7-46AB-ADDB-A80A0533D77A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6BEC5-E5BF-4073-B59F-AF429BC83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94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6BEC5-E5BF-4073-B59F-AF429BC8313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584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6BEC5-E5BF-4073-B59F-AF429BC8313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913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9528" y="2001837"/>
            <a:ext cx="10087276" cy="1508125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39528" y="4129238"/>
            <a:ext cx="10087276" cy="11285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0" y="-100001"/>
            <a:ext cx="3006013" cy="2125974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4555671" y="1224644"/>
            <a:ext cx="7740000" cy="0"/>
          </a:xfrm>
          <a:prstGeom prst="line">
            <a:avLst/>
          </a:prstGeom>
          <a:ln w="5715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-114300" y="6237515"/>
            <a:ext cx="5388429" cy="0"/>
          </a:xfrm>
          <a:prstGeom prst="line">
            <a:avLst/>
          </a:prstGeom>
          <a:ln w="5715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090" y="5486066"/>
            <a:ext cx="6887816" cy="19415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0" y="-100001"/>
            <a:ext cx="3006013" cy="2125974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4555671" y="1224644"/>
            <a:ext cx="7740000" cy="0"/>
          </a:xfrm>
          <a:prstGeom prst="line">
            <a:avLst/>
          </a:prstGeom>
          <a:ln w="5715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670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59429"/>
            <a:ext cx="10281557" cy="36412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D3C23-8038-4008-B24E-40A94D79456D}" type="datetime1">
              <a:rPr lang="ru-RU" smtClean="0"/>
              <a:t>25.11.2024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137322" y="5706836"/>
            <a:ext cx="1787979" cy="1065207"/>
          </a:xfrm>
        </p:spPr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9600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8779" y="1286227"/>
            <a:ext cx="10087276" cy="215961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58779" y="4165953"/>
            <a:ext cx="10087276" cy="144557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30359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050234" y="5526541"/>
            <a:ext cx="1828800" cy="1331459"/>
          </a:xfrm>
        </p:spPr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252357" cy="41098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3543300" cy="41098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DD92-CC98-4900-BE8A-2068547BBC1A}" type="datetime1">
              <a:rPr lang="ru-RU" smtClean="0"/>
              <a:t>25.11.2024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308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992085"/>
            <a:ext cx="4205741" cy="5129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702379"/>
            <a:ext cx="4205741" cy="32167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72100" y="1992085"/>
            <a:ext cx="4327071" cy="5129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72100" y="2702379"/>
            <a:ext cx="4327071" cy="32167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38898-160C-4747-9301-0B5702FA49D8}" type="datetime1">
              <a:rPr lang="ru-RU" smtClean="0"/>
              <a:t>25.11.2024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859383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456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B16F-DABE-4712-B47F-7722E1CB50FE}" type="datetime1">
              <a:rPr lang="ru-RU" smtClean="0"/>
              <a:t>25.11.2024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16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BEA22-9938-4273-8C60-D80B349E4BA9}" type="datetime1">
              <a:rPr lang="ru-RU" smtClean="0"/>
              <a:t>25.11.2024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9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5267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66859" y="1281339"/>
            <a:ext cx="4898069" cy="45876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790B-F35A-4C90-BC4A-BA7F77964CA4}" type="datetime1">
              <a:rPr lang="ru-RU" smtClean="0"/>
              <a:t>25.11.2024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459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5267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273629"/>
            <a:ext cx="5823902" cy="411208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3283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F080-AA0F-44FA-BA62-A56D8619F7E7}" type="datetime1">
              <a:rPr lang="ru-RU" smtClean="0"/>
              <a:t>25.11.2024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0"/>
          <p:cNvSpPr>
            <a:spLocks noGrp="1" noChangeAspect="1"/>
          </p:cNvSpPr>
          <p:nvPr>
            <p:ph type="sldNum" sz="quarter" idx="4"/>
          </p:nvPr>
        </p:nvSpPr>
        <p:spPr>
          <a:xfrm>
            <a:off x="10064928" y="5385718"/>
            <a:ext cx="1787978" cy="12720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algn="l">
              <a:defRPr sz="9600" b="0" i="0" baseline="0">
                <a:solidFill>
                  <a:schemeClr val="bg2">
                    <a:lumMod val="90000"/>
                  </a:schemeClr>
                </a:solidFill>
                <a:latin typeface="Gilroy Medium" panose="00000600000000000000" pitchFamily="2" charset="-52"/>
              </a:defRPr>
            </a:lvl1pPr>
          </a:lstStyle>
          <a:p>
            <a:fld id="{A01BE76D-E181-4177-862E-40D97C82BF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959430"/>
            <a:ext cx="10281557" cy="35106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B8CDF-4973-4195-91CA-18BA11F1D400}" type="datetime1">
              <a:rPr lang="ru-RU" smtClean="0"/>
              <a:t>25.11.2024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768" y="200819"/>
            <a:ext cx="1489158" cy="10531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55171"/>
            <a:ext cx="8877300" cy="1135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-57750" y="6286500"/>
            <a:ext cx="9612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260531" y="1094014"/>
            <a:ext cx="1980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>
            <a:off x="-57750" y="6286500"/>
            <a:ext cx="9612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>
            <a:off x="10260531" y="1094014"/>
            <a:ext cx="1980000" cy="0"/>
          </a:xfrm>
          <a:prstGeom prst="line">
            <a:avLst/>
          </a:prstGeom>
          <a:ln w="38100" cap="rnd"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588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Gilroy Bold" panose="00000800000000000000" pitchFamily="2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Gilroy Medium" panose="00000600000000000000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moiseevk38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9528" y="2001837"/>
            <a:ext cx="10087276" cy="1508125"/>
          </a:xfrm>
        </p:spPr>
        <p:txBody>
          <a:bodyPr>
            <a:noAutofit/>
          </a:bodyPr>
          <a:lstStyle/>
          <a:p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П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олимерная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жидкая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гидроизоляция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Чебоксарский институт (филиал) Московского политехнического университета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Строительного производства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(Автономов А.Н.)»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EF4950-2F15-4F28-A89C-0F1E17D46397}"/>
              </a:ext>
            </a:extLst>
          </p:cNvPr>
          <p:cNvSpPr txBox="1"/>
          <p:nvPr/>
        </p:nvSpPr>
        <p:spPr>
          <a:xfrm>
            <a:off x="914399" y="1600200"/>
            <a:ext cx="109338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Акселерационная программа 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Мосполитех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-Чебоксары 3.0» </a:t>
            </a:r>
          </a:p>
        </p:txBody>
      </p:sp>
    </p:spTree>
    <p:extLst>
      <p:ext uri="{BB962C8B-B14F-4D97-AF65-F5344CB8AC3E}">
        <p14:creationId xmlns:p14="http://schemas.microsoft.com/office/powerpoint/2010/main" val="916414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2A1FB960-FB99-40EF-B2A8-F35B20F8B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982" y="1690688"/>
            <a:ext cx="10472776" cy="391001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 жидкой полимерной гидроизоляции могут варьироваться от профессиональных строителей до частных владельцев недвижимости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жидкой полимерной гидроизоляции включают: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Чувствительность к температурным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Необходимость тщательной подготовки поверхности.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Требование специализированного оборудования для нанесения.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Подверженность механическим повреждениям после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стоимость, учитывая затраты на подготовку и нанесение.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проблемы с совместимостью с другими материалами.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6276172A-8ED7-401F-B2DE-9774F3FC3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2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F4D0E7E-F3E0-4642-8FD8-6038A5B3E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и 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3217858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8CF2944F-0EFC-4EC6-8639-9AF6EADAB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3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4A602D0-3DCC-4694-9AF0-6519F81B9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и область применения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8C66020-209A-44BA-9F24-4CF4BD4F0181}"/>
              </a:ext>
            </a:extLst>
          </p:cNvPr>
          <p:cNvSpPr txBox="1"/>
          <p:nvPr/>
        </p:nvSpPr>
        <p:spPr>
          <a:xfrm>
            <a:off x="953813" y="2167115"/>
            <a:ext cx="9708886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Применение</a:t>
            </a:r>
            <a:r>
              <a:rPr lang="en-US" sz="2800" dirty="0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гидроизоляции</a:t>
            </a:r>
            <a:r>
              <a:rPr lang="ru-RU" sz="2800" dirty="0" smtClean="0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Защита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различных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конструкций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от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проникновения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влаги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Гидроизоляция</a:t>
            </a:r>
            <a:r>
              <a:rPr lang="en-US" sz="2800" dirty="0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 в </a:t>
            </a:r>
            <a:r>
              <a:rPr lang="en-US" sz="2800" dirty="0" err="1" smtClean="0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строительстве</a:t>
            </a:r>
            <a:r>
              <a:rPr lang="ru-RU" sz="2800" dirty="0" smtClean="0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Ключевой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элемент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для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обеспечения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долговечности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зданий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сооружений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Защита</a:t>
            </a:r>
            <a:r>
              <a:rPr lang="en-US" sz="2800" dirty="0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от</a:t>
            </a:r>
            <a:r>
              <a:rPr lang="en-US" sz="2800" dirty="0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влаги</a:t>
            </a:r>
            <a:r>
              <a:rPr lang="ru-RU" sz="2800" dirty="0" smtClean="0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Предотвращение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разрушительного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воздействия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воды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на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материалы</a:t>
            </a:r>
            <a:r>
              <a:rPr lang="en-US" sz="24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конструкции</a:t>
            </a:r>
            <a:r>
              <a:rPr lang="en-US" sz="2400" dirty="0" smtClean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9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1B7E497F-41CE-40C1-B89E-DDDB4FC67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российском рынке жидкой гидроизоляции присутствует большое количество отечественных и зарубежных производителей. Среди ключевых игроков можно выделить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Sika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Mapei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BASF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Технониколь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Пенетрон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КТтрон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Гидротэкс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E288ED8-5AD9-4E67-AAEF-E95441EC3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4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DC902C8-E661-4D30-A4DB-D39346EEE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 (аналоги)</a:t>
            </a: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766" y="3433442"/>
            <a:ext cx="7319991" cy="182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497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5AAAD5BB-B40C-4527-B999-18E10D19E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302" y="1690688"/>
            <a:ext cx="10380456" cy="39100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шагом для улучшения жидкой полимерной гидроизоляции может быть улучшение ее стойкости к воздействию ультрафиолетовых лучей. Это позволит материалу дольше сохранять свои свойства и защищать поверхность от внешних воздействий.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Вторым шагом может быть увеличение эластичности материала. Это позволит ему легче выдерживать деформации и тем самым обеспечивать более надежную защиту поверхности.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Третьим шагом может быть улучшение адгезии материала к поверхности. Это обеспечит более прочное соединение и предотвратит образование трещин и просачивание влаги.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Четвертым шагом может быть добавление специальных добавок, улучшающих свойства материала, такие как устойчивость к химическим веществам, температуре и износу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0F0AEED9-5688-46BB-A748-E2E63594F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5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7988FC6B-7CBA-4707-AB2D-C14E92EF9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1478152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62A3DEE0-C6FB-43FD-B3FD-B5956D7C7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Перспективы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развития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технологии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полимерной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жидкой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гидроизоляции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включают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улучшение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свойств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материалов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разработку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новых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формул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и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методов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нанесения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, а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также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расширение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области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применения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в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строительстве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Технология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полимерной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жидкой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гидроизоляции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постоянно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развивается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благодаря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исследованиям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и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инновациям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в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этой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сфере</a:t>
            </a:r>
            <a:r>
              <a:rPr lang="en-US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A7E5A726-30A2-422F-9C3C-BB251A0A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6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279737B-2B0B-4370-ADD8-0C08DD00F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Перспективы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развития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технологии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279" y="4491115"/>
            <a:ext cx="4336211" cy="144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10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8BCC3222-C2BD-4A91-858E-48A2E92BE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281557" cy="39100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Примеры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успешного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использования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полимерной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жидкой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гидроизоляции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включают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защиту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фундаментных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и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подземных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конструкций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кровельных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систем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на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плоских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кровлях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обустройство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бассейнов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и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водоёмов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, а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также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применение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на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промышленных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предприятиях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Полимерные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материалы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широко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используются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для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защиты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различных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поверхностей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от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воздействия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влаги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обеспечивая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долговечность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и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надежность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сооружений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. </a:t>
            </a:r>
            <a:endParaRPr lang="ru-RU" sz="2600" dirty="0" smtClean="0">
              <a:solidFill>
                <a:srgbClr val="3E2723"/>
              </a:solidFill>
              <a:latin typeface="Times New Roman" panose="02020603050405020304" pitchFamily="18" charset="0"/>
              <a:ea typeface="Oswald-Regular" pitchFamily="34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600" dirty="0" err="1" smtClean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Таким</a:t>
            </a:r>
            <a:r>
              <a:rPr lang="en-US" sz="2600" dirty="0" smtClean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образом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полимерная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жидкая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гидроизоляция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демонстрирует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высокую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эффективность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при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защите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разнообразных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строительных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объектов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что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делает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её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незаменимой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в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современном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строительстве</a:t>
            </a:r>
            <a:r>
              <a:rPr lang="en-US" sz="2600" dirty="0">
                <a:solidFill>
                  <a:srgbClr val="3E2723"/>
                </a:solidFill>
                <a:latin typeface="Times New Roman" panose="02020603050405020304" pitchFamily="18" charset="0"/>
                <a:ea typeface="Oswald-Regular" pitchFamily="34" charset="-122"/>
                <a:cs typeface="Times New Roman" panose="02020603050405020304" pitchFamily="18" charset="0"/>
              </a:rPr>
              <a:t>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7961860-1E98-41B0-8C69-C8DD8F6C2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7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DB1490A7-1968-4ED6-8146-BF6D356EE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Примеры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успешного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</a:rPr>
              <a:t>использования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682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356D9053-BCD4-44A0-8436-34C50DE40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847" y="1429966"/>
            <a:ext cx="10399911" cy="41707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Улучшение формул: Разработка более устойчивых и долговечных полимеров.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Новые технологии нанесения: Автоматизация и безвоздушное распыление.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Создание безвредных составов с низким содержанием ЛОС.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Повышение адгезии: Новые добавки для улучшения сцепления.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Многофункциональные системы: Продукты с дополнительными свойствами, такими как теплоизоляция.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Обучение и сертификация: Повышение квалификации специалистов.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Исследования и тестирование: Долгосрочные испытания новых материалов.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Расширение рынка: Поиск новых сегментов применения.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B71F02B0-F48B-4C7A-830A-0C27812E2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8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A86DAA75-9DE0-412E-9156-0190D944D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Планы развития </a:t>
            </a:r>
          </a:p>
        </p:txBody>
      </p:sp>
    </p:spTree>
    <p:extLst>
      <p:ext uri="{BB962C8B-B14F-4D97-AF65-F5344CB8AC3E}">
        <p14:creationId xmlns:p14="http://schemas.microsoft.com/office/powerpoint/2010/main" val="3969355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25CA01D0-6589-4D31-85E9-9480C396C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Команда, работающая над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жидкой полимерной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гидроизоляцией включает в себя: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химиков, инженеров, специалистов по качеству, маркетологов, технических консультантов и рабочих на производстве для разработки, тестирования и продвижения продукции.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F0F6D92D-C14A-4E85-8421-A874193E4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E76D-E181-4177-862E-40D97C82BFEB}" type="slidenum">
              <a:rPr lang="ru-RU" smtClean="0"/>
              <a:t>9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E657CE1-04C4-464D-B670-6C61E565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174" y="4181769"/>
            <a:ext cx="7232882" cy="168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349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39528" y="4779034"/>
            <a:ext cx="10087276" cy="83382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данные: </a:t>
            </a:r>
            <a:r>
              <a:rPr lang="en-US" sz="2000" dirty="0" smtClean="0">
                <a:solidFill>
                  <a:srgbClr val="3E2723"/>
                </a:solidFill>
                <a:latin typeface="Times New Roman" panose="02020603050405020304" pitchFamily="18" charset="0"/>
                <a:ea typeface="Oswald-Bold" pitchFamily="34" charset="-122"/>
                <a:cs typeface="Times New Roman" panose="02020603050405020304" pitchFamily="18" charset="0"/>
                <a:hlinkClick r:id="rId3"/>
              </a:rPr>
              <a:t>moiseevk38@gmail.com</a:t>
            </a:r>
            <a:endParaRPr lang="ru-RU" sz="2000" dirty="0">
              <a:solidFill>
                <a:srgbClr val="3E2723"/>
              </a:solidFill>
              <a:latin typeface="Times New Roman" panose="02020603050405020304" pitchFamily="18" charset="0"/>
              <a:ea typeface="Oswald-Bold" pitchFamily="34" charset="-122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Подготовили: Моисеев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К.С., Удякова А.В,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Коптелов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А.А., Мишкин И.Л.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1426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3">
  <a:themeElements>
    <a:clrScheme name="Московский Политех красная">
      <a:dk1>
        <a:srgbClr val="E61E46"/>
      </a:dk1>
      <a:lt1>
        <a:sysClr val="window" lastClr="FFFFFF"/>
      </a:lt1>
      <a:dk2>
        <a:srgbClr val="171616"/>
      </a:dk2>
      <a:lt2>
        <a:srgbClr val="E7E6E6"/>
      </a:lt2>
      <a:accent1>
        <a:srgbClr val="E61E46"/>
      </a:accent1>
      <a:accent2>
        <a:srgbClr val="1E3E8D"/>
      </a:accent2>
      <a:accent3>
        <a:srgbClr val="A5A5A5"/>
      </a:accent3>
      <a:accent4>
        <a:srgbClr val="60DCCA"/>
      </a:accent4>
      <a:accent5>
        <a:srgbClr val="3478BC"/>
      </a:accent5>
      <a:accent6>
        <a:srgbClr val="E94572"/>
      </a:accent6>
      <a:hlink>
        <a:srgbClr val="3478BC"/>
      </a:hlink>
      <a:folHlink>
        <a:srgbClr val="E94572"/>
      </a:folHlink>
    </a:clrScheme>
    <a:fontScheme name="Другая 2">
      <a:majorFont>
        <a:latin typeface="Verdana 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смелее мысли" id="{FE0A4F31-078A-4114-8329-BF0415558134}" vid="{8D64BDF8-1A07-4857-8E10-4DBD0141684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Shablon_Moscow_Poly_v3_red</Template>
  <TotalTime>502</TotalTime>
  <Words>420</Words>
  <Application>Microsoft Office PowerPoint</Application>
  <PresentationFormat>Широкоэкранный</PresentationFormat>
  <Paragraphs>50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Gilroy Medium</vt:lpstr>
      <vt:lpstr>Verdana</vt:lpstr>
      <vt:lpstr>Gilroy Bold</vt:lpstr>
      <vt:lpstr>Calibri</vt:lpstr>
      <vt:lpstr>Times New Roman</vt:lpstr>
      <vt:lpstr>Oswald-Bold</vt:lpstr>
      <vt:lpstr>Oswald-Regular</vt:lpstr>
      <vt:lpstr>Arial</vt:lpstr>
      <vt:lpstr>Тема3</vt:lpstr>
      <vt:lpstr>Полимерная жидкая гидроизоляция</vt:lpstr>
      <vt:lpstr>Пользователь и проблема</vt:lpstr>
      <vt:lpstr>Актуальность проекта и область применения</vt:lpstr>
      <vt:lpstr>Конкуренты (аналоги)</vt:lpstr>
      <vt:lpstr>Решение</vt:lpstr>
      <vt:lpstr>Перспективы развития технологии</vt:lpstr>
      <vt:lpstr>Примеры успешного использования</vt:lpstr>
      <vt:lpstr>Планы развития </vt:lpstr>
      <vt:lpstr>Команда</vt:lpstr>
      <vt:lpstr>Спасибо за внимание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Professional</dc:creator>
  <cp:lastModifiedBy>acer</cp:lastModifiedBy>
  <cp:revision>56</cp:revision>
  <dcterms:created xsi:type="dcterms:W3CDTF">2024-01-25T17:19:34Z</dcterms:created>
  <dcterms:modified xsi:type="dcterms:W3CDTF">2024-11-25T21:40:27Z</dcterms:modified>
</cp:coreProperties>
</file>