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Average"/>
      <p:regular r:id="rId18"/>
    </p:embeddedFon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regular.fntdata"/><Relationship Id="rId6" Type="http://schemas.openxmlformats.org/officeDocument/2006/relationships/slide" Target="slides/slide1.xml"/><Relationship Id="rId18" Type="http://schemas.openxmlformats.org/officeDocument/2006/relationships/font" Target="fonts/Averag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075d3e64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075d3e64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075d3e646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075d3e646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06bb64363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06bb64363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06bb64363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06bb64363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06bb64363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06bb64363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06bb64363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06bb64363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06bb64363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06bb64363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1" Type="http://schemas.openxmlformats.org/officeDocument/2006/relationships/image" Target="../media/image15.png"/><Relationship Id="rId10" Type="http://schemas.openxmlformats.org/officeDocument/2006/relationships/image" Target="../media/image2.jpg"/><Relationship Id="rId12" Type="http://schemas.openxmlformats.org/officeDocument/2006/relationships/image" Target="../media/image10.png"/><Relationship Id="rId9" Type="http://schemas.openxmlformats.org/officeDocument/2006/relationships/image" Target="../media/image13.png"/><Relationship Id="rId5" Type="http://schemas.openxmlformats.org/officeDocument/2006/relationships/image" Target="../media/image11.png"/><Relationship Id="rId6" Type="http://schemas.openxmlformats.org/officeDocument/2006/relationships/image" Target="../media/image12.jpg"/><Relationship Id="rId7" Type="http://schemas.openxmlformats.org/officeDocument/2006/relationships/image" Target="../media/image1.jpg"/><Relationship Id="rId8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livan.skin@yandex.ru" TargetMode="External"/><Relationship Id="rId4" Type="http://schemas.openxmlformats.org/officeDocument/2006/relationships/image" Target="../media/image4.jpg"/><Relationship Id="rId5" Type="http://schemas.openxmlformats.org/officeDocument/2006/relationships/image" Target="../media/image3.jpg"/><Relationship Id="rId6" Type="http://schemas.openxmlformats.org/officeDocument/2006/relationships/image" Target="../media/image5.jpg"/><Relationship Id="rId7" Type="http://schemas.openxmlformats.org/officeDocument/2006/relationships/image" Target="../media/image14.png"/><Relationship Id="rId8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0" y="2275900"/>
            <a:ext cx="9144000" cy="260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>
            <p:ph type="ctrTitle"/>
          </p:nvPr>
        </p:nvSpPr>
        <p:spPr>
          <a:xfrm>
            <a:off x="671258" y="1809175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Еще одна википедия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671250" y="3939551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Но получше и называется </a:t>
            </a:r>
            <a:r>
              <a:rPr b="1" lang="en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WikiUniversity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2" name="Google Shape;62;p13"/>
          <p:cNvCxnSpPr/>
          <p:nvPr/>
        </p:nvCxnSpPr>
        <p:spPr>
          <a:xfrm>
            <a:off x="1736875" y="3716650"/>
            <a:ext cx="5756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3" name="Google Shape;63;p13"/>
          <p:cNvPicPr preferRelativeResize="0"/>
          <p:nvPr/>
        </p:nvPicPr>
        <p:blipFill rotWithShape="1">
          <a:blip r:embed="rId3">
            <a:alphaModFix/>
          </a:blip>
          <a:srcRect b="10795" l="0" r="0" t="23896"/>
          <a:stretch/>
        </p:blipFill>
        <p:spPr>
          <a:xfrm>
            <a:off x="2583725" y="-36425"/>
            <a:ext cx="4062700" cy="2653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272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Проблемы в существующих решениях</a:t>
            </a: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 b="0" l="11434" r="28852" t="0"/>
          <a:stretch/>
        </p:blipFill>
        <p:spPr>
          <a:xfrm>
            <a:off x="2961325" y="1093113"/>
            <a:ext cx="2411802" cy="226604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4">
            <a:alphaModFix/>
          </a:blip>
          <a:srcRect b="0" l="2250" r="-2249" t="0"/>
          <a:stretch/>
        </p:blipFill>
        <p:spPr>
          <a:xfrm>
            <a:off x="5942325" y="1977450"/>
            <a:ext cx="2829240" cy="166327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5">
            <a:alphaModFix/>
          </a:blip>
          <a:srcRect b="0" l="8900" r="0" t="0"/>
          <a:stretch/>
        </p:blipFill>
        <p:spPr>
          <a:xfrm>
            <a:off x="164389" y="1582487"/>
            <a:ext cx="2526925" cy="166327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72" name="Google Shape;72;p14"/>
          <p:cNvCxnSpPr/>
          <p:nvPr/>
        </p:nvCxnSpPr>
        <p:spPr>
          <a:xfrm flipH="1" rot="10800000">
            <a:off x="364125" y="917025"/>
            <a:ext cx="6245100" cy="9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8125" y="1829925"/>
            <a:ext cx="1753800" cy="420325"/>
          </a:xfrm>
          <a:prstGeom prst="rect">
            <a:avLst/>
          </a:prstGeom>
          <a:noFill/>
          <a:ln cap="flat" cmpd="sng" w="2857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7">
            <a:alphaModFix/>
          </a:blip>
          <a:srcRect b="19485" l="0" r="0" t="12997"/>
          <a:stretch/>
        </p:blipFill>
        <p:spPr>
          <a:xfrm>
            <a:off x="757149" y="1332827"/>
            <a:ext cx="1421100" cy="42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24700" y="1093126"/>
            <a:ext cx="1537268" cy="337975"/>
          </a:xfrm>
          <a:prstGeom prst="rect">
            <a:avLst/>
          </a:prstGeom>
          <a:noFill/>
          <a:ln cap="flat" cmpd="sng" w="2857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6" name="Google Shape;76;p14"/>
          <p:cNvSpPr txBox="1"/>
          <p:nvPr/>
        </p:nvSpPr>
        <p:spPr>
          <a:xfrm>
            <a:off x="142350" y="3297088"/>
            <a:ext cx="257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 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Реклама -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5942300" y="3640725"/>
            <a:ext cx="2829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Всплывающие уведомления -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2876425" y="3984950"/>
            <a:ext cx="2829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 Одна и та же информация подана в разных видах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9" name="Google Shape;79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24675" y="1827625"/>
            <a:ext cx="2347023" cy="132197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66575" y="1827625"/>
            <a:ext cx="1076625" cy="300150"/>
          </a:xfrm>
          <a:prstGeom prst="rect">
            <a:avLst/>
          </a:prstGeom>
          <a:noFill/>
          <a:ln cap="flat" cmpd="sng" w="2857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36175" y="2558117"/>
            <a:ext cx="2570999" cy="135403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05850" y="3197850"/>
            <a:ext cx="1237347" cy="300150"/>
          </a:xfrm>
          <a:prstGeom prst="rect">
            <a:avLst/>
          </a:prstGeom>
          <a:noFill/>
          <a:ln cap="flat" cmpd="sng" w="2857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Ещё проблемы</a:t>
            </a:r>
            <a:endParaRPr/>
          </a:p>
        </p:txBody>
      </p:sp>
      <p:cxnSp>
        <p:nvCxnSpPr>
          <p:cNvPr id="88" name="Google Shape;88;p15"/>
          <p:cNvCxnSpPr/>
          <p:nvPr/>
        </p:nvCxnSpPr>
        <p:spPr>
          <a:xfrm flipH="1" rot="10800000">
            <a:off x="399100" y="1152475"/>
            <a:ext cx="6245100" cy="9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" name="Google Shape;89;p15"/>
          <p:cNvSpPr/>
          <p:nvPr/>
        </p:nvSpPr>
        <p:spPr>
          <a:xfrm>
            <a:off x="430700" y="1716725"/>
            <a:ext cx="413100" cy="558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1224175" y="1507463"/>
            <a:ext cx="4058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Не все ВУЗы имеют свои хостинги</a:t>
            </a:r>
            <a:endParaRPr sz="18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1224175" y="2110050"/>
            <a:ext cx="6586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Необходимо хранить кучу вкладок для навигации</a:t>
            </a:r>
            <a:endParaRPr sz="18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1232375" y="2712625"/>
            <a:ext cx="747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Рукописные конспекты в единственном экземпляре</a:t>
            </a:r>
            <a:endParaRPr sz="18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430700" y="2315675"/>
            <a:ext cx="413100" cy="558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5"/>
          <p:cNvSpPr/>
          <p:nvPr/>
        </p:nvSpPr>
        <p:spPr>
          <a:xfrm>
            <a:off x="438900" y="2915575"/>
            <a:ext cx="413100" cy="558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 чем суть проекта</a:t>
            </a:r>
            <a:endParaRPr/>
          </a:p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311700" y="13891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Это п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латформа, предоставляющая: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Быстрый и удобный доступ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к конспектам, учебникам, видосам на ютубчике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Унифицированное представление материалов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Возможность загружать научную информацию в почти любом виде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Объединение сообществ разных ВУЗов и факультетов внутри них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1" name="Google Shape;101;p16"/>
          <p:cNvCxnSpPr/>
          <p:nvPr/>
        </p:nvCxnSpPr>
        <p:spPr>
          <a:xfrm flipH="1" rot="10800000">
            <a:off x="391450" y="1165350"/>
            <a:ext cx="6245100" cy="9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Нет, это не neerc</a:t>
            </a:r>
            <a:endParaRPr/>
          </a:p>
        </p:txBody>
      </p:sp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311700" y="1425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В чём отличие от остальных: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Ядро проекта - парсер документов разных форматов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В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се источники информации строго верифицированы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Удобный поиск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специализированной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информации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Разнообразие предметных областей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8" name="Google Shape;108;p17"/>
          <p:cNvCxnSpPr/>
          <p:nvPr/>
        </p:nvCxnSpPr>
        <p:spPr>
          <a:xfrm flipH="1" rot="10800000">
            <a:off x="391450" y="1165350"/>
            <a:ext cx="6245100" cy="9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Полезность проекта</a:t>
            </a:r>
            <a:endParaRPr/>
          </a:p>
        </p:txBody>
      </p:sp>
      <p:cxnSp>
        <p:nvCxnSpPr>
          <p:cNvPr id="114" name="Google Shape;114;p18"/>
          <p:cNvCxnSpPr/>
          <p:nvPr/>
        </p:nvCxnSpPr>
        <p:spPr>
          <a:xfrm flipH="1" rot="10800000">
            <a:off x="391450" y="1165350"/>
            <a:ext cx="6245100" cy="9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" name="Google Shape;115;p18"/>
          <p:cNvSpPr/>
          <p:nvPr/>
        </p:nvSpPr>
        <p:spPr>
          <a:xfrm flipH="1" rot="8100000">
            <a:off x="387416" y="1471568"/>
            <a:ext cx="635972" cy="252013"/>
          </a:xfrm>
          <a:prstGeom prst="halfFrame">
            <a:avLst>
              <a:gd fmla="val 33333" name="adj1"/>
              <a:gd fmla="val 33333" name="adj2"/>
            </a:avLst>
          </a:pr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 flipH="1" rot="8100000">
            <a:off x="387416" y="2174018"/>
            <a:ext cx="635972" cy="252013"/>
          </a:xfrm>
          <a:prstGeom prst="halfFrame">
            <a:avLst>
              <a:gd fmla="val 33333" name="adj1"/>
              <a:gd fmla="val 33333" name="adj2"/>
            </a:avLst>
          </a:pr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/>
          <p:nvPr/>
        </p:nvSpPr>
        <p:spPr>
          <a:xfrm flipH="1" rot="8100000">
            <a:off x="387416" y="2876468"/>
            <a:ext cx="635972" cy="252013"/>
          </a:xfrm>
          <a:prstGeom prst="halfFrame">
            <a:avLst>
              <a:gd fmla="val 33333" name="adj1"/>
              <a:gd fmla="val 33333" name="adj2"/>
            </a:avLst>
          </a:pr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 txBox="1"/>
          <p:nvPr/>
        </p:nvSpPr>
        <p:spPr>
          <a:xfrm>
            <a:off x="1225825" y="1482575"/>
            <a:ext cx="5276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Информация в одном месте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1225825" y="2184600"/>
            <a:ext cx="5276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Удобный, одинаковый вид всех материалов</a:t>
            </a:r>
            <a:endParaRPr sz="18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1225825" y="2909325"/>
            <a:ext cx="679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Минимум преград для добавления новой информации</a:t>
            </a:r>
            <a:endParaRPr sz="18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Монетизация</a:t>
            </a:r>
            <a:endParaRPr/>
          </a:p>
        </p:txBody>
      </p:sp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311700" y="1370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HR платформа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Релевантные стажировки для студента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Статистика интересов студентов для компаний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7" name="Google Shape;127;p19"/>
          <p:cNvCxnSpPr/>
          <p:nvPr/>
        </p:nvCxnSpPr>
        <p:spPr>
          <a:xfrm flipH="1" rot="10800000">
            <a:off x="391450" y="1165350"/>
            <a:ext cx="6245100" cy="9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311700" y="303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Наша команда</a:t>
            </a:r>
            <a:endParaRPr/>
          </a:p>
        </p:txBody>
      </p:sp>
      <p:sp>
        <p:nvSpPr>
          <p:cNvPr id="133" name="Google Shape;133;p20"/>
          <p:cNvSpPr txBox="1"/>
          <p:nvPr>
            <p:ph idx="1" type="body"/>
          </p:nvPr>
        </p:nvSpPr>
        <p:spPr>
          <a:xfrm>
            <a:off x="1495150" y="2623275"/>
            <a:ext cx="2765400" cy="12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Савчук Анна Олеговна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22214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474"/>
              <a:buFont typeface="Roboto"/>
              <a:buChar char="-"/>
            </a:pPr>
            <a:r>
              <a:rPr lang="en" sz="1474">
                <a:latin typeface="Roboto"/>
                <a:ea typeface="Roboto"/>
                <a:cs typeface="Roboto"/>
                <a:sym typeface="Roboto"/>
              </a:rPr>
              <a:t>фронтенд, дизайн</a:t>
            </a:r>
            <a:endParaRPr sz="1474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74"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" sz="1474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Tg: @SavA_N_N_A</a:t>
            </a:r>
            <a:endParaRPr sz="1474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1495150" y="1354600"/>
            <a:ext cx="2847300" cy="12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Лескин Иван Алексеевич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21066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Roboto"/>
              <a:buChar char="-"/>
            </a:pPr>
            <a:r>
              <a:rPr lang="en" sz="1574">
                <a:latin typeface="Roboto"/>
                <a:ea typeface="Roboto"/>
                <a:cs typeface="Roboto"/>
                <a:sym typeface="Roboto"/>
              </a:rPr>
              <a:t>разработка бэкенда</a:t>
            </a:r>
            <a:endParaRPr sz="1574"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74">
                <a:solidFill>
                  <a:schemeClr val="accent5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livan.skin@yandex.ru</a:t>
            </a:r>
            <a:r>
              <a:rPr lang="en" sz="1574">
                <a:latin typeface="Roboto"/>
                <a:ea typeface="Roboto"/>
                <a:cs typeface="Roboto"/>
                <a:sym typeface="Roboto"/>
              </a:rPr>
              <a:t> </a:t>
            </a:r>
            <a:endParaRPr sz="1574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1495150" y="3825100"/>
            <a:ext cx="3921600" cy="12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>
                <a:latin typeface="Roboto"/>
                <a:ea typeface="Roboto"/>
                <a:cs typeface="Roboto"/>
                <a:sym typeface="Roboto"/>
              </a:rPr>
              <a:t>Завидонова Даниела Андреевна</a:t>
            </a:r>
            <a:endParaRPr sz="1650">
              <a:latin typeface="Roboto"/>
              <a:ea typeface="Roboto"/>
              <a:cs typeface="Roboto"/>
              <a:sym typeface="Roboto"/>
            </a:endParaRPr>
          </a:p>
          <a:p>
            <a:pPr indent="-32282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484"/>
              <a:buFont typeface="Roboto"/>
              <a:buChar char="-"/>
            </a:pPr>
            <a:r>
              <a:rPr lang="en" sz="1483">
                <a:latin typeface="Roboto"/>
                <a:ea typeface="Roboto"/>
                <a:cs typeface="Roboto"/>
                <a:sym typeface="Roboto"/>
              </a:rPr>
              <a:t>менеджер, разработка</a:t>
            </a:r>
            <a:endParaRPr sz="1483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83"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" sz="1483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Tg: @</a:t>
            </a:r>
            <a:r>
              <a:rPr lang="en" sz="1483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Danya_Zav</a:t>
            </a:r>
            <a:endParaRPr sz="1483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20"/>
          <p:cNvSpPr txBox="1"/>
          <p:nvPr>
            <p:ph idx="1" type="body"/>
          </p:nvPr>
        </p:nvSpPr>
        <p:spPr>
          <a:xfrm>
            <a:off x="5974050" y="1283900"/>
            <a:ext cx="3170100" cy="13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Сенаторов Петр Павлович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2282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484"/>
              <a:buFont typeface="Roboto"/>
              <a:buChar char="-"/>
            </a:pPr>
            <a:r>
              <a:rPr lang="en" sz="1483">
                <a:latin typeface="Roboto"/>
                <a:ea typeface="Roboto"/>
                <a:cs typeface="Roboto"/>
                <a:sym typeface="Roboto"/>
              </a:rPr>
              <a:t>машинное обучение</a:t>
            </a:r>
            <a:endParaRPr sz="1483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83"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" sz="1483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Tg: @PETEPEtrek</a:t>
            </a:r>
            <a:endParaRPr sz="1483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>
            <p:ph idx="1" type="body"/>
          </p:nvPr>
        </p:nvSpPr>
        <p:spPr>
          <a:xfrm>
            <a:off x="5949000" y="2623275"/>
            <a:ext cx="28974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Климов Артем Юрьевич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23335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492"/>
              <a:buFont typeface="Roboto"/>
              <a:buChar char="-"/>
            </a:pPr>
            <a:r>
              <a:rPr lang="en" sz="1491">
                <a:latin typeface="Roboto"/>
                <a:ea typeface="Roboto"/>
                <a:cs typeface="Roboto"/>
                <a:sym typeface="Roboto"/>
              </a:rPr>
              <a:t>разработка бэкенда</a:t>
            </a:r>
            <a:endParaRPr sz="149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91"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" sz="1491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Tg: @Prostokvasha</a:t>
            </a:r>
            <a:endParaRPr sz="1491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 Shape;114;p22" id="138" name="Google Shape;138;p20"/>
          <p:cNvPicPr preferRelativeResize="0"/>
          <p:nvPr/>
        </p:nvPicPr>
        <p:blipFill rotWithShape="1">
          <a:blip r:embed="rId4">
            <a:alphaModFix/>
          </a:blip>
          <a:srcRect b="0" l="0" r="9024" t="0"/>
          <a:stretch/>
        </p:blipFill>
        <p:spPr>
          <a:xfrm>
            <a:off x="395800" y="1354600"/>
            <a:ext cx="1099350" cy="120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 rotWithShape="1">
          <a:blip r:embed="rId5">
            <a:alphaModFix/>
          </a:blip>
          <a:srcRect b="10393" l="22356" r="20082" t="23529"/>
          <a:stretch/>
        </p:blipFill>
        <p:spPr>
          <a:xfrm>
            <a:off x="395801" y="2563025"/>
            <a:ext cx="1099350" cy="12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 rotWithShape="1">
          <a:blip r:embed="rId6">
            <a:alphaModFix/>
          </a:blip>
          <a:srcRect b="12332" l="7655" r="25775" t="6373"/>
          <a:stretch/>
        </p:blipFill>
        <p:spPr>
          <a:xfrm>
            <a:off x="4892975" y="2623300"/>
            <a:ext cx="1056026" cy="12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/>
          <p:cNvPicPr preferRelativeResize="0"/>
          <p:nvPr/>
        </p:nvPicPr>
        <p:blipFill rotWithShape="1">
          <a:blip r:embed="rId7">
            <a:alphaModFix/>
          </a:blip>
          <a:srcRect b="7134" l="18009" r="15190" t="8226"/>
          <a:stretch/>
        </p:blipFill>
        <p:spPr>
          <a:xfrm>
            <a:off x="374151" y="3825100"/>
            <a:ext cx="1121000" cy="12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 rotWithShape="1">
          <a:blip r:embed="rId8">
            <a:alphaModFix/>
          </a:blip>
          <a:srcRect b="10645" l="13386" r="13386" t="19453"/>
          <a:stretch/>
        </p:blipFill>
        <p:spPr>
          <a:xfrm>
            <a:off x="4892975" y="1286771"/>
            <a:ext cx="1056027" cy="13440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20"/>
          <p:cNvCxnSpPr/>
          <p:nvPr/>
        </p:nvCxnSpPr>
        <p:spPr>
          <a:xfrm flipH="1" rot="10800000">
            <a:off x="395800" y="1008725"/>
            <a:ext cx="6245100" cy="9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