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8BEAC8-2979-46C6-8572-A6C6A2BA5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E23962-43D1-4E5C-9DB7-6A4CD0A76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F8248D-C5E9-4F8D-A3C7-01188B760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751895-B039-41F2-B67B-8E5D4F5E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92232A-F4A6-4A7C-82A9-68187A97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498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32EBF-A4F4-4A9C-A1EC-58C057BE7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0EDD3E-0AA8-4657-A986-D02421244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77F07F-DF2D-4C5F-9BFF-FF060474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E6EFCC-96AB-427C-B39B-98D9754A9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452795-43CC-47B2-9E4C-7074DC386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91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66F403-7397-4928-8A85-F51021B41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CD2E3E-6D3D-40CF-A494-484A7D6E5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783164-B850-4489-8CFF-F69F62A48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5BBB24-CDB7-479C-8538-91DE3F59E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D3C9F2-7A96-4142-8C24-535A4E5CA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613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CDFE6-72C2-4E7C-8F4B-48D5679E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89EEE9-BF64-44E7-ABFE-F0F6141421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C28623-C555-4BB4-BC64-FDF6C0CC1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75B187-46E6-445D-BA20-43CDB1DED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1A7C8D-3E67-449F-AAD7-02F2BD13A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35B25D-F766-4E35-B61A-750D2923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4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21FF1-6BF9-4B6C-8D9D-189EF18C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2BB030-5AEB-460D-A079-DB1B8CAF8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F45A32-954C-4F0F-8C06-2760139A2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22310AB-38B7-4D02-897D-40144F78C9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26FC48-84FA-4F0F-B7BC-7C8594A066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8518AFC-3451-47AD-82A5-C2A9F72C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818584C-7B03-4D02-938D-870CB0C9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A26E5B2-7D0E-4B72-B48D-623A4E84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7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6ABBA-5497-448B-8CA5-CFF4AD11E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B573781-B8FC-46F2-96A5-6C0CA183F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3B1160-C16B-4F42-A87C-41CFB483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C72ACE-5BF1-4FFC-8A24-409B0E5D2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0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7A94DE7-5693-4BE9-8BA3-E0407618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C87F551-07BE-47CC-A3EC-3B31D0377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D7A18C-D1E6-4180-8E21-862272D4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81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9FEC7-90B9-4137-8A4D-16EDD4214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2B0D5C-314A-41FF-B57F-2A1E20C3C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94A6D4-0AA2-4462-8469-9A70F2D42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8D933C-AD76-4E19-A4A1-11AA14B8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9CF094-F111-43FF-B792-B6C456B44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0771DA-DB1B-44D3-AFA4-C72F837B6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76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FDD252-832A-4749-AB70-6F6905E1D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D517E9-0062-418B-9454-6A546C378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4608A5-3A8B-417C-8D61-B0F6230CF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6AC91F-6B73-4AE7-944C-487229B07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17A2E4-FEC8-4251-983D-2B3E44687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935642-A1CC-4106-85E4-1B0487DF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67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DF6F1-F204-4874-A0AC-8E8BC0EE5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131ED4-7659-48D0-A0AB-55ED4BE0B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DCDFD2-A1D5-4B9E-8C28-45F893FFB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336DC0-C92C-4AE3-8258-6D5869DEA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9D38D-3D16-4666-8EC2-311FF91F9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75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70EED2-7C08-4E75-9F36-75A83BE14D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3BB37F-98DB-4773-96F5-EE511B8F0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EC7817-CD2F-4DAF-81AE-29AE45DC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9A0762-1C50-4250-8094-1306EE9EC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0EA4F1-0FEB-48A6-9A98-6A91791C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5ECB6-9E3D-4A37-87E6-6760B6155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119938-1EC4-4D83-9704-4DA969AE8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20D922-A02B-41C5-90B0-97C4CA878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1470E-7F9F-4C1B-8123-8B0219A3D41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DE3F98-09D6-4828-A19A-20EE629C7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8EBE4B-45DB-465D-803C-F406A9341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1BAE7-15D1-4837-862A-DF1BB92D3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87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inomegas.ru/bathroom-and-toilet/biznes-ideya-frukty-v-stakanchike-prodazha-frukty-v-stakane-vkusnyi-i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away.php?to=https%3A%2F%2Froif-expert.ru%2F&amp;cc_key=" TargetMode="External"/><Relationship Id="rId5" Type="http://schemas.openxmlformats.org/officeDocument/2006/relationships/hyperlink" Target="https://vk.com/away.php?to=https%3A%2F%2Fblog.agata.io%2F&amp;el=snippet" TargetMode="External"/><Relationship Id="rId4" Type="http://schemas.openxmlformats.org/officeDocument/2006/relationships/hyperlink" Target="https://ybis.ru/kartinki/frukty-v-staka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2AA9B-CB6B-40F0-8E0B-4DB9E16B43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E5AF94-3985-4BFD-8973-7E72D85535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661DD4-24CB-416D-BD49-32972FC5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55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7489CC-2A6F-4074-907C-B5C6E948B767}"/>
              </a:ext>
            </a:extLst>
          </p:cNvPr>
          <p:cNvSpPr txBox="1"/>
          <p:nvPr/>
        </p:nvSpPr>
        <p:spPr>
          <a:xfrm>
            <a:off x="1524000" y="2278599"/>
            <a:ext cx="98273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Бизнес-идея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«Ягоды и фрукты в стакане»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240890-DED4-4B4D-A5E2-D6E6AC8F8196}"/>
              </a:ext>
            </a:extLst>
          </p:cNvPr>
          <p:cNvSpPr txBox="1"/>
          <p:nvPr/>
        </p:nvSpPr>
        <p:spPr>
          <a:xfrm>
            <a:off x="6805061" y="4733242"/>
            <a:ext cx="4812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студентки группы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0472-02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Веслова Софья</a:t>
            </a:r>
          </a:p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Николаева Валерия</a:t>
            </a:r>
          </a:p>
          <a:p>
            <a:pPr algn="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Косаурова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Милена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882A0E-1EC7-4DE4-B6EF-262895CF9AD7}"/>
              </a:ext>
            </a:extLst>
          </p:cNvPr>
          <p:cNvSpPr txBox="1"/>
          <p:nvPr/>
        </p:nvSpPr>
        <p:spPr>
          <a:xfrm>
            <a:off x="2560320" y="134754"/>
            <a:ext cx="7122695" cy="1858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ctr"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</a:t>
            </a:r>
          </a:p>
          <a:p>
            <a:pPr indent="450215" algn="ctr"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  <a:p>
            <a:pPr indent="450215" algn="ctr"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ФГБОУ ВО «Псковский государственный университет»</a:t>
            </a:r>
          </a:p>
          <a:p>
            <a:pPr indent="450215" algn="ctr"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Институт образования и социальных наук</a:t>
            </a: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633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7001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92" y="-5417"/>
            <a:ext cx="10515600" cy="963161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идея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692B36-B8DD-4B5B-ADB7-15B1269004AB}"/>
              </a:ext>
            </a:extLst>
          </p:cNvPr>
          <p:cNvSpPr txBox="1"/>
          <p:nvPr/>
        </p:nvSpPr>
        <p:spPr>
          <a:xfrm>
            <a:off x="3597842" y="1428078"/>
            <a:ext cx="3771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заключается в установке яркого красного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фудтрака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изображением сочных ягод. Месторасположение – Финский парк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BD87AE-F823-4B1C-BAF8-B5C903B8C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8" y="963161"/>
            <a:ext cx="3551722" cy="44352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8F8724-A9F8-4432-928A-70BE5BCD8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139" y="957744"/>
            <a:ext cx="4446069" cy="444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83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7001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746"/>
            <a:ext cx="10515600" cy="963161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чём состоит ценностное предложение нашего продукта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692B36-B8DD-4B5B-ADB7-15B1269004AB}"/>
              </a:ext>
            </a:extLst>
          </p:cNvPr>
          <p:cNvSpPr txBox="1"/>
          <p:nvPr/>
        </p:nvSpPr>
        <p:spPr>
          <a:xfrm>
            <a:off x="760396" y="1716224"/>
            <a:ext cx="48318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фрукты в стакане помогают потребителям, которые хотят легко, полезно и вкусно перекусить с помощью удобного, понятного формата, который подойдет всем возрастам и кошельку.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798A50-8138-446C-A0D9-E499C457F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614" y="1278154"/>
            <a:ext cx="4301691" cy="430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01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7001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828" y="182244"/>
            <a:ext cx="10515600" cy="963161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является потребителем нашего продукта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A6244-6E5A-49AB-B0ED-DD207E847636}"/>
              </a:ext>
            </a:extLst>
          </p:cNvPr>
          <p:cNvSpPr txBox="1"/>
          <p:nvPr/>
        </p:nvSpPr>
        <p:spPr>
          <a:xfrm>
            <a:off x="1017767" y="1524532"/>
            <a:ext cx="38943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Приверженцы ЗОЖ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Занятые люди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Фитнес-энтузиасты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Семьи с детьми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Вегетарианцы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веганы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Туристы и путешественники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150775-1DB4-4426-8B0F-57BED66C26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"/>
          <a:stretch/>
        </p:blipFill>
        <p:spPr>
          <a:xfrm>
            <a:off x="5929890" y="1275346"/>
            <a:ext cx="3076743" cy="23966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E0AEBB-A411-42FB-A9B2-41799A744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629" y="256608"/>
            <a:ext cx="3545371" cy="35453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E191FA-7864-4201-BF40-B6B33B1B38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1" r="26424"/>
          <a:stretch/>
        </p:blipFill>
        <p:spPr>
          <a:xfrm>
            <a:off x="8988799" y="3527329"/>
            <a:ext cx="2120631" cy="236498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5A3161-9E59-4A37-9130-D319C129AB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935" y="3801979"/>
            <a:ext cx="1865376" cy="186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09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7001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202" y="298060"/>
            <a:ext cx="10515600" cy="963161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объем  рынка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F3AB8FD-91B2-4578-ABDE-E37EB190B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91674"/>
              </p:ext>
            </p:extLst>
          </p:nvPr>
        </p:nvGraphicFramePr>
        <p:xfrm>
          <a:off x="1138989" y="1345131"/>
          <a:ext cx="10068026" cy="41677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02154">
                  <a:extLst>
                    <a:ext uri="{9D8B030D-6E8A-4147-A177-3AD203B41FA5}">
                      <a16:colId xmlns:a16="http://schemas.microsoft.com/office/drawing/2014/main" val="497569185"/>
                    </a:ext>
                  </a:extLst>
                </a:gridCol>
                <a:gridCol w="3082936">
                  <a:extLst>
                    <a:ext uri="{9D8B030D-6E8A-4147-A177-3AD203B41FA5}">
                      <a16:colId xmlns:a16="http://schemas.microsoft.com/office/drawing/2014/main" val="3097347321"/>
                    </a:ext>
                  </a:extLst>
                </a:gridCol>
                <a:gridCol w="3082936">
                  <a:extLst>
                    <a:ext uri="{9D8B030D-6E8A-4147-A177-3AD203B41FA5}">
                      <a16:colId xmlns:a16="http://schemas.microsoft.com/office/drawing/2014/main" val="3463558023"/>
                    </a:ext>
                  </a:extLst>
                </a:gridCol>
              </a:tblGrid>
              <a:tr h="1840964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Ёмкость рынка в натуральном выражении</a:t>
                      </a:r>
                    </a:p>
                    <a:p>
                      <a:r>
                        <a:rPr lang="ru-RU" dirty="0"/>
                        <a:t>кг/год  на 2023 год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Ёмкость рынка в денежном выражении, </a:t>
                      </a:r>
                      <a:r>
                        <a:rPr lang="ru-RU" dirty="0" err="1"/>
                        <a:t>руб</a:t>
                      </a:r>
                      <a:r>
                        <a:rPr lang="ru-RU" dirty="0"/>
                        <a:t>/год на 2023 год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09194"/>
                  </a:ext>
                </a:extLst>
              </a:tr>
              <a:tr h="466633">
                <a:tc>
                  <a:txBody>
                    <a:bodyPr/>
                    <a:lstStyle/>
                    <a:p>
                      <a:r>
                        <a:rPr lang="ru-RU" dirty="0"/>
                        <a:t>Клубника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300,5 тыс. 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90-105 млрд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121096"/>
                  </a:ext>
                </a:extLst>
              </a:tr>
              <a:tr h="460241">
                <a:tc>
                  <a:txBody>
                    <a:bodyPr/>
                    <a:lstStyle/>
                    <a:p>
                      <a:r>
                        <a:rPr lang="ru-RU" dirty="0"/>
                        <a:t>Малина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184,75 тыс. 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64 млрд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653634"/>
                  </a:ext>
                </a:extLst>
              </a:tr>
              <a:tr h="466633">
                <a:tc>
                  <a:txBody>
                    <a:bodyPr/>
                    <a:lstStyle/>
                    <a:p>
                      <a:r>
                        <a:rPr lang="ru-RU" dirty="0"/>
                        <a:t>Апельсины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141 тыс. 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7,9 млрд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331785"/>
                  </a:ext>
                </a:extLst>
              </a:tr>
              <a:tr h="466633">
                <a:tc>
                  <a:txBody>
                    <a:bodyPr/>
                    <a:lstStyle/>
                    <a:p>
                      <a:r>
                        <a:rPr lang="ru-RU" dirty="0"/>
                        <a:t>Бананы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1,45 млн 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87 млрд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545678"/>
                  </a:ext>
                </a:extLst>
              </a:tr>
              <a:tr h="466633">
                <a:tc>
                  <a:txBody>
                    <a:bodyPr/>
                    <a:lstStyle/>
                    <a:p>
                      <a:r>
                        <a:rPr lang="ru-RU" dirty="0"/>
                        <a:t>Шоколад (все виды)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860 тыс. 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86-103 млрд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23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082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7001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704" y="406379"/>
            <a:ext cx="10515600" cy="963161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является конкурентом нашего продукта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B75E28-ACBA-4BCF-82C1-8129348F5C39}"/>
              </a:ext>
            </a:extLst>
          </p:cNvPr>
          <p:cNvSpPr txBox="1"/>
          <p:nvPr/>
        </p:nvSpPr>
        <p:spPr>
          <a:xfrm>
            <a:off x="461598" y="1946905"/>
            <a:ext cx="50725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кондитеры (торты, капкейки, рулеты)</a:t>
            </a: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Пекарни</a:t>
            </a:r>
          </a:p>
          <a:p>
            <a:pPr marL="342900" indent="-342900">
              <a:buFontTx/>
              <a:buChar char="-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Фудтраки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вагончики с мороженым </a:t>
            </a: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кондитеры (клубника в шоколаде)</a:t>
            </a: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 (смузи)</a:t>
            </a:r>
          </a:p>
          <a:p>
            <a:pPr marL="342900" indent="-342900"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41ED76-B9E8-47B1-9666-07D279967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8" t="9156" r="7552" b="11107"/>
          <a:stretch/>
        </p:blipFill>
        <p:spPr>
          <a:xfrm>
            <a:off x="9332561" y="1078920"/>
            <a:ext cx="2816973" cy="283156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97A933-FE0A-47D7-AA12-421FC43841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704" y="1447173"/>
            <a:ext cx="2057600" cy="23925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F0C81D-8188-4AAE-8E84-2F01B5D62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691" y="361366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0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6999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33" y="184810"/>
            <a:ext cx="10515600" cy="963161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A6244-6E5A-49AB-B0ED-DD207E847636}"/>
              </a:ext>
            </a:extLst>
          </p:cNvPr>
          <p:cNvSpPr txBox="1"/>
          <p:nvPr/>
        </p:nvSpPr>
        <p:spPr>
          <a:xfrm>
            <a:off x="4053037" y="2090172"/>
            <a:ext cx="51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C5F3E9-C165-4782-BCD2-442363595F96}"/>
              </a:ext>
            </a:extLst>
          </p:cNvPr>
          <p:cNvSpPr txBox="1"/>
          <p:nvPr/>
        </p:nvSpPr>
        <p:spPr>
          <a:xfrm>
            <a:off x="867076" y="1401420"/>
            <a:ext cx="70930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Свежесть и качество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Индивидуальная упаковка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Разнообразие вкусов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Здоровый имидж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Отсутствие добавленных сахаров и консервантов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Экологическая упаковка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Прозрачность производства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Удобство покупок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Кросс-промоции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Инновационные технологии хранения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79CD8E-D6C3-420C-B2B0-9DB84FA3C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963" y="913944"/>
            <a:ext cx="3172961" cy="47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58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6999" y="-2663434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076" y="192506"/>
            <a:ext cx="10515600" cy="222343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работа должна быть сделана для решения ключевых проблем или удовлетворения ключевых потребностей целевых потребителей « ягоды и фрукты в стакане»?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A6244-6E5A-49AB-B0ED-DD207E847636}"/>
              </a:ext>
            </a:extLst>
          </p:cNvPr>
          <p:cNvSpPr txBox="1"/>
          <p:nvPr/>
        </p:nvSpPr>
        <p:spPr>
          <a:xfrm>
            <a:off x="4053037" y="2090172"/>
            <a:ext cx="51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C5F3E9-C165-4782-BCD2-442363595F96}"/>
              </a:ext>
            </a:extLst>
          </p:cNvPr>
          <p:cNvSpPr txBox="1"/>
          <p:nvPr/>
        </p:nvSpPr>
        <p:spPr>
          <a:xfrm>
            <a:off x="867076" y="1665170"/>
            <a:ext cx="709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07271-BF01-4016-B7B0-651FC8FD784C}"/>
              </a:ext>
            </a:extLst>
          </p:cNvPr>
          <p:cNvSpPr txBox="1"/>
          <p:nvPr/>
        </p:nvSpPr>
        <p:spPr>
          <a:xfrm>
            <a:off x="549440" y="2838339"/>
            <a:ext cx="65624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рынка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продукта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Ценовая политика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37B9F8-76ED-47C9-B29F-4641D86944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8" t="7623" r="24151" b="8457"/>
          <a:stretch/>
        </p:blipFill>
        <p:spPr>
          <a:xfrm>
            <a:off x="3830653" y="2351782"/>
            <a:ext cx="4156908" cy="26661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CBDFC4-01F3-448C-991A-BA8FCE528EA6}"/>
              </a:ext>
            </a:extLst>
          </p:cNvPr>
          <p:cNvSpPr txBox="1"/>
          <p:nvPr/>
        </p:nvSpPr>
        <p:spPr>
          <a:xfrm>
            <a:off x="8169640" y="2798487"/>
            <a:ext cx="38116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Маркетинг и реклама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Обслуживание клиента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Доступность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Образование потребителей</a:t>
            </a:r>
          </a:p>
        </p:txBody>
      </p:sp>
    </p:spTree>
    <p:extLst>
      <p:ext uri="{BB962C8B-B14F-4D97-AF65-F5344CB8AC3E}">
        <p14:creationId xmlns:p14="http://schemas.microsoft.com/office/powerpoint/2010/main" val="1237854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7001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453" y="563506"/>
            <a:ext cx="10515600" cy="963161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 образом наш продукт может удовлетворить потребности потребителя?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A6244-6E5A-49AB-B0ED-DD207E847636}"/>
              </a:ext>
            </a:extLst>
          </p:cNvPr>
          <p:cNvSpPr txBox="1"/>
          <p:nvPr/>
        </p:nvSpPr>
        <p:spPr>
          <a:xfrm>
            <a:off x="4053037" y="2090172"/>
            <a:ext cx="51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A9DEA-14ED-4309-8247-909E12B0D041}"/>
              </a:ext>
            </a:extLst>
          </p:cNvPr>
          <p:cNvSpPr txBox="1"/>
          <p:nvPr/>
        </p:nvSpPr>
        <p:spPr>
          <a:xfrm>
            <a:off x="701040" y="1655545"/>
            <a:ext cx="42367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Свежесть и качество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Порционность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Экологичность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продукте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Сезонные предложения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171619-4420-4173-8302-F3E9186C7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60" y="1655545"/>
            <a:ext cx="6055093" cy="403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6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6999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3506"/>
            <a:ext cx="10515600" cy="963161"/>
          </a:xfrm>
        </p:spPr>
        <p:txBody>
          <a:bodyPr>
            <a:noAutofit/>
          </a:bodyPr>
          <a:lstStyle/>
          <a:p>
            <a:pPr algn="ctr"/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преимущества получит потребитель воспользовавшись нашим продуктом?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A6244-6E5A-49AB-B0ED-DD207E847636}"/>
              </a:ext>
            </a:extLst>
          </p:cNvPr>
          <p:cNvSpPr txBox="1"/>
          <p:nvPr/>
        </p:nvSpPr>
        <p:spPr>
          <a:xfrm>
            <a:off x="952903" y="1849540"/>
            <a:ext cx="60735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Портативность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Свежесть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калорийность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добавленных сахаров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Экологичность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Визуальная привлекательность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F90602-C6EF-418F-8015-B8BF5B2E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322" y="1775515"/>
            <a:ext cx="3687479" cy="368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7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7001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448"/>
            <a:ext cx="10515600" cy="1443789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ключевые каналы продвижение нашего продукта могут быть использованы?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947013-4183-47B3-BEC0-CD30AD3DAC7F}"/>
              </a:ext>
            </a:extLst>
          </p:cNvPr>
          <p:cNvSpPr txBox="1"/>
          <p:nvPr/>
        </p:nvSpPr>
        <p:spPr>
          <a:xfrm>
            <a:off x="6096000" y="1751800"/>
            <a:ext cx="49281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сети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– реклама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и блог</a:t>
            </a:r>
          </a:p>
          <a:p>
            <a:pPr marL="342900" indent="-342900">
              <a:buAutoNum type="arabicPeriod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Инфлюенсеры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блогеры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в магазинах</a:t>
            </a:r>
          </a:p>
          <a:p>
            <a:pPr marL="342900" indent="-34290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– магазины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мероприятиях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152461-F34C-4C63-8A16-657C828037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9" t="11130" r="21369" b="9551"/>
          <a:stretch/>
        </p:blipFill>
        <p:spPr>
          <a:xfrm>
            <a:off x="1458228" y="1942093"/>
            <a:ext cx="3667225" cy="34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62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6EAFC58-F7EA-4A40-A8FA-A6F4FD148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2523" r="16029" b="2523"/>
          <a:stretch/>
        </p:blipFill>
        <p:spPr>
          <a:xfrm rot="5400000">
            <a:off x="2666999" y="-2667001"/>
            <a:ext cx="6858000" cy="12192002"/>
          </a:xfr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610BED6-CE3E-45D5-92B5-BCD1883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449"/>
            <a:ext cx="10515600" cy="649704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660F83-C21F-4854-ADF3-A9DB64C58A10}"/>
              </a:ext>
            </a:extLst>
          </p:cNvPr>
          <p:cNvSpPr txBox="1"/>
          <p:nvPr/>
        </p:nvSpPr>
        <p:spPr>
          <a:xfrm>
            <a:off x="587141" y="1472665"/>
            <a:ext cx="107666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hlinkClick r:id="rId3"/>
              </a:rPr>
              <a:t>https://kinomegas.ru/bathroom-and-toilet/biznes-ideya-frukty-v-stakanchike-prodazha-frukty-v-stakane-vkusnyi-i.html</a:t>
            </a:r>
            <a:endParaRPr lang="ru-RU" dirty="0"/>
          </a:p>
          <a:p>
            <a:pPr marL="342900" indent="-342900">
              <a:buAutoNum type="arabicPeriod"/>
            </a:pPr>
            <a:r>
              <a:rPr lang="en-US" dirty="0">
                <a:hlinkClick r:id="rId4"/>
              </a:rPr>
              <a:t>https://ybis.ru/kartinki/frukty-v-stakane</a:t>
            </a:r>
            <a:endParaRPr lang="ru-RU" dirty="0"/>
          </a:p>
          <a:p>
            <a:pPr marL="342900" indent="-342900">
              <a:buAutoNum type="arabicPeriod"/>
            </a:pPr>
            <a:r>
              <a:rPr lang="en-US" dirty="0">
                <a:hlinkClick r:id="rId5"/>
              </a:rPr>
              <a:t>https://vk.com/away.php?to=https%3A%2F%2Fblog.agata.io%2F&amp;el=snippet</a:t>
            </a:r>
            <a:endParaRPr lang="ru-RU" dirty="0"/>
          </a:p>
          <a:p>
            <a:pPr marL="342900" indent="-342900">
              <a:buAutoNum type="arabicPeriod"/>
            </a:pPr>
            <a:r>
              <a:rPr lang="en-US" dirty="0">
                <a:hlinkClick r:id="rId6"/>
              </a:rPr>
              <a:t>https://vk.com/away.php?to=https%3A%2F%2Froif-expert.ru%2F&amp;cc_key=</a:t>
            </a: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6705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475</Words>
  <Application>Microsoft Office PowerPoint</Application>
  <PresentationFormat>Широкоэкранный</PresentationFormat>
  <Paragraphs>103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Наша идея</vt:lpstr>
      <vt:lpstr>В чём состоит ценностное предложение нашего продукта?</vt:lpstr>
      <vt:lpstr>Кто является потребителем нашего продукта?</vt:lpstr>
      <vt:lpstr>Какой объем  рынка?</vt:lpstr>
      <vt:lpstr>Кто является конкурентом нашего продукта?</vt:lpstr>
      <vt:lpstr>Конкурентные преимущества </vt:lpstr>
      <vt:lpstr>Какая работа должна быть сделана для решения ключевых проблем или удовлетворения ключевых потребностей целевых потребителей « ягоды и фрукты в стакане»? </vt:lpstr>
      <vt:lpstr>Каким образом наш продукт может удовлетворить потребности потребителя?</vt:lpstr>
      <vt:lpstr>Какие преимущества получит потребитель воспользовавшись нашим продуктом?</vt:lpstr>
      <vt:lpstr>Какие ключевые каналы продвижение нашего продукта могут быть использованы?</vt:lpstr>
      <vt:lpstr>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Софья Веслова</dc:creator>
  <cp:lastModifiedBy>Софья Веслова</cp:lastModifiedBy>
  <cp:revision>33</cp:revision>
  <dcterms:created xsi:type="dcterms:W3CDTF">2024-09-08T11:01:39Z</dcterms:created>
  <dcterms:modified xsi:type="dcterms:W3CDTF">2024-09-25T03:06:19Z</dcterms:modified>
</cp:coreProperties>
</file>