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5637" r:id="rId1"/>
  </p:sldMasterIdLst>
  <p:notesMasterIdLst>
    <p:notesMasterId r:id="rId12"/>
  </p:notesMasterIdLst>
  <p:sldIdLst>
    <p:sldId id="256" r:id="rId2"/>
    <p:sldId id="259" r:id="rId3"/>
    <p:sldId id="257" r:id="rId4"/>
    <p:sldId id="273" r:id="rId5"/>
    <p:sldId id="258" r:id="rId6"/>
    <p:sldId id="262" r:id="rId7"/>
    <p:sldId id="263" r:id="rId8"/>
    <p:sldId id="275" r:id="rId9"/>
    <p:sldId id="277" r:id="rId10"/>
    <p:sldId id="272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Franklin Gothic" panose="020B0604020202020204" charset="0"/>
      <p:bold r:id="rId17"/>
    </p:embeddedFont>
    <p:embeddedFont>
      <p:font typeface="Gill Sans MT" panose="020B0502020104020203" pitchFamily="34" charset="0"/>
      <p:regular r:id="rId18"/>
      <p:bold r:id="rId19"/>
      <p:italic r:id="rId20"/>
      <p:boldItalic r:id="rId21"/>
    </p:embeddedFont>
    <p:embeddedFont>
      <p:font typeface="Lato Black" panose="020B0604020202020204" charset="0"/>
      <p:bold r:id="rId22"/>
      <p:boldItalic r:id="rId23"/>
    </p:embeddedFont>
    <p:embeddedFont>
      <p:font typeface="PT Sans" panose="020B0604020202020204" charset="-52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8EA735-616A-4483-97FF-98D22547C8B6}">
  <a:tblStyle styleId="{878EA735-616A-4483-97FF-98D22547C8B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F7FE7F3-820F-4954-A8DE-06189A03894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A6BE920-9E31-4F87-AD55-F31114FF30DE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5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2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Планируете дальнейшее обучение в вузе</c:v>
                </c:pt>
                <c:pt idx="1">
                  <c:v>Определились с местом поступления</c:v>
                </c:pt>
                <c:pt idx="2">
                  <c:v>Есть ли проблемы в выборе специальности</c:v>
                </c:pt>
                <c:pt idx="3">
                  <c:v>Влияют на ваш выбор родители</c:v>
                </c:pt>
                <c:pt idx="4">
                  <c:v>Обсуждаете выбор с друзьями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8.3000000000000007</c:v>
                </c:pt>
                <c:pt idx="1">
                  <c:v>5.3</c:v>
                </c:pt>
                <c:pt idx="2">
                  <c:v>5.0999999999999996</c:v>
                </c:pt>
                <c:pt idx="3">
                  <c:v>6.3</c:v>
                </c:pt>
                <c:pt idx="4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A8-415F-8F45-E980E403D44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Планируете дальнейшее обучение в вузе</c:v>
                </c:pt>
                <c:pt idx="1">
                  <c:v>Определились с местом поступления</c:v>
                </c:pt>
                <c:pt idx="2">
                  <c:v>Есть ли проблемы в выборе специальности</c:v>
                </c:pt>
                <c:pt idx="3">
                  <c:v>Влияют на ваш выбор родители</c:v>
                </c:pt>
                <c:pt idx="4">
                  <c:v>Обсуждаете выбор с друзьями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1.7</c:v>
                </c:pt>
                <c:pt idx="1">
                  <c:v>4.7</c:v>
                </c:pt>
                <c:pt idx="2">
                  <c:v>4.9000000000000004</c:v>
                </c:pt>
                <c:pt idx="3">
                  <c:v>3.7</c:v>
                </c:pt>
                <c:pt idx="4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A8-415F-8F45-E980E403D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0987807"/>
        <c:axId val="414834095"/>
      </c:barChart>
      <c:catAx>
        <c:axId val="260987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4834095"/>
        <c:crosses val="autoZero"/>
        <c:auto val="1"/>
        <c:lblAlgn val="ctr"/>
        <c:lblOffset val="100"/>
        <c:noMultiLvlLbl val="0"/>
      </c:catAx>
      <c:valAx>
        <c:axId val="414834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0987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28323477b0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g328323477b0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28323477b0_0_10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шаблона формулировки проблемы</a:t>
            </a:r>
            <a:r>
              <a:rPr lang="ru" sz="1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0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 [пользователь - кто он?] 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хочет   [цель/желание/потребность - написать, что именно он хочет?],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но не может, потому что ему мешают </a:t>
            </a:r>
            <a:r>
              <a:rPr lang="ru"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[барьеры - какие именно?, что ему мешает? почему не может решить или результат не устраивает?]</a:t>
            </a: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 существующие [решения такие-то - какие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обладают [недостатками такими-то - какими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потому не позволяют эти барьеры преодолеть.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/>
          </a:p>
        </p:txBody>
      </p:sp>
      <p:sp>
        <p:nvSpPr>
          <p:cNvPr id="79" name="Google Shape;79;g328323477b0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28323477b0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328323477b0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ca77accf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8ca77accf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9900FF"/>
                </a:solidFill>
              </a:rPr>
              <a:t>для заказных проектов:</a:t>
            </a:r>
            <a:r>
              <a:rPr lang="ru" sz="1200" b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8ca77accf3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8ca77accf3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8ca77accf3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/>
          </a:p>
        </p:txBody>
      </p:sp>
      <p:sp>
        <p:nvSpPr>
          <p:cNvPr id="108" name="Google Shape;108;g18ca77accf3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8ca77accf3_0_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18ca77accf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3335" y="601724"/>
            <a:ext cx="6477805" cy="1906073"/>
          </a:xfrm>
        </p:spPr>
        <p:txBody>
          <a:bodyPr bIns="0" anchor="b">
            <a:normAutofit/>
          </a:bodyPr>
          <a:lstStyle>
            <a:lvl1pPr algn="l">
              <a:defRPr sz="495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3335" y="2648403"/>
            <a:ext cx="6477804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35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2376" y="246981"/>
            <a:ext cx="3730436" cy="2319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8249" y="599230"/>
            <a:ext cx="608264" cy="37768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813335" y="2646407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9583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50973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679" y="1317097"/>
            <a:ext cx="6482366" cy="1415963"/>
          </a:xfrm>
        </p:spPr>
        <p:txBody>
          <a:bodyPr anchor="b">
            <a:normAutofit/>
          </a:bodyPr>
          <a:lstStyle>
            <a:lvl1pPr algn="l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679" y="2854647"/>
            <a:ext cx="6472835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D1A06-1ECE-49F6-806E-A8652F61060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90679" y="2853739"/>
            <a:ext cx="6472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98915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913" y="603667"/>
            <a:ext cx="7204226" cy="79447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5498" y="1508159"/>
            <a:ext cx="3483864" cy="25864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0328" y="1513007"/>
            <a:ext cx="3483864" cy="25811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09360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394" y="603123"/>
            <a:ext cx="7205746" cy="79223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5393" y="1514662"/>
            <a:ext cx="3483864" cy="60145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393" y="2118202"/>
            <a:ext cx="3483864" cy="198334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9272" y="1517253"/>
            <a:ext cx="3483864" cy="60167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9272" y="2116119"/>
            <a:ext cx="3483864" cy="19780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4717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8940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3201741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504" y="599230"/>
            <a:ext cx="2454824" cy="168533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785" y="599230"/>
            <a:ext cx="4509353" cy="349412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3504" y="2404119"/>
            <a:ext cx="2456260" cy="1686136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86210" y="2404118"/>
            <a:ext cx="24521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61666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08041" y="361628"/>
            <a:ext cx="3055900" cy="3861826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405" y="847135"/>
            <a:ext cx="4149246" cy="137293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3292" y="841907"/>
            <a:ext cx="2093378" cy="2899745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7747" y="2359494"/>
            <a:ext cx="4143303" cy="1502807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85537" y="4102393"/>
            <a:ext cx="4145513" cy="240092"/>
          </a:xfrm>
        </p:spPr>
        <p:txBody>
          <a:bodyPr/>
          <a:lstStyle>
            <a:lvl1pPr algn="l">
              <a:defRPr/>
            </a:lvl1pPr>
          </a:lstStyle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5537" y="238981"/>
            <a:ext cx="4155753" cy="240698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085537" y="2357704"/>
            <a:ext cx="41455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89610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38923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9333" y="599230"/>
            <a:ext cx="1211807" cy="3494917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504" y="599230"/>
            <a:ext cx="5871623" cy="34949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7079333" y="599230"/>
            <a:ext cx="0" cy="3494917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73554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926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780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14607"/>
            <a:ext cx="9144000" cy="3079456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4594860"/>
            <a:ext cx="9144000" cy="5572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8685" y="603390"/>
            <a:ext cx="7202456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85" y="1511799"/>
            <a:ext cx="7202456" cy="2587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5604" y="247778"/>
            <a:ext cx="2625536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FEECE-F92E-487A-9997-0AFA88500977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684" y="246981"/>
            <a:ext cx="4454127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46" y="599230"/>
            <a:ext cx="608264" cy="3776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4596310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38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38" r:id="rId1"/>
    <p:sldLayoutId id="2147485639" r:id="rId2"/>
    <p:sldLayoutId id="2147485640" r:id="rId3"/>
    <p:sldLayoutId id="2147485641" r:id="rId4"/>
    <p:sldLayoutId id="2147485642" r:id="rId5"/>
    <p:sldLayoutId id="2147485643" r:id="rId6"/>
    <p:sldLayoutId id="2147485644" r:id="rId7"/>
    <p:sldLayoutId id="2147485645" r:id="rId8"/>
    <p:sldLayoutId id="2147485646" r:id="rId9"/>
    <p:sldLayoutId id="2147485647" r:id="rId10"/>
    <p:sldLayoutId id="2147485648" r:id="rId11"/>
    <p:sldLayoutId id="2147485649" r:id="rId12"/>
    <p:sldLayoutId id="2147485650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8000"/>
          </a:schemeClr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1320272" y="975142"/>
            <a:ext cx="7024200" cy="1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 гид </a:t>
            </a:r>
          </a:p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простое о сложном</a:t>
            </a:r>
            <a:endParaRPr sz="3600" b="0" i="0" u="none" strike="noStrike" cap="none" dirty="0">
              <a:solidFill>
                <a:schemeClr val="accent1">
                  <a:lumMod val="50000"/>
                </a:schemeClr>
              </a:solidFill>
              <a:latin typeface="Lato Black" panose="020B060402020202020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5328" y="592469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1053" y="3648182"/>
            <a:ext cx="2104950" cy="1093350"/>
          </a:xfrm>
          <a:prstGeom prst="rect">
            <a:avLst/>
          </a:prstGeom>
          <a:noFill/>
          <a:ln>
            <a:noFill/>
          </a:ln>
          <a:effectLst>
            <a:outerShdw blurRad="50800" dist="50800" dir="1980000" algn="ctr" rotWithShape="0">
              <a:srgbClr val="000000"/>
            </a:outerShdw>
          </a:effectLst>
        </p:spPr>
      </p:pic>
      <p:sp>
        <p:nvSpPr>
          <p:cNvPr id="62" name="Google Shape;62;p14"/>
          <p:cNvSpPr txBox="1"/>
          <p:nvPr/>
        </p:nvSpPr>
        <p:spPr>
          <a:xfrm>
            <a:off x="0" y="41500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К</a:t>
            </a:r>
            <a:r>
              <a:rPr lang="ru" sz="2100" b="1" i="0" u="none" strike="noStrike" cap="none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оманд</a:t>
            </a:r>
            <a:r>
              <a:rPr lang="ru-RU" sz="2100" b="1" i="0" u="none" strike="noStrike" cap="none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а</a:t>
            </a:r>
            <a:r>
              <a:rPr lang="ru" sz="2100" b="1" i="0" u="none" strike="noStrike" cap="none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: «</a:t>
            </a:r>
            <a:r>
              <a:rPr lang="ru-RU" sz="2100" b="1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Рога и копыта</a:t>
            </a:r>
            <a:r>
              <a:rPr lang="ru" sz="2100" b="1" i="0" u="none" strike="noStrike" cap="none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sz="2100" b="1" i="0" u="none" strike="noStrike" cap="none" dirty="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638800" y="318450"/>
            <a:ext cx="77289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002060"/>
                </a:solidFill>
              </a:rPr>
              <a:t>КЛЮЧЕВАЯ ПРОБЛЕМА</a:t>
            </a:r>
            <a:endParaRPr sz="2400" dirty="0">
              <a:solidFill>
                <a:srgbClr val="002060"/>
              </a:solidFill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588223" y="1346790"/>
            <a:ext cx="3111907" cy="36950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rgbClr val="66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i="1" dirty="0">
              <a:solidFill>
                <a:srgbClr val="66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569D11-EB2D-4D61-8B25-5DAB40ADE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9371" y="1417103"/>
            <a:ext cx="4756406" cy="28900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507061-1350-4509-AA33-789B3BB69B17}"/>
              </a:ext>
            </a:extLst>
          </p:cNvPr>
          <p:cNvSpPr txBox="1"/>
          <p:nvPr/>
        </p:nvSpPr>
        <p:spPr>
          <a:xfrm>
            <a:off x="265760" y="4750896"/>
            <a:ext cx="8612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https://www.taminfo.ru/uploads/posts/2015-06/1434480759_tgtu.jpg</a:t>
            </a:r>
            <a:endParaRPr lang="ru-RU" sz="1200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ED38F3-F946-4E62-A1A3-7489E75A83CC}"/>
              </a:ext>
            </a:extLst>
          </p:cNvPr>
          <p:cNvSpPr txBox="1"/>
          <p:nvPr/>
        </p:nvSpPr>
        <p:spPr>
          <a:xfrm>
            <a:off x="638800" y="1495647"/>
            <a:ext cx="28502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Неопределённость в выборе места и специальности для получения высшего образования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AF1CB2-4D4D-4336-AD03-41082FD9CED1}"/>
              </a:ext>
            </a:extLst>
          </p:cNvPr>
          <p:cNvSpPr txBox="1"/>
          <p:nvPr/>
        </p:nvSpPr>
        <p:spPr>
          <a:xfrm>
            <a:off x="368596" y="301979"/>
            <a:ext cx="8553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Lato Black" panose="020B0604020202020204" charset="0"/>
                <a:cs typeface="Times New Roman" panose="02020603050405020304" pitchFamily="18" charset="0"/>
              </a:rPr>
              <a:t>: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смотря на многочисленные мероприятия и обширную информацию выбор будущей профессии крайне сложен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8F10FB-ED4B-4E51-8A02-87195F8F5EC0}"/>
              </a:ext>
            </a:extLst>
          </p:cNvPr>
          <p:cNvSpPr/>
          <p:nvPr/>
        </p:nvSpPr>
        <p:spPr>
          <a:xfrm>
            <a:off x="221650" y="4703021"/>
            <a:ext cx="58636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https://s.vtambove.ru/localStorage/news/8f/9d/01/7./8f9d017_resizedScaled_1020to679.jpg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90B535-7A6A-4B2D-B7F6-EDCEB022D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719" y="1758491"/>
            <a:ext cx="3502252" cy="268834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C4FD3E5-6647-43F4-B42B-6417BEBF1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27" y="1759668"/>
            <a:ext cx="3502252" cy="262668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671F96B7-1129-473F-BCA2-B887B43CFF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7657477"/>
              </p:ext>
            </p:extLst>
          </p:nvPr>
        </p:nvGraphicFramePr>
        <p:xfrm>
          <a:off x="567070" y="1661907"/>
          <a:ext cx="7052930" cy="3243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D7355C7-56FF-40AD-BD91-29FF00B6630E}"/>
              </a:ext>
            </a:extLst>
          </p:cNvPr>
          <p:cNvSpPr txBox="1"/>
          <p:nvPr/>
        </p:nvSpPr>
        <p:spPr>
          <a:xfrm>
            <a:off x="396949" y="445025"/>
            <a:ext cx="4627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проведенного опроса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3CFE29-21EC-413D-9AD7-8370BF36FB81}"/>
              </a:ext>
            </a:extLst>
          </p:cNvPr>
          <p:cNvSpPr txBox="1"/>
          <p:nvPr/>
        </p:nvSpPr>
        <p:spPr>
          <a:xfrm>
            <a:off x="567070" y="968245"/>
            <a:ext cx="6834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Опрос проводился среди 103 обучающихся 10-11 классов из которых 64% мужчины и 36% женщины</a:t>
            </a:r>
          </a:p>
        </p:txBody>
      </p:sp>
    </p:spTree>
    <p:extLst>
      <p:ext uri="{BB962C8B-B14F-4D97-AF65-F5344CB8AC3E}">
        <p14:creationId xmlns:p14="http://schemas.microsoft.com/office/powerpoint/2010/main" val="126569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72334" y="1116364"/>
            <a:ext cx="4260300" cy="33634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ЦЕлевой</a:t>
            </a:r>
            <a:r>
              <a:rPr lang="ru-RU" sz="2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аудиторией наших </a:t>
            </a: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видеороликов будут школьники 10-11 классов и</a:t>
            </a: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их родители. </a:t>
            </a:r>
            <a:endParaRPr sz="26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1523080" y="393936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5FDAE6-847F-4BE8-8402-70BA87988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202" y="1375144"/>
            <a:ext cx="4320934" cy="25137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362551" y="453655"/>
            <a:ext cx="4733990" cy="45578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110"/>
              <a:buFont typeface="Arial"/>
              <a:buNone/>
            </a:pPr>
            <a:r>
              <a:rPr lang="ru-RU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lang="ru-RU" sz="2400" dirty="0">
              <a:solidFill>
                <a:schemeClr val="dk1"/>
              </a:solidFill>
            </a:endParaRPr>
          </a:p>
          <a:p>
            <a:pPr marL="285750" indent="-285750">
              <a:spcBef>
                <a:spcPts val="1200"/>
              </a:spcBef>
              <a:buClr>
                <a:schemeClr val="dk1"/>
              </a:buClr>
              <a:buSzPct val="61111"/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66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канала …</a:t>
            </a:r>
          </a:p>
          <a:p>
            <a:pPr marL="285750" indent="-285750">
              <a:spcBef>
                <a:spcPts val="1200"/>
              </a:spcBef>
              <a:buClr>
                <a:schemeClr val="dk1"/>
              </a:buClr>
              <a:buSzPct val="61111"/>
              <a:buFont typeface="Wingdings" panose="05000000000000000000" pitchFamily="2" charset="2"/>
              <a:buChar char="v"/>
            </a:pPr>
            <a:endParaRPr lang="ru-RU" sz="2000" dirty="0">
              <a:solidFill>
                <a:srgbClr val="66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200"/>
              </a:spcBef>
              <a:buClr>
                <a:schemeClr val="dk1"/>
              </a:buClr>
              <a:buSzPct val="61111"/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66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Загружено видео …</a:t>
            </a:r>
          </a:p>
          <a:p>
            <a:pPr marL="285750" indent="-285750">
              <a:spcBef>
                <a:spcPts val="1200"/>
              </a:spcBef>
              <a:buClr>
                <a:schemeClr val="dk1"/>
              </a:buClr>
              <a:buSzPct val="61111"/>
              <a:buFont typeface="Wingdings" panose="05000000000000000000" pitchFamily="2" charset="2"/>
              <a:buChar char="v"/>
            </a:pPr>
            <a:endParaRPr lang="ru-RU" sz="2000" dirty="0">
              <a:solidFill>
                <a:srgbClr val="66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200"/>
              </a:spcBef>
              <a:buClr>
                <a:schemeClr val="dk1"/>
              </a:buClr>
              <a:buSzPct val="61111"/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66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под роликами…</a:t>
            </a:r>
          </a:p>
          <a:p>
            <a:pPr marL="285750" indent="-285750">
              <a:spcBef>
                <a:spcPts val="1200"/>
              </a:spcBef>
              <a:buClr>
                <a:schemeClr val="dk1"/>
              </a:buClr>
              <a:buSzPct val="61111"/>
              <a:buFont typeface="Wingdings" panose="05000000000000000000" pitchFamily="2" charset="2"/>
              <a:buChar char="v"/>
            </a:pPr>
            <a:endParaRPr lang="ru-RU" sz="2000" dirty="0">
              <a:solidFill>
                <a:srgbClr val="66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200"/>
              </a:spcBef>
              <a:buClr>
                <a:schemeClr val="dk1"/>
              </a:buClr>
              <a:buSzPct val="61111"/>
              <a:buFont typeface="Wingdings" panose="05000000000000000000" pitchFamily="2" charset="2"/>
              <a:buChar char="v"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105" name="Google Shape;105;p20"/>
          <p:cNvSpPr txBox="1"/>
          <p:nvPr/>
        </p:nvSpPr>
        <p:spPr>
          <a:xfrm>
            <a:off x="4909615" y="453655"/>
            <a:ext cx="3588300" cy="5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" sz="3200" b="0" i="0" u="none" strike="noStrike" kern="0" cap="none" spc="0" normalizeH="0" baseline="0" noProof="0" dirty="0">
                <a:ln>
                  <a:noFill/>
                </a:ln>
                <a:solidFill>
                  <a:srgbClr val="1E4E79"/>
                </a:solidFill>
                <a:effectLst/>
                <a:uLnTx/>
                <a:uFillTx/>
                <a:latin typeface="Times New Roman" panose="02020603050405020304" pitchFamily="18" charset="0"/>
                <a:ea typeface="Franklin Gothic"/>
                <a:cs typeface="Times New Roman" panose="02020603050405020304" pitchFamily="18" charset="0"/>
                <a:sym typeface="Franklin Gothic"/>
              </a:rPr>
              <a:t>Описание продукта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A02F4F3-1575-4322-8216-BF22922394A8}"/>
              </a:ext>
            </a:extLst>
          </p:cNvPr>
          <p:cNvSpPr/>
          <p:nvPr/>
        </p:nvSpPr>
        <p:spPr>
          <a:xfrm>
            <a:off x="5202865" y="1297172"/>
            <a:ext cx="3295050" cy="22895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Куркод</a:t>
            </a:r>
            <a:r>
              <a:rPr lang="ru-RU" dirty="0"/>
              <a:t> </a:t>
            </a:r>
            <a:r>
              <a:rPr lang="ru-RU" dirty="0" err="1"/>
              <a:t>сюды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ECF2F1-69E8-4657-83CA-E35CF2FD516F}"/>
              </a:ext>
            </a:extLst>
          </p:cNvPr>
          <p:cNvSpPr txBox="1"/>
          <p:nvPr/>
        </p:nvSpPr>
        <p:spPr>
          <a:xfrm>
            <a:off x="4848447" y="4104167"/>
            <a:ext cx="420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https://www.tiktok.com/@sadasvtxrxw?_t=ZS-8w9SEGpkLZ6&amp;_r=1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F56A9D-0640-4DF9-B264-7FC1B5376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865" y="1297173"/>
            <a:ext cx="3295050" cy="22895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/>
        </p:nvSpPr>
        <p:spPr>
          <a:xfrm>
            <a:off x="5467271" y="213629"/>
            <a:ext cx="3095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</a:t>
            </a:r>
            <a:endParaRPr sz="2400" dirty="0">
              <a:solidFill>
                <a:srgbClr val="1E4E79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graphicFrame>
        <p:nvGraphicFramePr>
          <p:cNvPr id="111" name="Google Shape;111;p21"/>
          <p:cNvGraphicFramePr/>
          <p:nvPr>
            <p:extLst>
              <p:ext uri="{D42A27DB-BD31-4B8C-83A1-F6EECF244321}">
                <p14:modId xmlns:p14="http://schemas.microsoft.com/office/powerpoint/2010/main" val="3679617512"/>
              </p:ext>
            </p:extLst>
          </p:nvPr>
        </p:nvGraphicFramePr>
        <p:xfrm>
          <a:off x="347330" y="736605"/>
          <a:ext cx="7917507" cy="3835396"/>
        </p:xfrm>
        <a:graphic>
          <a:graphicData uri="http://schemas.openxmlformats.org/drawingml/2006/table">
            <a:tbl>
              <a:tblPr firstRow="1" bandRow="1">
                <a:gradFill>
                  <a:gsLst>
                    <a:gs pos="0">
                      <a:srgbClr val="A6B6DE"/>
                    </a:gs>
                    <a:gs pos="50000">
                      <a:srgbClr val="98AAD9"/>
                    </a:gs>
                    <a:gs pos="100000">
                      <a:srgbClr val="859CD7"/>
                    </a:gs>
                  </a:gsLst>
                  <a:lin ang="5400012" scaled="0"/>
                </a:gradFill>
                <a:tableStyleId>{878EA735-616A-4483-97FF-98D22547C8B6}</a:tableStyleId>
              </a:tblPr>
              <a:tblGrid>
                <a:gridCol w="1644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2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9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5006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Каналы о повышении квалификации</a:t>
                      </a: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Иные блогеры</a:t>
                      </a:r>
                      <a:endParaRPr sz="9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Соцмедиа </a:t>
                      </a:r>
                      <a:endParaRPr sz="9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Строй гид простое о сложном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44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Ш</a:t>
                      </a:r>
                      <a:r>
                        <a:rPr lang="ru" sz="9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ирокий охват аудитории</a:t>
                      </a:r>
                      <a:endParaRPr sz="9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44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Высокий уровень доверия аудитории</a:t>
                      </a:r>
                      <a:endParaRPr sz="9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44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Предоставление широко</a:t>
                      </a:r>
                      <a:r>
                        <a:rPr lang="ru-RU" sz="9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й</a:t>
                      </a:r>
                      <a:r>
                        <a:rPr lang="ru" sz="9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профил</a:t>
                      </a:r>
                      <a:r>
                        <a:rPr lang="ru-RU" sz="900" b="1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ьной</a:t>
                      </a:r>
                      <a:r>
                        <a:rPr lang="ru" sz="9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информации</a:t>
                      </a:r>
                      <a:endParaRPr sz="9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 strike="noStrike" cap="none" dirty="0">
                        <a:latin typeface="Lato Black" panose="020B0604020202020204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8113131-E488-4768-8182-08DDD19CF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814" y="4073330"/>
            <a:ext cx="158510" cy="28653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2008DCA-11D3-4B86-8959-03ED1065D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944" y="1983415"/>
            <a:ext cx="664522" cy="61574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A0B28E0-19CF-45AB-BFE9-FEB2A5FF7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855" y="1956001"/>
            <a:ext cx="664522" cy="61574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5B2D89D-8C2D-441E-B57B-D4B0BB160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394" y="1966970"/>
            <a:ext cx="664522" cy="61574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A049903-4A52-4278-AEEF-55CDAA926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855" y="2866386"/>
            <a:ext cx="664522" cy="61574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6EF33D3-CB7E-4D1A-8178-F4E582ECD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394" y="2866386"/>
            <a:ext cx="664522" cy="61574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1EAA647-C872-4BDE-9EBB-95C1020E3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394" y="3765455"/>
            <a:ext cx="664522" cy="61574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DDE74D0-4BD1-427A-8D61-18B65128A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712" y="3820018"/>
            <a:ext cx="664522" cy="61574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6530F17-EB85-40E7-9BD8-127E199631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6078" y="3791146"/>
            <a:ext cx="627942" cy="61574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5F8D7E8-D0A5-4A69-BC15-BF9939593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2855" y="3801486"/>
            <a:ext cx="627942" cy="61574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947EFFB-EA1A-4C98-94C1-B8FD6E6F0E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078" y="2866386"/>
            <a:ext cx="664522" cy="61574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60E96AA-8E95-45D0-A7E6-91CDD3410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712" y="2849060"/>
            <a:ext cx="664522" cy="61574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7372AE6-C9AE-458E-8645-B81EF73511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9002" y="1956000"/>
            <a:ext cx="627942" cy="6157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6ACC61-DCD6-4E92-83A6-106A97330489}"/>
              </a:ext>
            </a:extLst>
          </p:cNvPr>
          <p:cNvSpPr txBox="1"/>
          <p:nvPr/>
        </p:nvSpPr>
        <p:spPr>
          <a:xfrm>
            <a:off x="567070" y="808074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Экономика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489639-B736-4070-A5C1-85C3E98D1193}"/>
              </a:ext>
            </a:extLst>
          </p:cNvPr>
          <p:cNvSpPr txBox="1"/>
          <p:nvPr/>
        </p:nvSpPr>
        <p:spPr>
          <a:xfrm>
            <a:off x="117866" y="1177406"/>
            <a:ext cx="36498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1. Общая выручка</a:t>
            </a:r>
          </a:p>
          <a:p>
            <a:r>
              <a:rPr lang="ru-RU" sz="1200" dirty="0"/>
              <a:t>• Выручка с просмотров-</a:t>
            </a:r>
          </a:p>
          <a:p>
            <a:r>
              <a:rPr lang="ru-RU" sz="1200" dirty="0"/>
              <a:t>  80000 рублей (12 роликов в месяц, по 2 млн просмотров)</a:t>
            </a:r>
          </a:p>
          <a:p>
            <a:r>
              <a:rPr lang="ru-RU" sz="1200" dirty="0"/>
              <a:t>• Выручка с рекламной интеграции- 30000 рублей</a:t>
            </a:r>
          </a:p>
          <a:p>
            <a:r>
              <a:rPr lang="ru-RU" sz="1200" dirty="0"/>
              <a:t>• Поддержка института- 30000 рублей </a:t>
            </a:r>
          </a:p>
          <a:p>
            <a:r>
              <a:rPr lang="ru-RU" sz="1200" dirty="0"/>
              <a:t>Общая выручка в месяц:</a:t>
            </a:r>
          </a:p>
          <a:p>
            <a:r>
              <a:rPr lang="ru-RU" sz="1200" dirty="0"/>
              <a:t>80000+30000+30000=140000 рублей </a:t>
            </a:r>
          </a:p>
          <a:p>
            <a:r>
              <a:rPr lang="ru-RU" sz="1200" dirty="0"/>
              <a:t>2. Операционные расходы</a:t>
            </a:r>
          </a:p>
          <a:p>
            <a:r>
              <a:rPr lang="ru-RU" sz="1200" dirty="0"/>
              <a:t>• Снятие роликов- 10000 рублей</a:t>
            </a:r>
          </a:p>
          <a:p>
            <a:r>
              <a:rPr lang="ru-RU" sz="1200" dirty="0"/>
              <a:t>• Интернет- 5000 рублей</a:t>
            </a:r>
          </a:p>
          <a:p>
            <a:r>
              <a:rPr lang="ru-RU" sz="1200" dirty="0"/>
              <a:t>• Реклама- 10000 рублей </a:t>
            </a:r>
          </a:p>
          <a:p>
            <a:r>
              <a:rPr lang="ru-RU" sz="1200" dirty="0"/>
              <a:t>Общие затраты в месяц:</a:t>
            </a:r>
          </a:p>
          <a:p>
            <a:r>
              <a:rPr lang="ru-RU" sz="1200" dirty="0"/>
              <a:t>10000+5000+10000=25000 рублей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41A921-205E-4BBA-A3A8-130640FE00D8}"/>
              </a:ext>
            </a:extLst>
          </p:cNvPr>
          <p:cNvSpPr txBox="1"/>
          <p:nvPr/>
        </p:nvSpPr>
        <p:spPr>
          <a:xfrm>
            <a:off x="4037308" y="1177406"/>
            <a:ext cx="34018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3. Прибыль до налогообложения </a:t>
            </a:r>
          </a:p>
          <a:p>
            <a:r>
              <a:rPr lang="ru-RU" sz="1200" dirty="0"/>
              <a:t>Прибыль до налогообложения = общая выручка - операционные расходы </a:t>
            </a:r>
          </a:p>
          <a:p>
            <a:r>
              <a:rPr lang="ru-RU" sz="1200" dirty="0"/>
              <a:t>Прибыль до налогообложения = 140000-25000= 115000 рублей </a:t>
            </a:r>
          </a:p>
          <a:p>
            <a:r>
              <a:rPr lang="ru-RU" sz="1200" dirty="0"/>
              <a:t>4. Чистая прибыль</a:t>
            </a:r>
          </a:p>
          <a:p>
            <a:r>
              <a:rPr lang="ru-RU" sz="1200" dirty="0"/>
              <a:t>Чистая прибыль = прибыль до налогообложения - налог</a:t>
            </a:r>
          </a:p>
          <a:p>
            <a:r>
              <a:rPr lang="ru-RU" sz="1200" dirty="0"/>
              <a:t>Чистая прибыль = 115000- </a:t>
            </a:r>
          </a:p>
          <a:p>
            <a:r>
              <a:rPr lang="ru-RU" sz="1200" dirty="0"/>
              <a:t>Итог</a:t>
            </a:r>
          </a:p>
          <a:p>
            <a:r>
              <a:rPr lang="ru-RU" sz="1200" dirty="0"/>
              <a:t>Чистая прибыль составляет 115000</a:t>
            </a:r>
          </a:p>
        </p:txBody>
      </p:sp>
    </p:spTree>
    <p:extLst>
      <p:ext uri="{BB962C8B-B14F-4D97-AF65-F5344CB8AC3E}">
        <p14:creationId xmlns:p14="http://schemas.microsoft.com/office/powerpoint/2010/main" val="2553309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9DE4DE-0A31-4730-9C1A-99045E1B3119}"/>
              </a:ext>
            </a:extLst>
          </p:cNvPr>
          <p:cNvSpPr txBox="1"/>
          <p:nvPr/>
        </p:nvSpPr>
        <p:spPr>
          <a:xfrm>
            <a:off x="460744" y="808074"/>
            <a:ext cx="4938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Источник привлечения </a:t>
            </a:r>
            <a:r>
              <a:rPr lang="ru-RU" sz="2400" dirty="0" err="1"/>
              <a:t>начкапитала</a:t>
            </a:r>
            <a:endParaRPr lang="ru-RU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A65329-AC97-41CD-AC08-756BA9C91DCF}"/>
              </a:ext>
            </a:extLst>
          </p:cNvPr>
          <p:cNvSpPr txBox="1"/>
          <p:nvPr/>
        </p:nvSpPr>
        <p:spPr>
          <a:xfrm>
            <a:off x="460744" y="1270861"/>
            <a:ext cx="6335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Источником являются собственные средства членов команды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CD1521-7D56-47C8-BCE0-38E9C53CF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44" y="1687409"/>
            <a:ext cx="4770241" cy="264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989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79" name="Google Shape;179;p30"/>
          <p:cNvSpPr/>
          <p:nvPr/>
        </p:nvSpPr>
        <p:spPr>
          <a:xfrm>
            <a:off x="353506" y="2940557"/>
            <a:ext cx="2371579" cy="79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 </a:t>
            </a:r>
            <a:r>
              <a:rPr lang="ru-RU" sz="12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Разильдеев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Д.В.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0"/>
          <p:cNvSpPr/>
          <p:nvPr/>
        </p:nvSpPr>
        <p:spPr>
          <a:xfrm>
            <a:off x="379369" y="3193297"/>
            <a:ext cx="2206943" cy="915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sz="12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3041993" y="2898779"/>
            <a:ext cx="2570148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Шубин Д.А.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0"/>
          <p:cNvSpPr/>
          <p:nvPr/>
        </p:nvSpPr>
        <p:spPr>
          <a:xfrm>
            <a:off x="3044780" y="3229079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sz="12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5826691" y="2898779"/>
            <a:ext cx="297617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 </a:t>
            </a:r>
            <a:r>
              <a:rPr lang="ru-RU" sz="12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Воротилина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Е.В.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5826691" y="3229079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sz="12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366175" y="3879746"/>
            <a:ext cx="2454656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Голодов Н.В.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379369" y="4188743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sz="12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3025822" y="3903807"/>
            <a:ext cx="2545455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 </a:t>
            </a:r>
            <a:r>
              <a:rPr lang="ru-RU" sz="12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Дурнайкин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Е.А.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3026613" y="418430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sz="12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5810521" y="3879746"/>
            <a:ext cx="2712987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Прокофьев Р.Н.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5826691" y="4189428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sz="12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F05D64-FD20-405C-9422-6FB930DDD23A}"/>
              </a:ext>
            </a:extLst>
          </p:cNvPr>
          <p:cNvSpPr txBox="1"/>
          <p:nvPr/>
        </p:nvSpPr>
        <p:spPr>
          <a:xfrm>
            <a:off x="347491" y="833059"/>
            <a:ext cx="2038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ФИО участника Трушин Е.А</a:t>
            </a:r>
            <a:r>
              <a:rPr lang="ru-RU" dirty="0"/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E1FB68-09A4-43E4-9FE2-B30E0F2E32A7}"/>
              </a:ext>
            </a:extLst>
          </p:cNvPr>
          <p:cNvSpPr txBox="1"/>
          <p:nvPr/>
        </p:nvSpPr>
        <p:spPr>
          <a:xfrm>
            <a:off x="2986364" y="1841237"/>
            <a:ext cx="2099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ФИО участника </a:t>
            </a:r>
            <a:r>
              <a:rPr lang="ru-RU" sz="12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Кулябин</a:t>
            </a:r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А.К</a:t>
            </a:r>
            <a:r>
              <a:rPr lang="ru-RU" dirty="0"/>
              <a:t>.</a:t>
            </a:r>
          </a:p>
        </p:txBody>
      </p:sp>
      <p:sp>
        <p:nvSpPr>
          <p:cNvPr id="28" name="Google Shape;183;p30">
            <a:extLst>
              <a:ext uri="{FF2B5EF4-FFF2-40B4-BE49-F238E27FC236}">
                <a16:creationId xmlns:a16="http://schemas.microsoft.com/office/drawing/2014/main" id="{5488BDBA-0E9E-414F-AFCB-C8C57005BBA6}"/>
              </a:ext>
            </a:extLst>
          </p:cNvPr>
          <p:cNvSpPr/>
          <p:nvPr/>
        </p:nvSpPr>
        <p:spPr>
          <a:xfrm>
            <a:off x="3061605" y="224791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sz="12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83;p30">
            <a:extLst>
              <a:ext uri="{FF2B5EF4-FFF2-40B4-BE49-F238E27FC236}">
                <a16:creationId xmlns:a16="http://schemas.microsoft.com/office/drawing/2014/main" id="{6890C11F-7244-4511-840B-9C14433212EB}"/>
              </a:ext>
            </a:extLst>
          </p:cNvPr>
          <p:cNvSpPr/>
          <p:nvPr/>
        </p:nvSpPr>
        <p:spPr>
          <a:xfrm>
            <a:off x="417323" y="1217572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Капитан</a:t>
            </a:r>
            <a:endParaRPr sz="12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4BE0CF-9BB6-49DE-96F5-0BD052CB1843}"/>
              </a:ext>
            </a:extLst>
          </p:cNvPr>
          <p:cNvSpPr txBox="1"/>
          <p:nvPr/>
        </p:nvSpPr>
        <p:spPr>
          <a:xfrm>
            <a:off x="5753013" y="1841237"/>
            <a:ext cx="1950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ФИО участника Ярцев А.Б</a:t>
            </a:r>
            <a:r>
              <a:rPr lang="ru-RU" dirty="0"/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14916C-C2D9-41EC-A407-4850FD8C14A0}"/>
              </a:ext>
            </a:extLst>
          </p:cNvPr>
          <p:cNvSpPr txBox="1"/>
          <p:nvPr/>
        </p:nvSpPr>
        <p:spPr>
          <a:xfrm>
            <a:off x="310034" y="1850088"/>
            <a:ext cx="203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ФИО участника Земцов А.А</a:t>
            </a:r>
            <a:r>
              <a:rPr lang="ru-RU" dirty="0"/>
              <a:t>.</a:t>
            </a:r>
          </a:p>
        </p:txBody>
      </p:sp>
      <p:sp>
        <p:nvSpPr>
          <p:cNvPr id="33" name="Google Shape;183;p30">
            <a:extLst>
              <a:ext uri="{FF2B5EF4-FFF2-40B4-BE49-F238E27FC236}">
                <a16:creationId xmlns:a16="http://schemas.microsoft.com/office/drawing/2014/main" id="{435D257A-AB1C-4848-99B1-BFFB4CB38080}"/>
              </a:ext>
            </a:extLst>
          </p:cNvPr>
          <p:cNvSpPr/>
          <p:nvPr/>
        </p:nvSpPr>
        <p:spPr>
          <a:xfrm>
            <a:off x="366175" y="224791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sz="12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83;p30">
            <a:extLst>
              <a:ext uri="{FF2B5EF4-FFF2-40B4-BE49-F238E27FC236}">
                <a16:creationId xmlns:a16="http://schemas.microsoft.com/office/drawing/2014/main" id="{621B981C-44F9-4601-B719-CE0A158E2A73}"/>
              </a:ext>
            </a:extLst>
          </p:cNvPr>
          <p:cNvSpPr/>
          <p:nvPr/>
        </p:nvSpPr>
        <p:spPr>
          <a:xfrm>
            <a:off x="5810521" y="224791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 </a:t>
            </a:r>
            <a:r>
              <a:rPr lang="ru-RU" sz="12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sz="12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38416</TotalTime>
  <Words>1293</Words>
  <Application>Microsoft Office PowerPoint</Application>
  <PresentationFormat>Экран (16:9)</PresentationFormat>
  <Paragraphs>145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Gill Sans MT</vt:lpstr>
      <vt:lpstr>Calibri</vt:lpstr>
      <vt:lpstr>PT Sans</vt:lpstr>
      <vt:lpstr>Arial</vt:lpstr>
      <vt:lpstr>Times New Roman</vt:lpstr>
      <vt:lpstr>Franklin Gothic</vt:lpstr>
      <vt:lpstr>Wingdings</vt:lpstr>
      <vt:lpstr>Lato Black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Denis</dc:creator>
  <cp:lastModifiedBy>Denis</cp:lastModifiedBy>
  <cp:revision>9</cp:revision>
  <dcterms:modified xsi:type="dcterms:W3CDTF">2025-05-07T11:16:05Z</dcterms:modified>
</cp:coreProperties>
</file>