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Arial" panose="020B0604020202020204" pitchFamily="34" charset="0"/>
      <p:regular r:id="rId22"/>
    </p:embeddedFont>
    <p:embeddedFont>
      <p:font typeface="Arial Bold" panose="020B0604020202020204" charset="0"/>
      <p:regular r:id="rId23"/>
    </p:embeddedFont>
    <p:embeddedFont>
      <p:font typeface="Arial Bold Italics" panose="020B0604020202020204" charset="0"/>
      <p:regular r:id="rId24"/>
    </p:embeddedFont>
    <p:embeddedFont>
      <p:font typeface="Arial Italics" panose="020B0604020202020204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lear Sans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88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6651665" y="-2391334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5799344" y="-3323729"/>
            <a:ext cx="14538666" cy="5334371"/>
            <a:chOff x="0" y="0"/>
            <a:chExt cx="3829114" cy="14049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2617483" y="8547242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139467">
            <a:off x="-2664079" y="8995393"/>
            <a:ext cx="7827364" cy="2315772"/>
            <a:chOff x="0" y="0"/>
            <a:chExt cx="2061528" cy="60991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028700" y="1028700"/>
            <a:ext cx="1534970" cy="1534970"/>
          </a:xfrm>
          <a:custGeom>
            <a:avLst/>
            <a:gdLst/>
            <a:ahLst/>
            <a:cxnLst/>
            <a:rect l="l" t="t" r="r" b="b"/>
            <a:pathLst>
              <a:path w="1534970" h="1534970">
                <a:moveTo>
                  <a:pt x="0" y="0"/>
                </a:moveTo>
                <a:lnTo>
                  <a:pt x="1534970" y="0"/>
                </a:lnTo>
                <a:lnTo>
                  <a:pt x="1534970" y="1534970"/>
                </a:lnTo>
                <a:lnTo>
                  <a:pt x="0" y="15349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936540" y="7806575"/>
            <a:ext cx="2322760" cy="1451725"/>
          </a:xfrm>
          <a:custGeom>
            <a:avLst/>
            <a:gdLst/>
            <a:ahLst/>
            <a:cxnLst/>
            <a:rect l="l" t="t" r="r" b="b"/>
            <a:pathLst>
              <a:path w="2322760" h="1451725">
                <a:moveTo>
                  <a:pt x="0" y="0"/>
                </a:moveTo>
                <a:lnTo>
                  <a:pt x="2322760" y="0"/>
                </a:lnTo>
                <a:lnTo>
                  <a:pt x="2322760" y="1451725"/>
                </a:lnTo>
                <a:lnTo>
                  <a:pt x="0" y="14517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856655" y="1028700"/>
            <a:ext cx="3935043" cy="1534970"/>
          </a:xfrm>
          <a:custGeom>
            <a:avLst/>
            <a:gdLst/>
            <a:ahLst/>
            <a:cxnLst/>
            <a:rect l="l" t="t" r="r" b="b"/>
            <a:pathLst>
              <a:path w="3935043" h="1534970">
                <a:moveTo>
                  <a:pt x="0" y="0"/>
                </a:moveTo>
                <a:lnTo>
                  <a:pt x="3935043" y="0"/>
                </a:lnTo>
                <a:lnTo>
                  <a:pt x="3935043" y="1534970"/>
                </a:lnTo>
                <a:lnTo>
                  <a:pt x="0" y="15349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367002" y="6112576"/>
            <a:ext cx="9553995" cy="538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spc="55">
                <a:solidFill>
                  <a:srgbClr val="57595B"/>
                </a:solidFill>
                <a:latin typeface="Arial"/>
              </a:rPr>
              <a:t>ИСК, НАПРАВЛЕНИЕ “ГОСТИНИЧНОЕ ДЕЛО”, 1 КУРС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4383088"/>
            <a:ext cx="16230600" cy="1520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 spc="-99">
                <a:solidFill>
                  <a:srgbClr val="57595B"/>
                </a:solidFill>
                <a:latin typeface="Arial"/>
              </a:rPr>
              <a:t>Смешанная реальность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6939047" y="-4170768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11130597" y="-1121288"/>
            <a:ext cx="7812119" cy="2440230"/>
            <a:chOff x="0" y="0"/>
            <a:chExt cx="2057513" cy="6426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57513" cy="642694"/>
            </a:xfrm>
            <a:custGeom>
              <a:avLst/>
              <a:gdLst/>
              <a:ahLst/>
              <a:cxnLst/>
              <a:rect l="l" t="t" r="r" b="b"/>
              <a:pathLst>
                <a:path w="2057513" h="642694">
                  <a:moveTo>
                    <a:pt x="0" y="0"/>
                  </a:moveTo>
                  <a:lnTo>
                    <a:pt x="2057513" y="0"/>
                  </a:lnTo>
                  <a:lnTo>
                    <a:pt x="2057513" y="642694"/>
                  </a:lnTo>
                  <a:lnTo>
                    <a:pt x="0" y="642694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057513" cy="661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3276259" y="9129114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flipH="1">
            <a:off x="-211906" y="-255094"/>
            <a:ext cx="14420285" cy="10797188"/>
          </a:xfrm>
          <a:custGeom>
            <a:avLst/>
            <a:gdLst/>
            <a:ahLst/>
            <a:cxnLst/>
            <a:rect l="l" t="t" r="r" b="b"/>
            <a:pathLst>
              <a:path w="14420285" h="10797188">
                <a:moveTo>
                  <a:pt x="14420285" y="0"/>
                </a:moveTo>
                <a:lnTo>
                  <a:pt x="0" y="0"/>
                </a:lnTo>
                <a:lnTo>
                  <a:pt x="0" y="10797188"/>
                </a:lnTo>
                <a:lnTo>
                  <a:pt x="14420285" y="10797188"/>
                </a:lnTo>
                <a:lnTo>
                  <a:pt x="14420285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028700" y="8204334"/>
            <a:ext cx="6074932" cy="1053966"/>
            <a:chOff x="0" y="0"/>
            <a:chExt cx="23037427" cy="399686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037426" cy="3996862"/>
            </a:xfrm>
            <a:custGeom>
              <a:avLst/>
              <a:gdLst/>
              <a:ahLst/>
              <a:cxnLst/>
              <a:rect l="l" t="t" r="r" b="b"/>
              <a:pathLst>
                <a:path w="23037426" h="3996862">
                  <a:moveTo>
                    <a:pt x="0" y="0"/>
                  </a:moveTo>
                  <a:lnTo>
                    <a:pt x="0" y="3996862"/>
                  </a:lnTo>
                  <a:lnTo>
                    <a:pt x="23037426" y="3996862"/>
                  </a:lnTo>
                  <a:lnTo>
                    <a:pt x="23037426" y="0"/>
                  </a:lnTo>
                  <a:lnTo>
                    <a:pt x="0" y="0"/>
                  </a:lnTo>
                  <a:close/>
                  <a:moveTo>
                    <a:pt x="22976467" y="3935902"/>
                  </a:moveTo>
                  <a:lnTo>
                    <a:pt x="59690" y="3935902"/>
                  </a:lnTo>
                  <a:lnTo>
                    <a:pt x="59690" y="59690"/>
                  </a:lnTo>
                  <a:lnTo>
                    <a:pt x="22976467" y="59690"/>
                  </a:lnTo>
                  <a:lnTo>
                    <a:pt x="22976467" y="3935902"/>
                  </a:lnTo>
                  <a:close/>
                </a:path>
              </a:pathLst>
            </a:custGeom>
            <a:solidFill>
              <a:srgbClr val="57595B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028700" y="1028700"/>
            <a:ext cx="6074932" cy="7175634"/>
          </a:xfrm>
          <a:custGeom>
            <a:avLst/>
            <a:gdLst/>
            <a:ahLst/>
            <a:cxnLst/>
            <a:rect l="l" t="t" r="r" b="b"/>
            <a:pathLst>
              <a:path w="6074932" h="7175634">
                <a:moveTo>
                  <a:pt x="0" y="0"/>
                </a:moveTo>
                <a:lnTo>
                  <a:pt x="6074932" y="0"/>
                </a:lnTo>
                <a:lnTo>
                  <a:pt x="6074932" y="7175634"/>
                </a:lnTo>
                <a:lnTo>
                  <a:pt x="0" y="7175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2998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8081052" y="962025"/>
            <a:ext cx="8095433" cy="209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 Italics"/>
              </a:rPr>
              <a:t>Маргарита Северюхина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62508" y="8464617"/>
            <a:ext cx="5238918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57595B"/>
                </a:solidFill>
                <a:latin typeface="Arial"/>
              </a:rPr>
              <a:t>У МЕНЯ МНОЖЕСТВО РОЛЕЙ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81052" y="4680084"/>
            <a:ext cx="9178248" cy="352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3900"/>
              </a:lnSpc>
              <a:buFont typeface="Arial"/>
              <a:buChar char="•"/>
            </a:pPr>
            <a:r>
              <a:rPr lang="en-US" sz="3000">
                <a:solidFill>
                  <a:srgbClr val="57595B"/>
                </a:solidFill>
                <a:latin typeface="Arial"/>
              </a:rPr>
              <a:t>Лидерство и управленческие навыки;</a:t>
            </a:r>
          </a:p>
          <a:p>
            <a:pPr marL="647700" lvl="1" indent="-323850">
              <a:lnSpc>
                <a:spcPts val="3900"/>
              </a:lnSpc>
              <a:buFont typeface="Arial"/>
              <a:buChar char="•"/>
            </a:pPr>
            <a:r>
              <a:rPr lang="en-US" sz="3000">
                <a:solidFill>
                  <a:srgbClr val="57595B"/>
                </a:solidFill>
                <a:latin typeface="Arial"/>
              </a:rPr>
              <a:t>Аналитические навыки;</a:t>
            </a:r>
          </a:p>
          <a:p>
            <a:pPr marL="647700" lvl="1" indent="-323850">
              <a:lnSpc>
                <a:spcPts val="3900"/>
              </a:lnSpc>
              <a:buFont typeface="Arial"/>
              <a:buChar char="•"/>
            </a:pPr>
            <a:r>
              <a:rPr lang="en-US" sz="3000">
                <a:solidFill>
                  <a:srgbClr val="57595B"/>
                </a:solidFill>
                <a:latin typeface="Arial"/>
              </a:rPr>
              <a:t>Навыки критического мышления;</a:t>
            </a:r>
          </a:p>
          <a:p>
            <a:pPr marL="647700" lvl="1" indent="-323850">
              <a:lnSpc>
                <a:spcPts val="3900"/>
              </a:lnSpc>
              <a:buFont typeface="Arial"/>
              <a:buChar char="•"/>
            </a:pPr>
            <a:r>
              <a:rPr lang="en-US" sz="3000">
                <a:solidFill>
                  <a:srgbClr val="57595B"/>
                </a:solidFill>
                <a:latin typeface="Arial"/>
              </a:rPr>
              <a:t>Навыки планирования.</a:t>
            </a:r>
          </a:p>
          <a:p>
            <a:pPr>
              <a:lnSpc>
                <a:spcPts val="3900"/>
              </a:lnSpc>
            </a:pPr>
            <a:endParaRPr lang="en-US" sz="3000">
              <a:solidFill>
                <a:srgbClr val="57595B"/>
              </a:solidFill>
              <a:latin typeface="Arial"/>
            </a:endParaRPr>
          </a:p>
          <a:p>
            <a:pPr>
              <a:lnSpc>
                <a:spcPts val="3900"/>
              </a:lnSpc>
            </a:pPr>
            <a:endParaRPr lang="en-US" sz="3000">
              <a:solidFill>
                <a:srgbClr val="57595B"/>
              </a:solidFill>
              <a:latin typeface="Arial"/>
            </a:endParaRPr>
          </a:p>
          <a:p>
            <a:pPr marL="647700" lvl="1" indent="-323850">
              <a:lnSpc>
                <a:spcPts val="3900"/>
              </a:lnSpc>
              <a:buFont typeface="Arial"/>
              <a:buChar char="•"/>
            </a:pPr>
            <a:r>
              <a:rPr lang="en-US" sz="3000">
                <a:solidFill>
                  <a:srgbClr val="57595B"/>
                </a:solidFill>
                <a:latin typeface="Arial Italics"/>
              </a:rPr>
              <a:t>Лидер, исполнитель.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716658" y="8812597"/>
            <a:ext cx="54264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59"/>
              </a:lnSpc>
            </a:pPr>
            <a:r>
              <a:rPr lang="en-US" sz="2199">
                <a:solidFill>
                  <a:srgbClr val="57595B"/>
                </a:solidFill>
                <a:latin typeface="Arial"/>
              </a:rPr>
              <a:t>02</a:t>
            </a:r>
          </a:p>
        </p:txBody>
      </p:sp>
      <p:grpSp>
        <p:nvGrpSpPr>
          <p:cNvPr id="19" name="Group 19"/>
          <p:cNvGrpSpPr/>
          <p:nvPr/>
        </p:nvGrpSpPr>
        <p:grpSpPr>
          <a:xfrm rot="1139467">
            <a:off x="-2853380" y="9586914"/>
            <a:ext cx="7827364" cy="2315772"/>
            <a:chOff x="0" y="0"/>
            <a:chExt cx="2061528" cy="60991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530280">
            <a:off x="-2617483" y="8547242"/>
            <a:ext cx="7827364" cy="2315772"/>
            <a:chOff x="0" y="0"/>
            <a:chExt cx="2061528" cy="6099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-581842" y="9343674"/>
            <a:ext cx="5767410" cy="1834271"/>
            <a:chOff x="0" y="0"/>
            <a:chExt cx="1518989" cy="483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444112">
            <a:off x="6651665" y="-2391334"/>
            <a:ext cx="14538666" cy="5334371"/>
            <a:chOff x="0" y="0"/>
            <a:chExt cx="3829114" cy="14049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139467">
            <a:off x="5799344" y="-3323729"/>
            <a:ext cx="14538666" cy="5334371"/>
            <a:chOff x="0" y="0"/>
            <a:chExt cx="3829114" cy="140493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028700" y="2218707"/>
            <a:ext cx="6661847" cy="1596379"/>
          </a:xfrm>
          <a:custGeom>
            <a:avLst/>
            <a:gdLst/>
            <a:ahLst/>
            <a:cxnLst/>
            <a:rect l="l" t="t" r="r" b="b"/>
            <a:pathLst>
              <a:path w="6661847" h="1596379">
                <a:moveTo>
                  <a:pt x="0" y="0"/>
                </a:moveTo>
                <a:lnTo>
                  <a:pt x="6661847" y="0"/>
                </a:lnTo>
                <a:lnTo>
                  <a:pt x="6661847" y="1596379"/>
                </a:lnTo>
                <a:lnTo>
                  <a:pt x="0" y="15963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8990" r="-9508" b="-197999"/>
            </a:stretch>
          </a:blipFill>
          <a:ln w="47625" cap="sq">
            <a:solidFill>
              <a:srgbClr val="57595B"/>
            </a:solidFill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>
            <a:off x="10092154" y="5190890"/>
            <a:ext cx="6624505" cy="1596379"/>
          </a:xfrm>
          <a:custGeom>
            <a:avLst/>
            <a:gdLst/>
            <a:ahLst/>
            <a:cxnLst/>
            <a:rect l="l" t="t" r="r" b="b"/>
            <a:pathLst>
              <a:path w="6624505" h="1596379">
                <a:moveTo>
                  <a:pt x="0" y="0"/>
                </a:moveTo>
                <a:lnTo>
                  <a:pt x="6624504" y="0"/>
                </a:lnTo>
                <a:lnTo>
                  <a:pt x="6624504" y="1596379"/>
                </a:lnTo>
                <a:lnTo>
                  <a:pt x="0" y="15963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352" r="-24229" b="-236164"/>
            </a:stretch>
          </a:blipFill>
          <a:ln w="47625" cap="sq">
            <a:solidFill>
              <a:srgbClr val="57595B"/>
            </a:solidFill>
            <a:prstDash val="solid"/>
            <a:miter/>
          </a:ln>
        </p:spPr>
      </p:sp>
      <p:sp>
        <p:nvSpPr>
          <p:cNvPr id="16" name="Freeform 16"/>
          <p:cNvSpPr/>
          <p:nvPr/>
        </p:nvSpPr>
        <p:spPr>
          <a:xfrm flipH="1">
            <a:off x="8002973" y="3386703"/>
            <a:ext cx="2282054" cy="1688720"/>
          </a:xfrm>
          <a:custGeom>
            <a:avLst/>
            <a:gdLst/>
            <a:ahLst/>
            <a:cxnLst/>
            <a:rect l="l" t="t" r="r" b="b"/>
            <a:pathLst>
              <a:path w="2282054" h="1688720">
                <a:moveTo>
                  <a:pt x="2282054" y="0"/>
                </a:moveTo>
                <a:lnTo>
                  <a:pt x="0" y="0"/>
                </a:lnTo>
                <a:lnTo>
                  <a:pt x="0" y="1688720"/>
                </a:lnTo>
                <a:lnTo>
                  <a:pt x="2282054" y="1688720"/>
                </a:lnTo>
                <a:lnTo>
                  <a:pt x="228205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045009" y="2419997"/>
            <a:ext cx="4629229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 Italics"/>
              </a:rPr>
              <a:t>Проблема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47371" y="4005262"/>
            <a:ext cx="6643176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>
                <a:solidFill>
                  <a:srgbClr val="57595B"/>
                </a:solidFill>
                <a:latin typeface="Clear Sans"/>
              </a:rPr>
              <a:t>Невозможность в полной мере оценить гостиницу до заселения.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716658" y="8893175"/>
            <a:ext cx="542642" cy="365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000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89792" y="5392180"/>
            <a:ext cx="4629229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 Italics"/>
              </a:rPr>
              <a:t>Решение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092154" y="7016899"/>
            <a:ext cx="6624505" cy="168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>
                <a:solidFill>
                  <a:srgbClr val="57595B"/>
                </a:solidFill>
                <a:latin typeface="Clear Sans"/>
              </a:rPr>
              <a:t>Создание виртуального 3D тура по гостинице с целью упрощения выбора средства размещения.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716658" y="8812597"/>
            <a:ext cx="54264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59"/>
              </a:lnSpc>
            </a:pPr>
            <a:r>
              <a:rPr lang="en-US" sz="2199">
                <a:solidFill>
                  <a:srgbClr val="57595B"/>
                </a:solidFill>
                <a:latin typeface="Arial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5960171" y="-3688706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5976707" y="-4014518"/>
            <a:ext cx="14538666" cy="5334371"/>
            <a:chOff x="0" y="0"/>
            <a:chExt cx="3829114" cy="14049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2617483" y="8547242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139467">
            <a:off x="-581842" y="9343674"/>
            <a:ext cx="5767410" cy="1834271"/>
            <a:chOff x="0" y="0"/>
            <a:chExt cx="1518989" cy="483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962025"/>
            <a:ext cx="11911299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О проекте. Что есть сейчас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3643779"/>
            <a:ext cx="7657996" cy="4622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</a:pPr>
            <a:r>
              <a:rPr lang="en-US" sz="2800">
                <a:solidFill>
                  <a:srgbClr val="57595B"/>
                </a:solidFill>
                <a:latin typeface="Arial Bold"/>
              </a:rPr>
              <a:t>Цель: </a:t>
            </a:r>
          </a:p>
          <a:p>
            <a:pPr marL="604521" lvl="1" indent="-302261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57595B"/>
                </a:solidFill>
                <a:latin typeface="Arial"/>
              </a:rPr>
              <a:t>Цифровизация в отельном бизнесе;</a:t>
            </a:r>
          </a:p>
          <a:p>
            <a:pPr marL="604521" lvl="1" indent="-302261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57595B"/>
                </a:solidFill>
                <a:latin typeface="Arial"/>
              </a:rPr>
              <a:t>Получение прибыли.</a:t>
            </a:r>
          </a:p>
          <a:p>
            <a:pPr>
              <a:lnSpc>
                <a:spcPts val="3640"/>
              </a:lnSpc>
            </a:pPr>
            <a:r>
              <a:rPr lang="en-US" sz="2800">
                <a:solidFill>
                  <a:srgbClr val="57595B"/>
                </a:solidFill>
                <a:latin typeface="Arial Bold"/>
              </a:rPr>
              <a:t>Стейкхолдеры: </a:t>
            </a:r>
          </a:p>
          <a:p>
            <a:pPr marL="604521" lvl="1" indent="-302261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57595B"/>
                </a:solidFill>
                <a:latin typeface="Arial"/>
              </a:rPr>
              <a:t>Спонсоры;</a:t>
            </a:r>
          </a:p>
          <a:p>
            <a:pPr marL="604521" lvl="1" indent="-302261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57595B"/>
                </a:solidFill>
                <a:latin typeface="Arial"/>
              </a:rPr>
              <a:t>Руководитель проекта.</a:t>
            </a:r>
          </a:p>
          <a:p>
            <a:pPr>
              <a:lnSpc>
                <a:spcPts val="3640"/>
              </a:lnSpc>
            </a:pPr>
            <a:r>
              <a:rPr lang="en-US" sz="2800">
                <a:solidFill>
                  <a:srgbClr val="57595B"/>
                </a:solidFill>
                <a:latin typeface="Arial Bold"/>
              </a:rPr>
              <a:t>Ресурсы: </a:t>
            </a:r>
          </a:p>
          <a:p>
            <a:pPr marL="604521" lvl="1" indent="-302261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57595B"/>
                </a:solidFill>
                <a:latin typeface="Arial"/>
              </a:rPr>
              <a:t>Человеческие ресурсы;</a:t>
            </a:r>
          </a:p>
          <a:p>
            <a:pPr marL="604521" lvl="1" indent="-302261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57595B"/>
                </a:solidFill>
                <a:latin typeface="Arial"/>
              </a:rPr>
              <a:t>Материальные ресурсы;</a:t>
            </a:r>
          </a:p>
          <a:p>
            <a:pPr marL="604521" lvl="1" indent="-302261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57595B"/>
                </a:solidFill>
                <a:latin typeface="Arial"/>
              </a:rPr>
              <a:t>Информационные ресурсы.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01304" y="3643779"/>
            <a:ext cx="7657996" cy="4622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</a:pPr>
            <a:r>
              <a:rPr lang="en-US" sz="2800">
                <a:solidFill>
                  <a:srgbClr val="57595B"/>
                </a:solidFill>
                <a:latin typeface="Arial Bold"/>
              </a:rPr>
              <a:t>Тренд:</a:t>
            </a:r>
          </a:p>
          <a:p>
            <a:pPr marL="604521" lvl="1" indent="-302261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57595B"/>
                </a:solidFill>
                <a:latin typeface="Arial"/>
              </a:rPr>
              <a:t>Цифровизация в отельном бизнесе (виртуальная экскурсия по отелю поможет гостям в выборе подходящего средства размещения).</a:t>
            </a:r>
          </a:p>
          <a:p>
            <a:pPr>
              <a:lnSpc>
                <a:spcPts val="3640"/>
              </a:lnSpc>
            </a:pPr>
            <a:r>
              <a:rPr lang="en-US" sz="2800">
                <a:solidFill>
                  <a:srgbClr val="57595B"/>
                </a:solidFill>
                <a:latin typeface="Arial Bold"/>
              </a:rPr>
              <a:t>Угроза: </a:t>
            </a:r>
          </a:p>
          <a:p>
            <a:pPr marL="604521" lvl="1" indent="-302261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57595B"/>
                </a:solidFill>
                <a:latin typeface="Arial"/>
              </a:rPr>
              <a:t>Устаревание программного обеспечения (устаревание ПО может вызвать трудности в реализации проекта).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716658" y="8812597"/>
            <a:ext cx="54264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59"/>
              </a:lnSpc>
            </a:pPr>
            <a:r>
              <a:rPr lang="en-US" sz="2199">
                <a:solidFill>
                  <a:srgbClr val="57595B"/>
                </a:solidFill>
                <a:latin typeface="Arial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5934834" y="-4714327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6762170" y="-4514593"/>
            <a:ext cx="14538666" cy="5334371"/>
            <a:chOff x="0" y="0"/>
            <a:chExt cx="3829114" cy="14049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2884982" y="9129114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139467">
            <a:off x="-835218" y="9767772"/>
            <a:ext cx="5767410" cy="1834271"/>
            <a:chOff x="0" y="0"/>
            <a:chExt cx="1518989" cy="483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aphicFrame>
        <p:nvGraphicFramePr>
          <p:cNvPr id="14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890560"/>
              </p:ext>
            </p:extLst>
          </p:nvPr>
        </p:nvGraphicFramePr>
        <p:xfrm>
          <a:off x="1028700" y="4398361"/>
          <a:ext cx="16230600" cy="4114800"/>
        </p:xfrm>
        <a:graphic>
          <a:graphicData uri="http://schemas.openxmlformats.org/drawingml/2006/table">
            <a:tbl>
              <a:tblPr/>
              <a:tblGrid>
                <a:gridCol w="4815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15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FFFFFF"/>
                          </a:solidFill>
                          <a:latin typeface="Arial Bold"/>
                        </a:rPr>
                        <a:t>Роль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FFFFFF"/>
                          </a:solidFill>
                          <a:latin typeface="Arial Bold"/>
                        </a:rPr>
                        <a:t>Оценка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algn="l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57595B"/>
                          </a:solidFill>
                          <a:latin typeface="Arial"/>
                        </a:rPr>
                        <a:t>Инновационность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57595B"/>
                          </a:solidFill>
                          <a:latin typeface="Arial"/>
                        </a:rPr>
                        <a:t>г. Ижевск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algn="just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57595B"/>
                          </a:solidFill>
                          <a:latin typeface="Arial"/>
                        </a:rPr>
                        <a:t>Рынок НТИ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4521" lvl="1" indent="-302261" algn="l">
                        <a:lnSpc>
                          <a:spcPts val="39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800">
                          <a:solidFill>
                            <a:srgbClr val="57595B"/>
                          </a:solidFill>
                          <a:latin typeface="Arial"/>
                        </a:rPr>
                        <a:t>Edu Net  TechNet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algn="l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57595B"/>
                          </a:solidFill>
                          <a:latin typeface="Arial"/>
                        </a:rPr>
                        <a:t>Сквозные технологии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20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57595B"/>
                          </a:solidFill>
                          <a:latin typeface="Arial"/>
                        </a:rPr>
                        <a:t>Новые</a:t>
                      </a:r>
                      <a:r>
                        <a:rPr lang="en-US" sz="2800" dirty="0">
                          <a:solidFill>
                            <a:srgbClr val="57595B"/>
                          </a:solidFill>
                          <a:latin typeface="Arial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57595B"/>
                          </a:solidFill>
                          <a:latin typeface="Arial"/>
                        </a:rPr>
                        <a:t>инновационные</a:t>
                      </a:r>
                      <a:r>
                        <a:rPr lang="en-US" sz="2800" dirty="0">
                          <a:solidFill>
                            <a:srgbClr val="57595B"/>
                          </a:solidFill>
                          <a:latin typeface="Arial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57595B"/>
                          </a:solidFill>
                          <a:latin typeface="Arial"/>
                        </a:rPr>
                        <a:t>технологии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extBox 15"/>
          <p:cNvSpPr txBox="1"/>
          <p:nvPr/>
        </p:nvSpPr>
        <p:spPr>
          <a:xfrm>
            <a:off x="1028700" y="962025"/>
            <a:ext cx="16230600" cy="307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Роль проекта в обеспечении технологического суверенитета страны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716658" y="8812597"/>
            <a:ext cx="54264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59"/>
              </a:lnSpc>
            </a:pPr>
            <a:r>
              <a:rPr lang="en-US" sz="2199">
                <a:solidFill>
                  <a:srgbClr val="57595B"/>
                </a:solidFill>
                <a:latin typeface="Arial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6939047" y="-4282393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11172931" y="-1220115"/>
            <a:ext cx="7812119" cy="2440230"/>
            <a:chOff x="0" y="0"/>
            <a:chExt cx="2057513" cy="6426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57513" cy="642694"/>
            </a:xfrm>
            <a:custGeom>
              <a:avLst/>
              <a:gdLst/>
              <a:ahLst/>
              <a:cxnLst/>
              <a:rect l="l" t="t" r="r" b="b"/>
              <a:pathLst>
                <a:path w="2057513" h="642694">
                  <a:moveTo>
                    <a:pt x="0" y="0"/>
                  </a:moveTo>
                  <a:lnTo>
                    <a:pt x="2057513" y="0"/>
                  </a:lnTo>
                  <a:lnTo>
                    <a:pt x="2057513" y="642694"/>
                  </a:lnTo>
                  <a:lnTo>
                    <a:pt x="0" y="642694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057513" cy="661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3276259" y="9129114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flipH="1">
            <a:off x="-211906" y="-255094"/>
            <a:ext cx="14420285" cy="10797188"/>
          </a:xfrm>
          <a:custGeom>
            <a:avLst/>
            <a:gdLst/>
            <a:ahLst/>
            <a:cxnLst/>
            <a:rect l="l" t="t" r="r" b="b"/>
            <a:pathLst>
              <a:path w="14420285" h="10797188">
                <a:moveTo>
                  <a:pt x="14420285" y="0"/>
                </a:moveTo>
                <a:lnTo>
                  <a:pt x="0" y="0"/>
                </a:lnTo>
                <a:lnTo>
                  <a:pt x="0" y="10797188"/>
                </a:lnTo>
                <a:lnTo>
                  <a:pt x="14420285" y="10797188"/>
                </a:lnTo>
                <a:lnTo>
                  <a:pt x="14420285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028700" y="8204334"/>
            <a:ext cx="6074932" cy="1053966"/>
            <a:chOff x="0" y="0"/>
            <a:chExt cx="23037427" cy="399686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037426" cy="3996862"/>
            </a:xfrm>
            <a:custGeom>
              <a:avLst/>
              <a:gdLst/>
              <a:ahLst/>
              <a:cxnLst/>
              <a:rect l="l" t="t" r="r" b="b"/>
              <a:pathLst>
                <a:path w="23037426" h="3996862">
                  <a:moveTo>
                    <a:pt x="0" y="0"/>
                  </a:moveTo>
                  <a:lnTo>
                    <a:pt x="0" y="3996862"/>
                  </a:lnTo>
                  <a:lnTo>
                    <a:pt x="23037426" y="3996862"/>
                  </a:lnTo>
                  <a:lnTo>
                    <a:pt x="23037426" y="0"/>
                  </a:lnTo>
                  <a:lnTo>
                    <a:pt x="0" y="0"/>
                  </a:lnTo>
                  <a:close/>
                  <a:moveTo>
                    <a:pt x="22976467" y="3935902"/>
                  </a:moveTo>
                  <a:lnTo>
                    <a:pt x="59690" y="3935902"/>
                  </a:lnTo>
                  <a:lnTo>
                    <a:pt x="59690" y="59690"/>
                  </a:lnTo>
                  <a:lnTo>
                    <a:pt x="22976467" y="59690"/>
                  </a:lnTo>
                  <a:lnTo>
                    <a:pt x="22976467" y="3935902"/>
                  </a:lnTo>
                  <a:close/>
                </a:path>
              </a:pathLst>
            </a:custGeom>
            <a:solidFill>
              <a:srgbClr val="57595B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028700" y="1028700"/>
            <a:ext cx="6074932" cy="7175634"/>
          </a:xfrm>
          <a:custGeom>
            <a:avLst/>
            <a:gdLst/>
            <a:ahLst/>
            <a:cxnLst/>
            <a:rect l="l" t="t" r="r" b="b"/>
            <a:pathLst>
              <a:path w="6074932" h="7175634">
                <a:moveTo>
                  <a:pt x="0" y="0"/>
                </a:moveTo>
                <a:lnTo>
                  <a:pt x="6074932" y="0"/>
                </a:lnTo>
                <a:lnTo>
                  <a:pt x="6074932" y="7175634"/>
                </a:lnTo>
                <a:lnTo>
                  <a:pt x="0" y="7175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190" r="-68740"/>
            </a:stretch>
          </a:blipFill>
        </p:spPr>
      </p:sp>
      <p:grpSp>
        <p:nvGrpSpPr>
          <p:cNvPr id="15" name="Group 15"/>
          <p:cNvGrpSpPr/>
          <p:nvPr/>
        </p:nvGrpSpPr>
        <p:grpSpPr>
          <a:xfrm rot="1139467">
            <a:off x="-2853380" y="9586914"/>
            <a:ext cx="7827364" cy="2315772"/>
            <a:chOff x="0" y="0"/>
            <a:chExt cx="2061528" cy="6099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081052" y="962025"/>
            <a:ext cx="8307099" cy="209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Целевая аудитория проекта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62508" y="8464617"/>
            <a:ext cx="5238918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57595B"/>
                </a:solidFill>
                <a:latin typeface="Arial"/>
              </a:rPr>
              <a:t>ПОРТРЕТ ПОТРЕБИТЕЛЯ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81052" y="5410969"/>
            <a:ext cx="9178248" cy="2793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39"/>
              </a:lnSpc>
            </a:pPr>
            <a:r>
              <a:rPr lang="en-US" sz="2799">
                <a:solidFill>
                  <a:srgbClr val="57595B"/>
                </a:solidFill>
                <a:latin typeface="Arial"/>
              </a:rPr>
              <a:t>Потенциальной аудиторией проекта являются отели среднего/высокого классов (3-5 звезд), заинтересованные во внедрении новых технологий.</a:t>
            </a:r>
          </a:p>
          <a:p>
            <a:pPr>
              <a:lnSpc>
                <a:spcPts val="3639"/>
              </a:lnSpc>
            </a:pPr>
            <a:endParaRPr lang="en-US" sz="2799">
              <a:solidFill>
                <a:srgbClr val="57595B"/>
              </a:solidFill>
              <a:latin typeface="Arial"/>
            </a:endParaRPr>
          </a:p>
          <a:p>
            <a:pPr>
              <a:lnSpc>
                <a:spcPts val="3639"/>
              </a:lnSpc>
            </a:pPr>
            <a:r>
              <a:rPr lang="en-US" sz="2799">
                <a:solidFill>
                  <a:srgbClr val="57595B"/>
                </a:solidFill>
                <a:latin typeface="Arial"/>
              </a:rPr>
              <a:t>Количество отелей в г. Ижевск: 114.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716658" y="8812597"/>
            <a:ext cx="54264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59"/>
              </a:lnSpc>
            </a:pPr>
            <a:r>
              <a:rPr lang="en-US" sz="2199">
                <a:solidFill>
                  <a:srgbClr val="57595B"/>
                </a:solidFill>
                <a:latin typeface="Arial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5960171" y="-3724164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5976707" y="-4014518"/>
            <a:ext cx="14538666" cy="5334371"/>
            <a:chOff x="0" y="0"/>
            <a:chExt cx="3829114" cy="14049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2617483" y="8547242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139467">
            <a:off x="-581842" y="9343674"/>
            <a:ext cx="5767410" cy="1834271"/>
            <a:chOff x="0" y="0"/>
            <a:chExt cx="1518989" cy="483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962025"/>
            <a:ext cx="10781211" cy="209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Потенциальный объем рынка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3705300"/>
            <a:ext cx="14671830" cy="352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 Bold"/>
              </a:rPr>
              <a:t>PAM:</a:t>
            </a:r>
            <a:r>
              <a:rPr lang="en-US" sz="3000">
                <a:solidFill>
                  <a:srgbClr val="57595B"/>
                </a:solidFill>
                <a:latin typeface="Arial"/>
              </a:rPr>
              <a:t> 6 500 000 руб.</a:t>
            </a:r>
          </a:p>
          <a:p>
            <a:pPr>
              <a:lnSpc>
                <a:spcPts val="3900"/>
              </a:lnSpc>
            </a:pPr>
            <a:endParaRPr lang="en-US" sz="3000">
              <a:solidFill>
                <a:srgbClr val="57595B"/>
              </a:solidFill>
              <a:latin typeface="Arial"/>
            </a:endParaRPr>
          </a:p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 Bold"/>
              </a:rPr>
              <a:t>TAM:</a:t>
            </a:r>
            <a:r>
              <a:rPr lang="en-US" sz="3000">
                <a:solidFill>
                  <a:srgbClr val="57595B"/>
                </a:solidFill>
                <a:latin typeface="Arial"/>
              </a:rPr>
              <a:t> 5 700 000 руб.</a:t>
            </a:r>
          </a:p>
          <a:p>
            <a:pPr>
              <a:lnSpc>
                <a:spcPts val="3900"/>
              </a:lnSpc>
            </a:pPr>
            <a:endParaRPr lang="en-US" sz="3000">
              <a:solidFill>
                <a:srgbClr val="57595B"/>
              </a:solidFill>
              <a:latin typeface="Arial"/>
            </a:endParaRPr>
          </a:p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 Bold"/>
              </a:rPr>
              <a:t>SAM:</a:t>
            </a:r>
            <a:r>
              <a:rPr lang="en-US" sz="3000">
                <a:solidFill>
                  <a:srgbClr val="57595B"/>
                </a:solidFill>
                <a:latin typeface="Arial"/>
              </a:rPr>
              <a:t> - </a:t>
            </a:r>
          </a:p>
          <a:p>
            <a:pPr>
              <a:lnSpc>
                <a:spcPts val="3900"/>
              </a:lnSpc>
            </a:pPr>
            <a:endParaRPr lang="en-US" sz="3000">
              <a:solidFill>
                <a:srgbClr val="57595B"/>
              </a:solidFill>
              <a:latin typeface="Arial"/>
            </a:endParaRPr>
          </a:p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 Bold"/>
              </a:rPr>
              <a:t>SOM:</a:t>
            </a:r>
            <a:r>
              <a:rPr lang="en-US" sz="3000">
                <a:solidFill>
                  <a:srgbClr val="57595B"/>
                </a:solidFill>
                <a:latin typeface="Arial"/>
              </a:rPr>
              <a:t> 550 000 руб.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716658" y="8812597"/>
            <a:ext cx="54264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59"/>
              </a:lnSpc>
            </a:pPr>
            <a:r>
              <a:rPr lang="en-US" sz="2199">
                <a:solidFill>
                  <a:srgbClr val="57595B"/>
                </a:solidFill>
                <a:latin typeface="Arial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6222513" y="-4526853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6669607" y="-4526853"/>
            <a:ext cx="14538666" cy="5334371"/>
            <a:chOff x="0" y="0"/>
            <a:chExt cx="3829114" cy="14049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2617483" y="8547242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139467">
            <a:off x="-581842" y="9343674"/>
            <a:ext cx="5767410" cy="1834271"/>
            <a:chOff x="0" y="0"/>
            <a:chExt cx="1518989" cy="483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1447800"/>
            <a:ext cx="10781211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Анализ конкурентов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716658" y="8812597"/>
            <a:ext cx="54264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59"/>
              </a:lnSpc>
            </a:pPr>
            <a:r>
              <a:rPr lang="en-US" sz="2199">
                <a:solidFill>
                  <a:srgbClr val="57595B"/>
                </a:solidFill>
                <a:latin typeface="Arial"/>
              </a:rPr>
              <a:t>08</a:t>
            </a:r>
          </a:p>
        </p:txBody>
      </p:sp>
      <p:grpSp>
        <p:nvGrpSpPr>
          <p:cNvPr id="16" name="Group 16"/>
          <p:cNvGrpSpPr/>
          <p:nvPr/>
        </p:nvGrpSpPr>
        <p:grpSpPr>
          <a:xfrm rot="5400000">
            <a:off x="437114" y="3408697"/>
            <a:ext cx="5567188" cy="4212705"/>
            <a:chOff x="0" y="0"/>
            <a:chExt cx="1466255" cy="11095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66255" cy="1109519"/>
            </a:xfrm>
            <a:custGeom>
              <a:avLst/>
              <a:gdLst/>
              <a:ahLst/>
              <a:cxnLst/>
              <a:rect l="l" t="t" r="r" b="b"/>
              <a:pathLst>
                <a:path w="1466255" h="1109519">
                  <a:moveTo>
                    <a:pt x="0" y="0"/>
                  </a:moveTo>
                  <a:lnTo>
                    <a:pt x="1466255" y="0"/>
                  </a:lnTo>
                  <a:lnTo>
                    <a:pt x="1466255" y="1109519"/>
                  </a:lnTo>
                  <a:lnTo>
                    <a:pt x="0" y="1109519"/>
                  </a:lnTo>
                  <a:close/>
                </a:path>
              </a:pathLst>
            </a:custGeom>
            <a:solidFill>
              <a:srgbClr val="77A29B">
                <a:alpha val="49804"/>
              </a:srgbClr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1466255" cy="1128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5400000">
            <a:off x="6131913" y="3408697"/>
            <a:ext cx="5567188" cy="4212705"/>
            <a:chOff x="0" y="0"/>
            <a:chExt cx="1466255" cy="110951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66255" cy="1109519"/>
            </a:xfrm>
            <a:custGeom>
              <a:avLst/>
              <a:gdLst/>
              <a:ahLst/>
              <a:cxnLst/>
              <a:rect l="l" t="t" r="r" b="b"/>
              <a:pathLst>
                <a:path w="1466255" h="1109519">
                  <a:moveTo>
                    <a:pt x="0" y="0"/>
                  </a:moveTo>
                  <a:lnTo>
                    <a:pt x="1466255" y="0"/>
                  </a:lnTo>
                  <a:lnTo>
                    <a:pt x="1466255" y="1109519"/>
                  </a:lnTo>
                  <a:lnTo>
                    <a:pt x="0" y="1109519"/>
                  </a:lnTo>
                  <a:close/>
                </a:path>
              </a:pathLst>
            </a:custGeom>
            <a:solidFill>
              <a:srgbClr val="77A29B">
                <a:alpha val="49804"/>
              </a:srgbClr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19050"/>
              <a:ext cx="1466255" cy="1128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11826712" y="3408697"/>
            <a:ext cx="5567188" cy="4212705"/>
            <a:chOff x="0" y="0"/>
            <a:chExt cx="1466255" cy="110951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66255" cy="1109519"/>
            </a:xfrm>
            <a:custGeom>
              <a:avLst/>
              <a:gdLst/>
              <a:ahLst/>
              <a:cxnLst/>
              <a:rect l="l" t="t" r="r" b="b"/>
              <a:pathLst>
                <a:path w="1466255" h="1109519">
                  <a:moveTo>
                    <a:pt x="0" y="0"/>
                  </a:moveTo>
                  <a:lnTo>
                    <a:pt x="1466255" y="0"/>
                  </a:lnTo>
                  <a:lnTo>
                    <a:pt x="1466255" y="1109519"/>
                  </a:lnTo>
                  <a:lnTo>
                    <a:pt x="0" y="1109519"/>
                  </a:lnTo>
                  <a:close/>
                </a:path>
              </a:pathLst>
            </a:custGeom>
            <a:solidFill>
              <a:srgbClr val="77A29B">
                <a:alpha val="49804"/>
              </a:srgbClr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19050"/>
              <a:ext cx="1466255" cy="1128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14356" y="2731455"/>
            <a:ext cx="4212705" cy="1571929"/>
            <a:chOff x="0" y="0"/>
            <a:chExt cx="1109519" cy="41400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09519" cy="414006"/>
            </a:xfrm>
            <a:custGeom>
              <a:avLst/>
              <a:gdLst/>
              <a:ahLst/>
              <a:cxnLst/>
              <a:rect l="l" t="t" r="r" b="b"/>
              <a:pathLst>
                <a:path w="1109519" h="414006">
                  <a:moveTo>
                    <a:pt x="0" y="0"/>
                  </a:moveTo>
                  <a:lnTo>
                    <a:pt x="1109519" y="0"/>
                  </a:lnTo>
                  <a:lnTo>
                    <a:pt x="1109519" y="414006"/>
                  </a:lnTo>
                  <a:lnTo>
                    <a:pt x="0" y="414006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1109519" cy="4330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500344" y="2966234"/>
            <a:ext cx="3440729" cy="1033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Arial Bold"/>
              </a:rPr>
              <a:t>Конкуренты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Arial Bold"/>
              </a:rPr>
              <a:t>Продукты/Услуги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6809155" y="2731455"/>
            <a:ext cx="4212705" cy="1571929"/>
            <a:chOff x="0" y="0"/>
            <a:chExt cx="1109519" cy="41400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109519" cy="414006"/>
            </a:xfrm>
            <a:custGeom>
              <a:avLst/>
              <a:gdLst/>
              <a:ahLst/>
              <a:cxnLst/>
              <a:rect l="l" t="t" r="r" b="b"/>
              <a:pathLst>
                <a:path w="1109519" h="414006">
                  <a:moveTo>
                    <a:pt x="0" y="0"/>
                  </a:moveTo>
                  <a:lnTo>
                    <a:pt x="1109519" y="0"/>
                  </a:lnTo>
                  <a:lnTo>
                    <a:pt x="1109519" y="414006"/>
                  </a:lnTo>
                  <a:lnTo>
                    <a:pt x="0" y="414006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19050"/>
              <a:ext cx="1109519" cy="4330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507760" y="2731455"/>
            <a:ext cx="4212705" cy="1571929"/>
            <a:chOff x="0" y="0"/>
            <a:chExt cx="1109519" cy="41400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109519" cy="414006"/>
            </a:xfrm>
            <a:custGeom>
              <a:avLst/>
              <a:gdLst/>
              <a:ahLst/>
              <a:cxnLst/>
              <a:rect l="l" t="t" r="r" b="b"/>
              <a:pathLst>
                <a:path w="1109519" h="414006">
                  <a:moveTo>
                    <a:pt x="0" y="0"/>
                  </a:moveTo>
                  <a:lnTo>
                    <a:pt x="1109519" y="0"/>
                  </a:lnTo>
                  <a:lnTo>
                    <a:pt x="1109519" y="414006"/>
                  </a:lnTo>
                  <a:lnTo>
                    <a:pt x="0" y="414006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109519" cy="4330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492001" y="4652990"/>
            <a:ext cx="3440729" cy="1867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Arial"/>
              </a:rPr>
              <a:t>Производство виртуальных туров в сфере гостиничного бизнеса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95143" y="4637607"/>
            <a:ext cx="3440729" cy="1867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Arial"/>
              </a:rPr>
              <a:t>Панорамнаясъемка.рф</a:t>
            </a:r>
          </a:p>
          <a:p>
            <a:pPr marL="561341" lvl="1" indent="-280670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Arial"/>
              </a:rPr>
              <a:t>3D Panorama</a:t>
            </a:r>
          </a:p>
          <a:p>
            <a:pPr marL="561341" lvl="1" indent="-280670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Arial"/>
              </a:rPr>
              <a:t>З.Д.Туров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195143" y="2966234"/>
            <a:ext cx="3440729" cy="1033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Arial Bold"/>
              </a:rPr>
              <a:t>Фирмы конкуренты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893748" y="2913639"/>
            <a:ext cx="3440729" cy="1033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Arial Bold"/>
              </a:rPr>
              <a:t>Наши преимущества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893748" y="4637607"/>
            <a:ext cx="3440729" cy="323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Arial"/>
              </a:rPr>
              <a:t>Единственный производитель услуги в г. Ижевск</a:t>
            </a:r>
          </a:p>
          <a:p>
            <a:pPr marL="561341" lvl="1" indent="-280670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Arial"/>
              </a:rPr>
              <a:t>Использование новых технологий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8305326" y="-5020595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7550758" y="-5306047"/>
            <a:ext cx="14538666" cy="5334371"/>
            <a:chOff x="0" y="0"/>
            <a:chExt cx="3829114" cy="14049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2617483" y="8547242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139467">
            <a:off x="-581842" y="9343674"/>
            <a:ext cx="5767410" cy="1834271"/>
            <a:chOff x="0" y="0"/>
            <a:chExt cx="1518989" cy="483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0" y="1028700"/>
          <a:ext cx="18288000" cy="5495925"/>
        </p:xfrm>
        <a:graphic>
          <a:graphicData uri="http://schemas.openxmlformats.org/drawingml/2006/table">
            <a:tbl>
              <a:tblPr/>
              <a:tblGrid>
                <a:gridCol w="32639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9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34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17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25405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Bold"/>
                        </a:rPr>
                        <a:t>Ключевые партнеры</a:t>
                      </a:r>
                      <a:endParaRPr lang="en-US" sz="1100"/>
                    </a:p>
                    <a:p>
                      <a:pPr>
                        <a:lnSpc>
                          <a:spcPts val="2800"/>
                        </a:lnSpc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3D съемка “Любопытный Лис”.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Bold"/>
                        </a:rPr>
                        <a:t>Ключевые виды деятельности</a:t>
                      </a:r>
                      <a:endParaRPr lang="en-US" sz="1100"/>
                    </a:p>
                    <a:p>
                      <a:pPr marL="431804" lvl="1" indent="-215902">
                        <a:lnSpc>
                          <a:spcPts val="28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Разрешение проблем (сфера услуг)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Bold"/>
                        </a:rPr>
                        <a:t>Ценностные предложения</a:t>
                      </a:r>
                      <a:endParaRPr lang="en-US" sz="1100"/>
                    </a:p>
                    <a:p>
                      <a:pPr marL="431804" lvl="1" indent="-215902">
                        <a:lnSpc>
                          <a:spcPts val="28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Изготовление на заказ;</a:t>
                      </a:r>
                    </a:p>
                    <a:p>
                      <a:pPr marL="431804" lvl="1" indent="-215902">
                        <a:lnSpc>
                          <a:spcPts val="28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Бренд/статус;</a:t>
                      </a:r>
                    </a:p>
                    <a:p>
                      <a:pPr marL="431804" lvl="1" indent="-215902">
                        <a:lnSpc>
                          <a:spcPts val="28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Удобство при использовании.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Bold"/>
                        </a:rPr>
                        <a:t>Взаимоотношения с клиентами</a:t>
                      </a:r>
                      <a:endParaRPr lang="en-US" sz="1100"/>
                    </a:p>
                    <a:p>
                      <a:pPr marL="431804" lvl="1" indent="-215902">
                        <a:lnSpc>
                          <a:spcPts val="28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Персональная поддержка;</a:t>
                      </a:r>
                    </a:p>
                    <a:p>
                      <a:pPr marL="431804" lvl="1" indent="-215902">
                        <a:lnSpc>
                          <a:spcPts val="28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Совместное создание.</a:t>
                      </a:r>
                    </a:p>
                    <a:p>
                      <a:pPr>
                        <a:lnSpc>
                          <a:spcPts val="2800"/>
                        </a:lnSpc>
                      </a:pPr>
                      <a:endParaRPr lang="en-US" sz="2000">
                        <a:solidFill>
                          <a:srgbClr val="000000"/>
                        </a:solidFill>
                        <a:latin typeface="Arial Italics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Bold"/>
                        </a:rPr>
                        <a:t>Потребительские сегменты</a:t>
                      </a:r>
                      <a:endParaRPr lang="en-US" sz="1100"/>
                    </a:p>
                    <a:p>
                      <a:pPr marL="431804" lvl="1" indent="-215902">
                        <a:lnSpc>
                          <a:spcPts val="28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Нишевой рынок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0520">
                <a:tc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Bold Italics"/>
                        </a:rPr>
                        <a:t>Ключевые ресурсы</a:t>
                      </a:r>
                      <a:endParaRPr lang="en-US" sz="1100"/>
                    </a:p>
                    <a:p>
                      <a:pPr marL="431804" lvl="1" indent="-215902">
                        <a:lnSpc>
                          <a:spcPts val="28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Материальные ресурсы;</a:t>
                      </a:r>
                    </a:p>
                    <a:p>
                      <a:pPr marL="431804" lvl="1" indent="-215902">
                        <a:lnSpc>
                          <a:spcPts val="28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Интеллектуальные ресурсы;</a:t>
                      </a:r>
                    </a:p>
                    <a:p>
                      <a:pPr marL="431804" lvl="1" indent="-215902">
                        <a:lnSpc>
                          <a:spcPts val="28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Персонал;</a:t>
                      </a:r>
                    </a:p>
                    <a:p>
                      <a:pPr marL="431804" lvl="1" indent="-215902">
                        <a:lnSpc>
                          <a:spcPts val="28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Финансы.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Bold"/>
                        </a:rPr>
                        <a:t>Каналы сбыта</a:t>
                      </a:r>
                      <a:endParaRPr lang="en-US" sz="1100"/>
                    </a:p>
                    <a:p>
                      <a:pPr>
                        <a:lnSpc>
                          <a:spcPts val="2800"/>
                        </a:lnSpc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Bold Italics"/>
                        </a:rPr>
                        <a:t>Прямые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 (торговые агенты, продажи через интернет, фирменные магазины).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Table 15"/>
          <p:cNvGraphicFramePr>
            <a:graphicFrameLocks noGrp="1"/>
          </p:cNvGraphicFramePr>
          <p:nvPr/>
        </p:nvGraphicFramePr>
        <p:xfrm>
          <a:off x="0" y="6498434"/>
          <a:ext cx="18288000" cy="3419475"/>
        </p:xfrm>
        <a:graphic>
          <a:graphicData uri="http://schemas.openxmlformats.org/drawingml/2006/table">
            <a:tbl>
              <a:tblPr/>
              <a:tblGrid>
                <a:gridCol w="8945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2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19475">
                <a:tc>
                  <a:txBody>
                    <a:bodyPr/>
                    <a:lstStyle/>
                    <a:p>
                      <a:pPr algn="l">
                        <a:lnSpc>
                          <a:spcPts val="26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Bold"/>
                        </a:rPr>
                        <a:t>Структура издержек</a:t>
                      </a:r>
                      <a:endParaRPr lang="en-US" sz="1100"/>
                    </a:p>
                    <a:p>
                      <a:pPr>
                        <a:lnSpc>
                          <a:spcPts val="2600"/>
                        </a:lnSpc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Bold Italics"/>
                        </a:rPr>
                        <a:t>Фиксированные (постоянные) издержки:</a:t>
                      </a:r>
                    </a:p>
                    <a:p>
                      <a:pPr marL="431801" lvl="1" indent="-215900">
                        <a:lnSpc>
                          <a:spcPts val="26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Аренда офиса;</a:t>
                      </a:r>
                    </a:p>
                    <a:p>
                      <a:pPr marL="431801" lvl="1" indent="-215900">
                        <a:lnSpc>
                          <a:spcPts val="26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Заработная плата;</a:t>
                      </a:r>
                    </a:p>
                    <a:p>
                      <a:pPr marL="431801" lvl="1" indent="-215900">
                        <a:lnSpc>
                          <a:spcPts val="26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Подписки на программы для обработки;</a:t>
                      </a:r>
                    </a:p>
                    <a:p>
                      <a:pPr marL="431801" lvl="1" indent="-215900">
                        <a:lnSpc>
                          <a:spcPts val="26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Оплата интернета;</a:t>
                      </a:r>
                    </a:p>
                    <a:p>
                      <a:pPr marL="431801" lvl="1" indent="-215900">
                        <a:lnSpc>
                          <a:spcPts val="26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Амортизационные отчисления.</a:t>
                      </a:r>
                    </a:p>
                    <a:p>
                      <a:pPr>
                        <a:lnSpc>
                          <a:spcPts val="2600"/>
                        </a:lnSpc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Bold Italics"/>
                        </a:rPr>
                        <a:t>Переменные издержки:</a:t>
                      </a:r>
                    </a:p>
                    <a:p>
                      <a:pPr marL="431801" lvl="1" indent="-215900">
                        <a:lnSpc>
                          <a:spcPts val="26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 Затраты на электроэнергию.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Bold"/>
                        </a:rPr>
                        <a:t>Потоки поступления доходов</a:t>
                      </a:r>
                      <a:endParaRPr lang="en-US" sz="1100"/>
                    </a:p>
                    <a:p>
                      <a:pPr marL="431801" lvl="1" indent="-215900">
                        <a:lnSpc>
                          <a:spcPts val="26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Разовые сделки;</a:t>
                      </a:r>
                    </a:p>
                    <a:p>
                      <a:pPr marL="431801" lvl="1" indent="-215900">
                        <a:lnSpc>
                          <a:spcPts val="26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Регулярные доходы от юридических платежей;</a:t>
                      </a:r>
                    </a:p>
                    <a:p>
                      <a:pPr marL="431801" lvl="1" indent="-215900">
                        <a:lnSpc>
                          <a:spcPts val="2600"/>
                        </a:lnSpc>
                        <a:buFont typeface="Arial"/>
                        <a:buChar char="•"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 Italics"/>
                        </a:rPr>
                        <a:t>Реклама.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TextBox 16"/>
          <p:cNvSpPr txBox="1"/>
          <p:nvPr/>
        </p:nvSpPr>
        <p:spPr>
          <a:xfrm>
            <a:off x="1028700" y="127819"/>
            <a:ext cx="10781211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Бизнес-модель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716658" y="8812597"/>
            <a:ext cx="54264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59"/>
              </a:lnSpc>
            </a:pPr>
            <a:r>
              <a:rPr lang="en-US" sz="2199">
                <a:solidFill>
                  <a:srgbClr val="57595B"/>
                </a:solidFill>
                <a:latin typeface="Arial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5993242" y="-3708886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5976707" y="-4014518"/>
            <a:ext cx="14538666" cy="5334371"/>
            <a:chOff x="0" y="0"/>
            <a:chExt cx="3829114" cy="14049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2617483" y="8547242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139467">
            <a:off x="-581842" y="9343674"/>
            <a:ext cx="5767410" cy="1834271"/>
            <a:chOff x="0" y="0"/>
            <a:chExt cx="1518989" cy="483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1447800"/>
            <a:ext cx="11083913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Процесс оказания услуги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4019307"/>
            <a:ext cx="14671830" cy="282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1" lvl="1" indent="-302261">
              <a:lnSpc>
                <a:spcPts val="4480"/>
              </a:lnSpc>
              <a:buFont typeface="Arial"/>
              <a:buChar char="•"/>
            </a:pPr>
            <a:r>
              <a:rPr lang="en-US" sz="2800">
                <a:solidFill>
                  <a:srgbClr val="57595B"/>
                </a:solidFill>
                <a:latin typeface="Arial"/>
              </a:rPr>
              <a:t>Консультация и обсуждение интересующих вопросов с клиентом;</a:t>
            </a:r>
          </a:p>
          <a:p>
            <a:pPr marL="604521" lvl="1" indent="-302261">
              <a:lnSpc>
                <a:spcPts val="4480"/>
              </a:lnSpc>
              <a:buFont typeface="Arial"/>
              <a:buChar char="•"/>
            </a:pPr>
            <a:r>
              <a:rPr lang="en-US" sz="2800">
                <a:solidFill>
                  <a:srgbClr val="57595B"/>
                </a:solidFill>
                <a:latin typeface="Arial"/>
              </a:rPr>
              <a:t>Оформление заявки на создание виртуальной экскурсии по отелю;</a:t>
            </a:r>
          </a:p>
          <a:p>
            <a:pPr marL="604521" lvl="1" indent="-302261">
              <a:lnSpc>
                <a:spcPts val="4480"/>
              </a:lnSpc>
              <a:buFont typeface="Arial"/>
              <a:buChar char="•"/>
            </a:pPr>
            <a:r>
              <a:rPr lang="en-US" sz="2800">
                <a:solidFill>
                  <a:srgbClr val="57595B"/>
                </a:solidFill>
                <a:latin typeface="Arial"/>
              </a:rPr>
              <a:t>Съемка отеля и обработка отснятого материала;</a:t>
            </a:r>
          </a:p>
          <a:p>
            <a:pPr marL="604521" lvl="1" indent="-302261">
              <a:lnSpc>
                <a:spcPts val="4480"/>
              </a:lnSpc>
              <a:buFont typeface="Arial"/>
              <a:buChar char="•"/>
            </a:pPr>
            <a:r>
              <a:rPr lang="en-US" sz="2800">
                <a:solidFill>
                  <a:srgbClr val="57595B"/>
                </a:solidFill>
                <a:latin typeface="Arial"/>
              </a:rPr>
              <a:t>Проведение оплаты за готовый материал;</a:t>
            </a:r>
          </a:p>
          <a:p>
            <a:pPr marL="604521" lvl="1" indent="-302261">
              <a:lnSpc>
                <a:spcPts val="4480"/>
              </a:lnSpc>
              <a:buFont typeface="Arial"/>
              <a:buChar char="•"/>
            </a:pPr>
            <a:r>
              <a:rPr lang="en-US" sz="2800">
                <a:solidFill>
                  <a:srgbClr val="57595B"/>
                </a:solidFill>
                <a:latin typeface="Arial"/>
              </a:rPr>
              <a:t>Предоставление услуги.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716658" y="8812597"/>
            <a:ext cx="54264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59"/>
              </a:lnSpc>
            </a:pPr>
            <a:r>
              <a:rPr lang="en-US" sz="2199">
                <a:solidFill>
                  <a:srgbClr val="57595B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530280">
            <a:off x="-2617483" y="8547242"/>
            <a:ext cx="7827364" cy="2315772"/>
            <a:chOff x="0" y="0"/>
            <a:chExt cx="2061528" cy="6099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-581842" y="9343674"/>
            <a:ext cx="5767410" cy="1834271"/>
            <a:chOff x="0" y="0"/>
            <a:chExt cx="1518989" cy="483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962025"/>
            <a:ext cx="10781211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SMART-цели проекта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79263" y="2892425"/>
            <a:ext cx="12598815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"/>
              </a:rPr>
              <a:t>Внедрить систему смешанной реальности в гостиничный бизнес;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716658" y="8812597"/>
            <a:ext cx="54264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59"/>
              </a:lnSpc>
            </a:pPr>
            <a:r>
              <a:rPr lang="en-US" sz="2199">
                <a:solidFill>
                  <a:srgbClr val="57595B"/>
                </a:solidFill>
                <a:latin typeface="Arial"/>
              </a:rPr>
              <a:t>11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779712"/>
            <a:ext cx="2090437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00"/>
              </a:lnSpc>
            </a:pPr>
            <a:r>
              <a:rPr lang="en-US" sz="5000" spc="-50">
                <a:solidFill>
                  <a:srgbClr val="57595B"/>
                </a:solidFill>
                <a:latin typeface="Arial"/>
              </a:rPr>
              <a:t>S -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7483266"/>
            <a:ext cx="2267800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00"/>
              </a:lnSpc>
            </a:pPr>
            <a:r>
              <a:rPr lang="en-US" sz="5000" spc="-50">
                <a:solidFill>
                  <a:srgbClr val="57595B"/>
                </a:solidFill>
                <a:latin typeface="Arial"/>
              </a:rPr>
              <a:t>T -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79263" y="7595289"/>
            <a:ext cx="12598815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"/>
              </a:rPr>
              <a:t>1 декабря 2024 г.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79263" y="4095750"/>
            <a:ext cx="12598815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"/>
              </a:rPr>
              <a:t>Гостям отелей стало проще выбирать средство размещения;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79263" y="5233089"/>
            <a:ext cx="12598815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"/>
              </a:rPr>
              <a:t>С помощью компьютерных программ и VR-системы;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79263" y="6414189"/>
            <a:ext cx="12598815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"/>
              </a:rPr>
              <a:t>Сделать выбор средства размещения простым для посетителей;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3949491"/>
            <a:ext cx="2090437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00"/>
              </a:lnSpc>
            </a:pPr>
            <a:r>
              <a:rPr lang="en-US" sz="5000" spc="-50">
                <a:solidFill>
                  <a:srgbClr val="57595B"/>
                </a:solidFill>
                <a:latin typeface="Arial"/>
              </a:rPr>
              <a:t>M -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5123552"/>
            <a:ext cx="2090437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00"/>
              </a:lnSpc>
            </a:pPr>
            <a:r>
              <a:rPr lang="en-US" sz="5000" spc="-50">
                <a:solidFill>
                  <a:srgbClr val="57595B"/>
                </a:solidFill>
                <a:latin typeface="Arial"/>
              </a:rPr>
              <a:t>A -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84404" y="6301477"/>
            <a:ext cx="2090437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00"/>
              </a:lnSpc>
            </a:pPr>
            <a:r>
              <a:rPr lang="en-US" sz="5000" spc="-50">
                <a:solidFill>
                  <a:srgbClr val="57595B"/>
                </a:solidFill>
                <a:latin typeface="Arial"/>
              </a:rPr>
              <a:t>R -</a:t>
            </a:r>
          </a:p>
        </p:txBody>
      </p:sp>
      <p:grpSp>
        <p:nvGrpSpPr>
          <p:cNvPr id="20" name="Group 20"/>
          <p:cNvGrpSpPr/>
          <p:nvPr/>
        </p:nvGrpSpPr>
        <p:grpSpPr>
          <a:xfrm rot="1413945">
            <a:off x="5981054" y="-3835886"/>
            <a:ext cx="14538666" cy="5334371"/>
            <a:chOff x="0" y="0"/>
            <a:chExt cx="3829114" cy="14049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1139467">
            <a:off x="5993242" y="-4109917"/>
            <a:ext cx="14538666" cy="5334371"/>
            <a:chOff x="0" y="0"/>
            <a:chExt cx="3829114" cy="140493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530280">
            <a:off x="-2617483" y="8547242"/>
            <a:ext cx="7827364" cy="2315772"/>
            <a:chOff x="0" y="0"/>
            <a:chExt cx="2061528" cy="6099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-581842" y="9343674"/>
            <a:ext cx="5767410" cy="1834271"/>
            <a:chOff x="0" y="0"/>
            <a:chExt cx="1518989" cy="483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962025"/>
            <a:ext cx="10781211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Метод М. Шеррингтона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79263" y="2892425"/>
            <a:ext cx="12598815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"/>
              </a:rPr>
              <a:t>Онлайн-экскурсия по отелю;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716658" y="8812597"/>
            <a:ext cx="54264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59"/>
              </a:lnSpc>
            </a:pPr>
            <a:r>
              <a:rPr lang="en-US" sz="2199">
                <a:solidFill>
                  <a:srgbClr val="57595B"/>
                </a:solidFill>
                <a:latin typeface="Arial"/>
              </a:rPr>
              <a:t>12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779712"/>
            <a:ext cx="2090437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00"/>
              </a:lnSpc>
            </a:pPr>
            <a:r>
              <a:rPr lang="en-US" sz="5000" spc="-50">
                <a:solidFill>
                  <a:srgbClr val="57595B"/>
                </a:solidFill>
                <a:latin typeface="Arial"/>
              </a:rPr>
              <a:t>What?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7483266"/>
            <a:ext cx="2267800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00"/>
              </a:lnSpc>
            </a:pPr>
            <a:r>
              <a:rPr lang="en-US" sz="5000" spc="-50">
                <a:solidFill>
                  <a:srgbClr val="57595B"/>
                </a:solidFill>
                <a:latin typeface="Arial"/>
              </a:rPr>
              <a:t>Where?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79263" y="7595289"/>
            <a:ext cx="12598815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"/>
              </a:rPr>
              <a:t>Сайт отеля/социальные сети/мессенджеры.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79263" y="4095750"/>
            <a:ext cx="12598815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3900"/>
              </a:lnSpc>
              <a:buFont typeface="Arial"/>
              <a:buChar char="•"/>
            </a:pPr>
            <a:r>
              <a:rPr lang="en-US" sz="3000">
                <a:solidFill>
                  <a:srgbClr val="57595B"/>
                </a:solidFill>
                <a:latin typeface="Arial"/>
              </a:rPr>
              <a:t>Отели среднего/высокого уровня (3-5 звезд).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79263" y="5233089"/>
            <a:ext cx="12598815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"/>
              </a:rPr>
              <a:t>Выбрать лучший для себя отель;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79263" y="6414189"/>
            <a:ext cx="12598815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"/>
              </a:rPr>
              <a:t>Круглогодично. Зависит от спроса на отели;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3949491"/>
            <a:ext cx="2090437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00"/>
              </a:lnSpc>
            </a:pPr>
            <a:r>
              <a:rPr lang="en-US" sz="5000" spc="-50">
                <a:solidFill>
                  <a:srgbClr val="57595B"/>
                </a:solidFill>
                <a:latin typeface="Arial"/>
              </a:rPr>
              <a:t>Who?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5123552"/>
            <a:ext cx="2090437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00"/>
              </a:lnSpc>
            </a:pPr>
            <a:r>
              <a:rPr lang="en-US" sz="5000" spc="-50">
                <a:solidFill>
                  <a:srgbClr val="57595B"/>
                </a:solidFill>
                <a:latin typeface="Arial"/>
              </a:rPr>
              <a:t>Why?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84404" y="6301477"/>
            <a:ext cx="2090437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00"/>
              </a:lnSpc>
            </a:pPr>
            <a:r>
              <a:rPr lang="en-US" sz="5000" spc="-50">
                <a:solidFill>
                  <a:srgbClr val="57595B"/>
                </a:solidFill>
                <a:latin typeface="Arial"/>
              </a:rPr>
              <a:t>When?</a:t>
            </a:r>
          </a:p>
        </p:txBody>
      </p:sp>
      <p:grpSp>
        <p:nvGrpSpPr>
          <p:cNvPr id="20" name="Group 20"/>
          <p:cNvGrpSpPr/>
          <p:nvPr/>
        </p:nvGrpSpPr>
        <p:grpSpPr>
          <a:xfrm rot="1444112">
            <a:off x="5993242" y="-3708886"/>
            <a:ext cx="14538666" cy="5334371"/>
            <a:chOff x="0" y="0"/>
            <a:chExt cx="3829114" cy="14049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1139467">
            <a:off x="5976707" y="-4014518"/>
            <a:ext cx="14538666" cy="5334371"/>
            <a:chOff x="0" y="0"/>
            <a:chExt cx="3829114" cy="140493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5782808" y="-3759102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5976707" y="-4014518"/>
            <a:ext cx="14538666" cy="5334371"/>
            <a:chOff x="0" y="0"/>
            <a:chExt cx="3829114" cy="14049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2617483" y="8547242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139467">
            <a:off x="-581842" y="9343674"/>
            <a:ext cx="5767410" cy="1834271"/>
            <a:chOff x="0" y="0"/>
            <a:chExt cx="1518989" cy="483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1028700" y="2453320"/>
          <a:ext cx="16230600" cy="7066722"/>
        </p:xfrm>
        <a:graphic>
          <a:graphicData uri="http://schemas.openxmlformats.org/drawingml/2006/table">
            <a:tbl>
              <a:tblPr/>
              <a:tblGrid>
                <a:gridCol w="5384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0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56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4700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FFFFFF"/>
                          </a:solidFill>
                          <a:latin typeface="Arial Bold"/>
                        </a:rPr>
                        <a:t>Статья затрат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FFFFFF"/>
                          </a:solidFill>
                          <a:latin typeface="Arial Bold"/>
                        </a:rPr>
                        <a:t>Сумма,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FFFFFF"/>
                          </a:solidFill>
                          <a:latin typeface="Arial Bold"/>
                        </a:rPr>
                        <a:t>Источник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831"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Arial"/>
                        </a:rPr>
                        <a:t>Закупка оборудования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Arial"/>
                        </a:rPr>
                        <a:t>600 000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Arial"/>
                        </a:rPr>
                        <a:t>Кредит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1244"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Arial"/>
                        </a:rPr>
                        <a:t>Разработка сайта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Arial"/>
                        </a:rPr>
                        <a:t>150 000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Arial"/>
                        </a:rPr>
                        <a:t>Кредит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9458"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Arial"/>
                        </a:rPr>
                        <a:t>Оплата программ для обработки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Arial"/>
                        </a:rPr>
                        <a:t>6 000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Arial"/>
                        </a:rPr>
                        <a:t>Собственные средства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1244"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Arial"/>
                        </a:rPr>
                        <a:t>Аренда офиса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Arial"/>
                        </a:rPr>
                        <a:t>10 000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Arial"/>
                        </a:rPr>
                        <a:t>Собственные средства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71244"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Arial"/>
                        </a:rPr>
                        <a:t>ИТОГО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Arial"/>
                        </a:rPr>
                        <a:t>766 000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TextBox 15"/>
          <p:cNvSpPr txBox="1"/>
          <p:nvPr/>
        </p:nvSpPr>
        <p:spPr>
          <a:xfrm>
            <a:off x="1028700" y="1447800"/>
            <a:ext cx="10781211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Стартовые инвестиции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5993242" y="-3708886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5976707" y="-4014518"/>
            <a:ext cx="14538666" cy="5334371"/>
            <a:chOff x="0" y="0"/>
            <a:chExt cx="3829114" cy="14049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2617483" y="8547242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139467">
            <a:off x="-581842" y="9343674"/>
            <a:ext cx="5767410" cy="1834271"/>
            <a:chOff x="0" y="0"/>
            <a:chExt cx="1518989" cy="483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1447800"/>
            <a:ext cx="10781211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Организационный план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4448250"/>
            <a:ext cx="14671830" cy="2038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 Bold"/>
              </a:rPr>
              <a:t>Организационно-правовая форма:</a:t>
            </a:r>
            <a:r>
              <a:rPr lang="en-US" sz="3000">
                <a:solidFill>
                  <a:srgbClr val="57595B"/>
                </a:solidFill>
                <a:latin typeface="Arial"/>
              </a:rPr>
              <a:t> индивидуальный предприниматель.</a:t>
            </a:r>
          </a:p>
          <a:p>
            <a:pPr>
              <a:lnSpc>
                <a:spcPts val="3900"/>
              </a:lnSpc>
            </a:pPr>
            <a:endParaRPr lang="en-US" sz="3000">
              <a:solidFill>
                <a:srgbClr val="57595B"/>
              </a:solidFill>
              <a:latin typeface="Arial"/>
            </a:endParaRPr>
          </a:p>
          <a:p>
            <a:pPr>
              <a:lnSpc>
                <a:spcPts val="3900"/>
              </a:lnSpc>
            </a:pPr>
            <a:endParaRPr lang="en-US" sz="3000">
              <a:solidFill>
                <a:srgbClr val="57595B"/>
              </a:solidFill>
              <a:latin typeface="Arial"/>
            </a:endParaRPr>
          </a:p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 Bold"/>
              </a:rPr>
              <a:t>Система налогообложения:</a:t>
            </a:r>
            <a:r>
              <a:rPr lang="en-US" sz="3000">
                <a:solidFill>
                  <a:srgbClr val="57595B"/>
                </a:solidFill>
                <a:latin typeface="Arial"/>
              </a:rPr>
              <a:t> упрощенная система налогообложения, 6%.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716658" y="8812597"/>
            <a:ext cx="54264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59"/>
              </a:lnSpc>
            </a:pPr>
            <a:r>
              <a:rPr lang="en-US" sz="2199">
                <a:solidFill>
                  <a:srgbClr val="57595B"/>
                </a:solidFill>
                <a:latin typeface="Arial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530280">
            <a:off x="-2617483" y="8547242"/>
            <a:ext cx="7827364" cy="2315772"/>
            <a:chOff x="0" y="0"/>
            <a:chExt cx="2061528" cy="6099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-581842" y="9343674"/>
            <a:ext cx="5767410" cy="1834271"/>
            <a:chOff x="0" y="0"/>
            <a:chExt cx="1518989" cy="483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0" y="1222727"/>
          <a:ext cx="18288000" cy="723900"/>
        </p:xfrm>
        <a:graphic>
          <a:graphicData uri="http://schemas.openxmlformats.org/drawingml/2006/table">
            <a:tbl>
              <a:tblPr/>
              <a:tblGrid>
                <a:gridCol w="1279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6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3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00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78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711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№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Статья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Ед.изм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Месяц (за1 год)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ИТОГО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0" y="1946627"/>
          <a:ext cx="18288000" cy="723900"/>
        </p:xfrm>
        <a:graphic>
          <a:graphicData uri="http://schemas.openxmlformats.org/drawingml/2006/table">
            <a:tbl>
              <a:tblPr/>
              <a:tblGrid>
                <a:gridCol w="1279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6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0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5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93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5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97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09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05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139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1962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8970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466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93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7010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0154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8711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9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11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0" y="2670527"/>
          <a:ext cx="18288000" cy="7590282"/>
        </p:xfrm>
        <a:graphic>
          <a:graphicData uri="http://schemas.openxmlformats.org/drawingml/2006/table">
            <a:tbl>
              <a:tblPr/>
              <a:tblGrid>
                <a:gridCol w="1279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3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9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0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07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00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36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04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687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106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0685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4540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613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5810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01730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68926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926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ДОХОДЫ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4 800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926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РАСХОДЫ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1 344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26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2.1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Italics"/>
                        </a:rPr>
                        <a:t>ПОСТОЯННЫЕ РАСХОДЫ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926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2.1.2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АРЕНДА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120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926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2.1.3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ЗАРАБОТНАЯ ПЛАТА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70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70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70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70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70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70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70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70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70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70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70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70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840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926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2.1.4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ПОДПИСКИ НА ПРОГРАММЫ ДЛЯ ОБРАБОТКИ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926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2.1.5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ОПЛАТА ИНТЕРНЕТА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926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2.1.6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АМОРТИЗАЦИОННЫЕ ОТЧИСЛЕНИЯ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360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7684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2.2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Italics"/>
                        </a:rPr>
                        <a:t>ПЕРЕМЕННЫЕ РАСХОДЫ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8926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2.2.1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ЗАТРАТЫ НА ЭЛЕКТРОЭНЕРГИЮ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0,5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1028700" y="159102"/>
            <a:ext cx="8115300" cy="106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Финансовый план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07826" y="2860124"/>
            <a:ext cx="4829719" cy="311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9"/>
              </a:lnSpc>
            </a:pPr>
            <a:r>
              <a:rPr lang="en-US" sz="1699">
                <a:solidFill>
                  <a:srgbClr val="57595B"/>
                </a:solidFill>
                <a:latin typeface="Arial Bold"/>
              </a:rPr>
              <a:t>БЮДЖЕТ ОПЕРАЦИОННОЙ ДЕЯТЕЛЬНОСТИ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530280">
            <a:off x="-2617483" y="8547242"/>
            <a:ext cx="7827364" cy="2315772"/>
            <a:chOff x="0" y="0"/>
            <a:chExt cx="2061528" cy="6099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-581842" y="9343674"/>
            <a:ext cx="5767410" cy="1834271"/>
            <a:chOff x="0" y="0"/>
            <a:chExt cx="1518989" cy="483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0" y="3282242"/>
          <a:ext cx="18288000" cy="723900"/>
        </p:xfrm>
        <a:graphic>
          <a:graphicData uri="http://schemas.openxmlformats.org/drawingml/2006/table">
            <a:tbl>
              <a:tblPr/>
              <a:tblGrid>
                <a:gridCol w="1011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0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4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47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3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711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№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Статья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Ед. изм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Месяц (за 1 год)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ИТОГО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0" y="4006142"/>
          <a:ext cx="18288000" cy="723900"/>
        </p:xfrm>
        <a:graphic>
          <a:graphicData uri="http://schemas.openxmlformats.org/drawingml/2006/table">
            <a:tbl>
              <a:tblPr/>
              <a:tblGrid>
                <a:gridCol w="1011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2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9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3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2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24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5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41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46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997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0785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0657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00154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00872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00888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41065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8711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9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11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Arial Bold"/>
                        </a:rPr>
                        <a:t>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0" y="4730042"/>
          <a:ext cx="18288000" cy="3962400"/>
        </p:xfrm>
        <a:graphic>
          <a:graphicData uri="http://schemas.openxmlformats.org/drawingml/2006/table">
            <a:tbl>
              <a:tblPr/>
              <a:tblGrid>
                <a:gridCol w="1011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7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3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38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0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33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27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46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054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108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98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01093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00654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9975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4044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942513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ПРИБЫЛЬ ДО НАЛОГООБЛОЖЕНИЯ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288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288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288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288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288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288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288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288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288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288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288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288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3 456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458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НАЛОГ 6%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17,28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17,28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17,28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17,28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17,28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17,28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17,28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17,28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17,28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17,28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17,28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17,28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207,36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458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ЧИСТАЯ ПРИБЫЛЬ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270,72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270,72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270,72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270,72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270,72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270,72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270,72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270,72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270,72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270,72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270,72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270,72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3 248,64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458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2513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Bold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СТАРТОВЫЕ ИНВЕСТИЦИИ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</a:rPr>
                        <a:t>766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1028700" y="1028700"/>
            <a:ext cx="16230600" cy="106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Финансовый план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90094" y="7198361"/>
            <a:ext cx="5307812" cy="311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9"/>
              </a:lnSpc>
            </a:pPr>
            <a:r>
              <a:rPr lang="en-US" sz="1699">
                <a:solidFill>
                  <a:srgbClr val="57595B"/>
                </a:solidFill>
                <a:latin typeface="Arial Bold"/>
              </a:rPr>
              <a:t>БЮДЖЕТ ИНВЕСТИЦИОННОЙ ДЕЯТЕЛЬНОСТИ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6350369" y="-5568389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6642651" y="-5366587"/>
            <a:ext cx="14538666" cy="5334371"/>
            <a:chOff x="0" y="0"/>
            <a:chExt cx="3829114" cy="14049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2884982" y="9129114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139467">
            <a:off x="-849341" y="9767772"/>
            <a:ext cx="5767410" cy="1834271"/>
            <a:chOff x="0" y="0"/>
            <a:chExt cx="1518989" cy="483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1028700" y="1028700"/>
          <a:ext cx="16230600" cy="8734425"/>
        </p:xfrm>
        <a:graphic>
          <a:graphicData uri="http://schemas.openxmlformats.org/drawingml/2006/table">
            <a:tbl>
              <a:tblPr/>
              <a:tblGrid>
                <a:gridCol w="913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3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6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870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4039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Arial Bold"/>
                        </a:rPr>
                        <a:t>№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Arial Bold"/>
                        </a:rPr>
                        <a:t>Показатель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Arial Bold"/>
                        </a:rPr>
                        <a:t>Ед. изм.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Arial Bold"/>
                        </a:rPr>
                        <a:t>ИТОГО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4039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Объемы продаж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шт.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4039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Доходы от операционной деятельности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4039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Расходы от операционной деятельности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4039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Прибыль (после налогообложения)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270,72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4039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Точка безубыточности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шт.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0,03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4039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Точка безубыточности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173,25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4039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Срок окупаемости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мес.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2,5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94039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Стартовые инвестиции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766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4039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Рентабельность стартовых инвестиций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%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94039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Рентабельность затрат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%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270,72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5" name="TextBox 15"/>
          <p:cNvSpPr txBox="1"/>
          <p:nvPr/>
        </p:nvSpPr>
        <p:spPr>
          <a:xfrm>
            <a:off x="1028700" y="95731"/>
            <a:ext cx="10781211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Экономика проекта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6659187" y="-4637173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6521570" y="-4781363"/>
            <a:ext cx="14538666" cy="5334371"/>
            <a:chOff x="0" y="0"/>
            <a:chExt cx="3829114" cy="14049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2884982" y="9435168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139467">
            <a:off x="-1187246" y="9868357"/>
            <a:ext cx="5767410" cy="1834271"/>
            <a:chOff x="0" y="0"/>
            <a:chExt cx="1518989" cy="483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8989" cy="483100"/>
            </a:xfrm>
            <a:custGeom>
              <a:avLst/>
              <a:gdLst/>
              <a:ahLst/>
              <a:cxnLst/>
              <a:rect l="l" t="t" r="r" b="b"/>
              <a:pathLst>
                <a:path w="1518989" h="483100">
                  <a:moveTo>
                    <a:pt x="0" y="0"/>
                  </a:moveTo>
                  <a:lnTo>
                    <a:pt x="1518989" y="0"/>
                  </a:lnTo>
                  <a:lnTo>
                    <a:pt x="1518989" y="483100"/>
                  </a:lnTo>
                  <a:lnTo>
                    <a:pt x="0" y="483100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518989" cy="502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0" y="2467565"/>
          <a:ext cx="18288000" cy="6790735"/>
        </p:xfrm>
        <a:graphic>
          <a:graphicData uri="http://schemas.openxmlformats.org/drawingml/2006/table">
            <a:tbl>
              <a:tblPr/>
              <a:tblGrid>
                <a:gridCol w="282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6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4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3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7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806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26079"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Arial Bold"/>
                        </a:rPr>
                        <a:t>Январь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Arial Bold"/>
                        </a:rPr>
                        <a:t>Февраль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Arial Bold"/>
                        </a:rPr>
                        <a:t>Март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Arial Bold"/>
                        </a:rPr>
                        <a:t>Апрель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Arial Bold"/>
                        </a:rPr>
                        <a:t>Май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Arial Bold"/>
                        </a:rPr>
                        <a:t>Июнь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2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9449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Покупка оборудования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9449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Заключение договора аренды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6860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Подбор персонала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9449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Обучение редактора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9449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ial"/>
                        </a:rPr>
                        <a:t>Обучение фотографа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8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75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5" name="Group 15"/>
          <p:cNvGrpSpPr/>
          <p:nvPr/>
        </p:nvGrpSpPr>
        <p:grpSpPr>
          <a:xfrm>
            <a:off x="2963187" y="3956702"/>
            <a:ext cx="2319255" cy="563582"/>
            <a:chOff x="0" y="0"/>
            <a:chExt cx="610833" cy="14843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0832" cy="148433"/>
            </a:xfrm>
            <a:custGeom>
              <a:avLst/>
              <a:gdLst/>
              <a:ahLst/>
              <a:cxnLst/>
              <a:rect l="l" t="t" r="r" b="b"/>
              <a:pathLst>
                <a:path w="610832" h="148433">
                  <a:moveTo>
                    <a:pt x="0" y="0"/>
                  </a:moveTo>
                  <a:lnTo>
                    <a:pt x="610832" y="0"/>
                  </a:lnTo>
                  <a:lnTo>
                    <a:pt x="610832" y="148433"/>
                  </a:lnTo>
                  <a:lnTo>
                    <a:pt x="0" y="148433"/>
                  </a:lnTo>
                  <a:close/>
                </a:path>
              </a:pathLst>
            </a:custGeom>
            <a:solidFill>
              <a:srgbClr val="737373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610833" cy="167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28700" y="962025"/>
            <a:ext cx="11487516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План реализации проекта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5612831" y="5143500"/>
            <a:ext cx="2238534" cy="563582"/>
            <a:chOff x="0" y="0"/>
            <a:chExt cx="589573" cy="14843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89573" cy="148433"/>
            </a:xfrm>
            <a:custGeom>
              <a:avLst/>
              <a:gdLst/>
              <a:ahLst/>
              <a:cxnLst/>
              <a:rect l="l" t="t" r="r" b="b"/>
              <a:pathLst>
                <a:path w="589573" h="148433">
                  <a:moveTo>
                    <a:pt x="0" y="0"/>
                  </a:moveTo>
                  <a:lnTo>
                    <a:pt x="589573" y="0"/>
                  </a:lnTo>
                  <a:lnTo>
                    <a:pt x="589573" y="148433"/>
                  </a:lnTo>
                  <a:lnTo>
                    <a:pt x="0" y="148433"/>
                  </a:lnTo>
                  <a:close/>
                </a:path>
              </a:pathLst>
            </a:custGeom>
            <a:solidFill>
              <a:srgbClr val="737373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19050"/>
              <a:ext cx="589573" cy="167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47388" y="6187656"/>
            <a:ext cx="4815547" cy="563582"/>
            <a:chOff x="0" y="0"/>
            <a:chExt cx="1268292" cy="14843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268292" cy="148433"/>
            </a:xfrm>
            <a:custGeom>
              <a:avLst/>
              <a:gdLst/>
              <a:ahLst/>
              <a:cxnLst/>
              <a:rect l="l" t="t" r="r" b="b"/>
              <a:pathLst>
                <a:path w="1268292" h="148433">
                  <a:moveTo>
                    <a:pt x="0" y="0"/>
                  </a:moveTo>
                  <a:lnTo>
                    <a:pt x="1268292" y="0"/>
                  </a:lnTo>
                  <a:lnTo>
                    <a:pt x="1268292" y="148433"/>
                  </a:lnTo>
                  <a:lnTo>
                    <a:pt x="0" y="148433"/>
                  </a:lnTo>
                  <a:close/>
                </a:path>
              </a:pathLst>
            </a:custGeom>
            <a:solidFill>
              <a:srgbClr val="737373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19050"/>
              <a:ext cx="1268292" cy="167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350155" y="7299250"/>
            <a:ext cx="2258714" cy="563582"/>
            <a:chOff x="0" y="0"/>
            <a:chExt cx="594888" cy="14843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94888" cy="148433"/>
            </a:xfrm>
            <a:custGeom>
              <a:avLst/>
              <a:gdLst/>
              <a:ahLst/>
              <a:cxnLst/>
              <a:rect l="l" t="t" r="r" b="b"/>
              <a:pathLst>
                <a:path w="594888" h="148433">
                  <a:moveTo>
                    <a:pt x="0" y="0"/>
                  </a:moveTo>
                  <a:lnTo>
                    <a:pt x="594888" y="0"/>
                  </a:lnTo>
                  <a:lnTo>
                    <a:pt x="594888" y="148433"/>
                  </a:lnTo>
                  <a:lnTo>
                    <a:pt x="0" y="148433"/>
                  </a:lnTo>
                  <a:close/>
                </a:path>
              </a:pathLst>
            </a:custGeom>
            <a:solidFill>
              <a:srgbClr val="737373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594888" cy="167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350155" y="8416275"/>
            <a:ext cx="2258714" cy="563582"/>
            <a:chOff x="0" y="0"/>
            <a:chExt cx="594888" cy="14843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94888" cy="148433"/>
            </a:xfrm>
            <a:custGeom>
              <a:avLst/>
              <a:gdLst/>
              <a:ahLst/>
              <a:cxnLst/>
              <a:rect l="l" t="t" r="r" b="b"/>
              <a:pathLst>
                <a:path w="594888" h="148433">
                  <a:moveTo>
                    <a:pt x="0" y="0"/>
                  </a:moveTo>
                  <a:lnTo>
                    <a:pt x="594888" y="0"/>
                  </a:lnTo>
                  <a:lnTo>
                    <a:pt x="594888" y="148433"/>
                  </a:lnTo>
                  <a:lnTo>
                    <a:pt x="0" y="148433"/>
                  </a:lnTo>
                  <a:close/>
                </a:path>
              </a:pathLst>
            </a:custGeom>
            <a:solidFill>
              <a:srgbClr val="737373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19050"/>
              <a:ext cx="594888" cy="167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3560304" y="4004813"/>
            <a:ext cx="112502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2200">
                <a:solidFill>
                  <a:srgbClr val="FFFFFF"/>
                </a:solidFill>
                <a:latin typeface="Arial Bold"/>
              </a:rPr>
              <a:t>14 дней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209947" y="5191611"/>
            <a:ext cx="112502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2200">
                <a:solidFill>
                  <a:srgbClr val="FFFFFF"/>
                </a:solidFill>
                <a:latin typeface="Arial Bold"/>
              </a:rPr>
              <a:t>14 дней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092651" y="6235768"/>
            <a:ext cx="112502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2200">
                <a:solidFill>
                  <a:srgbClr val="FFFFFF"/>
                </a:solidFill>
                <a:latin typeface="Arial Bold"/>
              </a:rPr>
              <a:t>60 дней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917002" y="7347361"/>
            <a:ext cx="112502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2200">
                <a:solidFill>
                  <a:srgbClr val="FFFFFF"/>
                </a:solidFill>
                <a:latin typeface="Arial Bold"/>
              </a:rPr>
              <a:t>30 дней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917002" y="8464387"/>
            <a:ext cx="112502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2200">
                <a:solidFill>
                  <a:srgbClr val="FFFFFF"/>
                </a:solidFill>
                <a:latin typeface="Arial Bold"/>
              </a:rPr>
              <a:t>30 дней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6939047" y="-4170768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11130597" y="-1121288"/>
            <a:ext cx="7812119" cy="2440230"/>
            <a:chOff x="0" y="0"/>
            <a:chExt cx="2057513" cy="6426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57513" cy="642694"/>
            </a:xfrm>
            <a:custGeom>
              <a:avLst/>
              <a:gdLst/>
              <a:ahLst/>
              <a:cxnLst/>
              <a:rect l="l" t="t" r="r" b="b"/>
              <a:pathLst>
                <a:path w="2057513" h="642694">
                  <a:moveTo>
                    <a:pt x="0" y="0"/>
                  </a:moveTo>
                  <a:lnTo>
                    <a:pt x="2057513" y="0"/>
                  </a:lnTo>
                  <a:lnTo>
                    <a:pt x="2057513" y="642694"/>
                  </a:lnTo>
                  <a:lnTo>
                    <a:pt x="0" y="642694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057513" cy="661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3276259" y="9129114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flipH="1">
            <a:off x="-211906" y="-255094"/>
            <a:ext cx="14420285" cy="10797188"/>
          </a:xfrm>
          <a:custGeom>
            <a:avLst/>
            <a:gdLst/>
            <a:ahLst/>
            <a:cxnLst/>
            <a:rect l="l" t="t" r="r" b="b"/>
            <a:pathLst>
              <a:path w="14420285" h="10797188">
                <a:moveTo>
                  <a:pt x="14420285" y="0"/>
                </a:moveTo>
                <a:lnTo>
                  <a:pt x="0" y="0"/>
                </a:lnTo>
                <a:lnTo>
                  <a:pt x="0" y="10797188"/>
                </a:lnTo>
                <a:lnTo>
                  <a:pt x="14420285" y="10797188"/>
                </a:lnTo>
                <a:lnTo>
                  <a:pt x="14420285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60302" y="1555683"/>
            <a:ext cx="6074932" cy="7175634"/>
          </a:xfrm>
          <a:custGeom>
            <a:avLst/>
            <a:gdLst/>
            <a:ahLst/>
            <a:cxnLst/>
            <a:rect l="l" t="t" r="r" b="b"/>
            <a:pathLst>
              <a:path w="6074932" h="7175634">
                <a:moveTo>
                  <a:pt x="0" y="0"/>
                </a:moveTo>
                <a:lnTo>
                  <a:pt x="6074932" y="0"/>
                </a:lnTo>
                <a:lnTo>
                  <a:pt x="6074932" y="7175634"/>
                </a:lnTo>
                <a:lnTo>
                  <a:pt x="0" y="7175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2998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081052" y="1489008"/>
            <a:ext cx="8095433" cy="209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6999" spc="-69">
                <a:solidFill>
                  <a:srgbClr val="57595B"/>
                </a:solidFill>
                <a:latin typeface="Arial"/>
              </a:rPr>
              <a:t>Координаты команды проекта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81052" y="4076700"/>
            <a:ext cx="9178248" cy="2038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 Bold Italics"/>
              </a:rPr>
              <a:t>Северюхина Маргарита</a:t>
            </a:r>
          </a:p>
          <a:p>
            <a:pPr>
              <a:lnSpc>
                <a:spcPts val="3900"/>
              </a:lnSpc>
            </a:pPr>
            <a:endParaRPr lang="en-US" sz="3000">
              <a:solidFill>
                <a:srgbClr val="57595B"/>
              </a:solidFill>
              <a:latin typeface="Arial Bold Italics"/>
            </a:endParaRPr>
          </a:p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"/>
              </a:rPr>
              <a:t>почта:</a:t>
            </a:r>
            <a:r>
              <a:rPr lang="en-US" sz="3000">
                <a:solidFill>
                  <a:srgbClr val="57595B"/>
                </a:solidFill>
                <a:latin typeface="Arial Italics"/>
              </a:rPr>
              <a:t> </a:t>
            </a:r>
            <a:r>
              <a:rPr lang="en-US" sz="3000">
                <a:solidFill>
                  <a:srgbClr val="57595B"/>
                </a:solidFill>
                <a:latin typeface="Arial"/>
              </a:rPr>
              <a:t>m.severyukhina@gmail.com</a:t>
            </a:r>
          </a:p>
          <a:p>
            <a:pPr>
              <a:lnSpc>
                <a:spcPts val="3900"/>
              </a:lnSpc>
            </a:pPr>
            <a:r>
              <a:rPr lang="en-US" sz="3000">
                <a:solidFill>
                  <a:srgbClr val="57595B"/>
                </a:solidFill>
                <a:latin typeface="Arial"/>
              </a:rPr>
              <a:t>vk: sevvema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716658" y="8812597"/>
            <a:ext cx="54264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59"/>
              </a:lnSpc>
            </a:pPr>
            <a:r>
              <a:rPr lang="en-US" sz="2199">
                <a:solidFill>
                  <a:srgbClr val="57595B"/>
                </a:solidFill>
                <a:latin typeface="Arial"/>
              </a:rPr>
              <a:t>18</a:t>
            </a:r>
          </a:p>
        </p:txBody>
      </p:sp>
      <p:grpSp>
        <p:nvGrpSpPr>
          <p:cNvPr id="16" name="Group 16"/>
          <p:cNvGrpSpPr/>
          <p:nvPr/>
        </p:nvGrpSpPr>
        <p:grpSpPr>
          <a:xfrm rot="1139467">
            <a:off x="-2853380" y="9586914"/>
            <a:ext cx="7827364" cy="2315772"/>
            <a:chOff x="0" y="0"/>
            <a:chExt cx="2061528" cy="60991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44112">
            <a:off x="6651665" y="-2391334"/>
            <a:ext cx="14538666" cy="5334371"/>
            <a:chOff x="0" y="0"/>
            <a:chExt cx="3829114" cy="14049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139467">
            <a:off x="5799344" y="-3323729"/>
            <a:ext cx="14538666" cy="5334371"/>
            <a:chOff x="0" y="0"/>
            <a:chExt cx="3829114" cy="14049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29114" cy="1404937"/>
            </a:xfrm>
            <a:custGeom>
              <a:avLst/>
              <a:gdLst/>
              <a:ahLst/>
              <a:cxnLst/>
              <a:rect l="l" t="t" r="r" b="b"/>
              <a:pathLst>
                <a:path w="3829114" h="1404937">
                  <a:moveTo>
                    <a:pt x="0" y="0"/>
                  </a:moveTo>
                  <a:lnTo>
                    <a:pt x="3829114" y="0"/>
                  </a:lnTo>
                  <a:lnTo>
                    <a:pt x="3829114" y="1404937"/>
                  </a:lnTo>
                  <a:lnTo>
                    <a:pt x="0" y="1404937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29114" cy="142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530280">
            <a:off x="-2617483" y="8547242"/>
            <a:ext cx="7827364" cy="2315772"/>
            <a:chOff x="0" y="0"/>
            <a:chExt cx="2061528" cy="609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>
                <a:alpha val="6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139467">
            <a:off x="-2664079" y="8995393"/>
            <a:ext cx="7827364" cy="2315772"/>
            <a:chOff x="0" y="0"/>
            <a:chExt cx="2061528" cy="60991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61528" cy="609915"/>
            </a:xfrm>
            <a:custGeom>
              <a:avLst/>
              <a:gdLst/>
              <a:ahLst/>
              <a:cxnLst/>
              <a:rect l="l" t="t" r="r" b="b"/>
              <a:pathLst>
                <a:path w="2061528" h="609915">
                  <a:moveTo>
                    <a:pt x="0" y="0"/>
                  </a:moveTo>
                  <a:lnTo>
                    <a:pt x="2061528" y="0"/>
                  </a:lnTo>
                  <a:lnTo>
                    <a:pt x="2061528" y="609915"/>
                  </a:lnTo>
                  <a:lnTo>
                    <a:pt x="0" y="609915"/>
                  </a:lnTo>
                  <a:close/>
                </a:path>
              </a:pathLst>
            </a:custGeom>
            <a:solidFill>
              <a:srgbClr val="77A29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2061528" cy="62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4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028700" y="1028700"/>
            <a:ext cx="1534970" cy="1534970"/>
          </a:xfrm>
          <a:custGeom>
            <a:avLst/>
            <a:gdLst/>
            <a:ahLst/>
            <a:cxnLst/>
            <a:rect l="l" t="t" r="r" b="b"/>
            <a:pathLst>
              <a:path w="1534970" h="1534970">
                <a:moveTo>
                  <a:pt x="0" y="0"/>
                </a:moveTo>
                <a:lnTo>
                  <a:pt x="1534970" y="0"/>
                </a:lnTo>
                <a:lnTo>
                  <a:pt x="1534970" y="1534970"/>
                </a:lnTo>
                <a:lnTo>
                  <a:pt x="0" y="15349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936540" y="7806575"/>
            <a:ext cx="2322760" cy="1451725"/>
          </a:xfrm>
          <a:custGeom>
            <a:avLst/>
            <a:gdLst/>
            <a:ahLst/>
            <a:cxnLst/>
            <a:rect l="l" t="t" r="r" b="b"/>
            <a:pathLst>
              <a:path w="2322760" h="1451725">
                <a:moveTo>
                  <a:pt x="0" y="0"/>
                </a:moveTo>
                <a:lnTo>
                  <a:pt x="2322760" y="0"/>
                </a:lnTo>
                <a:lnTo>
                  <a:pt x="2322760" y="1451725"/>
                </a:lnTo>
                <a:lnTo>
                  <a:pt x="0" y="14517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28700" y="4383088"/>
            <a:ext cx="16230600" cy="1520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 spc="-99">
                <a:solidFill>
                  <a:srgbClr val="57595B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17" name="Freeform 17"/>
          <p:cNvSpPr/>
          <p:nvPr/>
        </p:nvSpPr>
        <p:spPr>
          <a:xfrm>
            <a:off x="2856655" y="1028700"/>
            <a:ext cx="3935043" cy="1534970"/>
          </a:xfrm>
          <a:custGeom>
            <a:avLst/>
            <a:gdLst/>
            <a:ahLst/>
            <a:cxnLst/>
            <a:rect l="l" t="t" r="r" b="b"/>
            <a:pathLst>
              <a:path w="3935043" h="1534970">
                <a:moveTo>
                  <a:pt x="0" y="0"/>
                </a:moveTo>
                <a:lnTo>
                  <a:pt x="3935043" y="0"/>
                </a:lnTo>
                <a:lnTo>
                  <a:pt x="3935043" y="1534970"/>
                </a:lnTo>
                <a:lnTo>
                  <a:pt x="0" y="15349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1000</Words>
  <Application>Microsoft Office PowerPoint</Application>
  <PresentationFormat>Произвольный</PresentationFormat>
  <Paragraphs>452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Calibri</vt:lpstr>
      <vt:lpstr>Clear Sans</vt:lpstr>
      <vt:lpstr>Arial</vt:lpstr>
      <vt:lpstr>Arial Bold Italics</vt:lpstr>
      <vt:lpstr>Arial Bold</vt:lpstr>
      <vt:lpstr>Arial Italics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Проект_Северюхина М.</dc:title>
  <dc:creator>Пользователь</dc:creator>
  <cp:lastModifiedBy>Пользователь</cp:lastModifiedBy>
  <cp:revision>2</cp:revision>
  <dcterms:created xsi:type="dcterms:W3CDTF">2006-08-16T00:00:00Z</dcterms:created>
  <dcterms:modified xsi:type="dcterms:W3CDTF">2023-11-19T17:46:29Z</dcterms:modified>
  <dc:identifier>DAFy8G_wiKM</dc:identifier>
</cp:coreProperties>
</file>