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4" r:id="rId10"/>
    <p:sldId id="267" r:id="rId11"/>
    <p:sldId id="27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54EF8AA-C316-4FE1-A2A5-8ED310EA1F8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726" y="-29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e0b3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74" name="Google Shape;74;g2c013e0b3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013e0b3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2c013e0b3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/>
          <a:srcRect t="1755" r="2181" b="4320"/>
          <a:stretch>
            <a:fillRect/>
          </a:stretch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3C84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259741"/>
            <a:ext cx="4655700" cy="1135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altLang="en-US" sz="3100">
                <a:solidFill>
                  <a:schemeClr val="dk1"/>
                </a:solidFill>
              </a:rPr>
              <a:t>Проектироавание БПЛА с ДВС</a:t>
            </a:r>
            <a:endParaRPr lang="ru-RU" altLang="en-US" sz="3100"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382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en-US"/>
              <a:t>введите краткое описание стартапа</a:t>
            </a:r>
            <a:endParaRPr lang="en-US"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222402" y="1319274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5594513" y="1026"/>
            <a:ext cx="1674000" cy="11211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09600" tIns="109600" rIns="109600" bIns="109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8"/>
              <a:buFont typeface="Arial" panose="020B0604020202020204"/>
              <a:buNone/>
            </a:pPr>
            <a:endParaRPr sz="125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69557" y="-17076"/>
            <a:ext cx="1863300" cy="11391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661790" y="189809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69" name="Google Shape;69;p12" title="putp_technologies_logo_violet.png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5689733" y="277075"/>
            <a:ext cx="1550833" cy="59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 title="4691888.png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5388463" y="1300526"/>
            <a:ext cx="3825300" cy="382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>
          <a:blip r:embed="rId8"/>
          <a:stretch>
            <a:fillRect/>
          </a:stretch>
        </p:blipFill>
        <p:spPr>
          <a:xfrm>
            <a:off x="3234873" y="120400"/>
            <a:ext cx="864150" cy="8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81" name="Google Shape;81;p13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602615" y="1837690"/>
            <a:ext cx="6788785" cy="42945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rgbClr val="1A202C"/>
                </a:solidFill>
                <a:latin typeface="Roboto"/>
                <a:ea typeface="Roboto"/>
              </a:rPr>
              <a:t>Беспилотники-камикадзе становятся все более актуальными в современных </a:t>
            </a:r>
            <a:r>
              <a:rPr lang="ru-RU" altLang="en-US" sz="1600" b="0" i="0">
                <a:solidFill>
                  <a:srgbClr val="1A202C"/>
                </a:solidFill>
                <a:latin typeface="Roboto"/>
                <a:ea typeface="Roboto"/>
              </a:rPr>
              <a:t>реалиях</a:t>
            </a:r>
            <a:r>
              <a:rPr lang="en-US" altLang="zh-CN" sz="1600" b="0" i="0">
                <a:solidFill>
                  <a:srgbClr val="1A202C"/>
                </a:solidFill>
                <a:latin typeface="Roboto"/>
                <a:ea typeface="Roboto"/>
              </a:rPr>
              <a:t> благодаря своей способности эффективно наносить удары по целям, снижая риск для личного состава. Они могут использоваться для атак на важные объекты, а также для подавления вражеских систем ПВО.</a:t>
            </a:r>
            <a:endParaRPr lang="en-US" altLang="zh-CN" sz="1600" b="0" i="0">
              <a:solidFill>
                <a:srgbClr val="1A202C"/>
              </a:solidFill>
              <a:latin typeface="Roboto"/>
              <a:ea typeface="Roboto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rgbClr val="1A202C"/>
                </a:solidFill>
                <a:latin typeface="Roboto"/>
                <a:ea typeface="Roboto"/>
              </a:rPr>
              <a:t>Кроме того, они имеют сравнительно низкую стоимость в производстве и эксплуатации, что делает их привлекательными для военных.</a:t>
            </a:r>
            <a:endParaRPr lang="en-US" altLang="zh-CN" sz="1600" b="0" i="0">
              <a:solidFill>
                <a:srgbClr val="1A202C"/>
              </a:solidFill>
              <a:latin typeface="Roboto"/>
              <a:ea typeface="Roboto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rgbClr val="1A202C"/>
                </a:solidFill>
                <a:latin typeface="Roboto"/>
                <a:ea typeface="Roboto"/>
              </a:rPr>
              <a:t>Таким образом, </a:t>
            </a:r>
            <a:r>
              <a:rPr lang="ru-RU" altLang="en-US" sz="1600" b="0" i="0">
                <a:solidFill>
                  <a:srgbClr val="1A202C"/>
                </a:solidFill>
                <a:latin typeface="Roboto"/>
                <a:ea typeface="Roboto"/>
              </a:rPr>
              <a:t>БПЛА</a:t>
            </a:r>
            <a:r>
              <a:rPr lang="en-US" altLang="zh-CN" sz="1600" b="0" i="0">
                <a:solidFill>
                  <a:srgbClr val="1A202C"/>
                </a:solidFill>
                <a:latin typeface="Roboto"/>
                <a:ea typeface="Roboto"/>
              </a:rPr>
              <a:t> представляют собой не только эффективное, но и экономически выгодное средство в современных военных тактиках.</a:t>
            </a:r>
            <a:endParaRPr lang="en-US" altLang="zh-CN" sz="1600" b="0" i="0">
              <a:solidFill>
                <a:srgbClr val="1A202C"/>
              </a:solidFill>
              <a:latin typeface="Roboto"/>
              <a:ea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306323" y="2267256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en-US" sz="1300">
                <a:solidFill>
                  <a:srgbClr val="132C40"/>
                </a:solidFill>
              </a:rPr>
              <a:t>Военные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силы</a:t>
            </a:r>
            <a:r>
              <a:rPr lang="en-US" altLang="ru-RU" sz="1300">
                <a:solidFill>
                  <a:srgbClr val="132C40"/>
                </a:solidFill>
              </a:rPr>
              <a:t>: </a:t>
            </a:r>
            <a:r>
              <a:rPr lang="en-US" altLang="en-US" sz="1300">
                <a:solidFill>
                  <a:srgbClr val="132C40"/>
                </a:solidFill>
              </a:rPr>
              <a:t>армии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стран</a:t>
            </a:r>
            <a:r>
              <a:rPr lang="en-US" altLang="ru-RU" sz="1300">
                <a:solidFill>
                  <a:srgbClr val="132C40"/>
                </a:solidFill>
              </a:rPr>
              <a:t>, </a:t>
            </a:r>
            <a:r>
              <a:rPr lang="en-US" altLang="en-US" sz="1300">
                <a:solidFill>
                  <a:srgbClr val="132C40"/>
                </a:solidFill>
              </a:rPr>
              <a:t>заинтересованные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в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повышении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своих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боевых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возможностей</a:t>
            </a:r>
            <a:r>
              <a:rPr lang="en-US" altLang="ru-RU" sz="1300">
                <a:solidFill>
                  <a:srgbClr val="132C40"/>
                </a:solidFill>
              </a:rPr>
              <a:t>.</a:t>
            </a:r>
            <a:endParaRPr lang="en-US" altLang="ru-RU" sz="13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en-US" sz="1300">
                <a:solidFill>
                  <a:srgbClr val="132C40"/>
                </a:solidFill>
              </a:rPr>
              <a:t>Оборонные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компании</a:t>
            </a:r>
            <a:r>
              <a:rPr lang="en-US" altLang="ru-RU" sz="1300">
                <a:solidFill>
                  <a:srgbClr val="132C40"/>
                </a:solidFill>
              </a:rPr>
              <a:t>: </a:t>
            </a:r>
            <a:r>
              <a:rPr lang="en-US" altLang="en-US" sz="1300">
                <a:solidFill>
                  <a:srgbClr val="132C40"/>
                </a:solidFill>
              </a:rPr>
              <a:t>разработчики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технологий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оружия</a:t>
            </a:r>
            <a:r>
              <a:rPr lang="en-US" altLang="ru-RU" sz="1300">
                <a:solidFill>
                  <a:srgbClr val="132C40"/>
                </a:solidFill>
              </a:rPr>
              <a:t>.</a:t>
            </a:r>
            <a:endParaRPr lang="en-US" altLang="ru-RU" sz="13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en-US" sz="1300">
                <a:solidFill>
                  <a:srgbClr val="132C40"/>
                </a:solidFill>
              </a:rPr>
              <a:t>Правительства</a:t>
            </a:r>
            <a:r>
              <a:rPr lang="en-US" altLang="ru-RU" sz="1300">
                <a:solidFill>
                  <a:srgbClr val="132C40"/>
                </a:solidFill>
              </a:rPr>
              <a:t>: </a:t>
            </a:r>
            <a:r>
              <a:rPr lang="en-US" altLang="en-US" sz="1300">
                <a:solidFill>
                  <a:srgbClr val="132C40"/>
                </a:solidFill>
              </a:rPr>
              <a:t>для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обеспечения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национальной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безопасности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участия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в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современных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конфликтах</a:t>
            </a:r>
            <a:r>
              <a:rPr lang="en-US" altLang="ru-RU" sz="1300">
                <a:solidFill>
                  <a:srgbClr val="132C40"/>
                </a:solidFill>
              </a:rPr>
              <a:t>.</a:t>
            </a:r>
            <a:endParaRPr lang="en-US" altLang="ru-RU" sz="13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en-US" sz="1300">
                <a:solidFill>
                  <a:srgbClr val="132C40"/>
                </a:solidFill>
              </a:rPr>
              <a:t>Частные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военные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компании</a:t>
            </a:r>
            <a:r>
              <a:rPr lang="en-US" altLang="ru-RU" sz="1300">
                <a:solidFill>
                  <a:srgbClr val="132C40"/>
                </a:solidFill>
              </a:rPr>
              <a:t>: </a:t>
            </a:r>
            <a:r>
              <a:rPr lang="en-US" altLang="en-US" sz="1300">
                <a:solidFill>
                  <a:srgbClr val="132C40"/>
                </a:solidFill>
              </a:rPr>
              <a:t>которые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предоставляют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услуги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безопасности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и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осуществляют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операции</a:t>
            </a:r>
            <a:r>
              <a:rPr lang="en-US" altLang="ru-RU" sz="1300">
                <a:solidFill>
                  <a:srgbClr val="132C40"/>
                </a:solidFill>
              </a:rPr>
              <a:t>.</a:t>
            </a:r>
            <a:endParaRPr lang="en-US" altLang="ru-RU" sz="130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en-US" sz="1300">
                <a:solidFill>
                  <a:srgbClr val="132C40"/>
                </a:solidFill>
              </a:rPr>
              <a:t>Специализированные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исследовательские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институты</a:t>
            </a:r>
            <a:r>
              <a:rPr lang="en-US" altLang="ru-RU" sz="1300">
                <a:solidFill>
                  <a:srgbClr val="132C40"/>
                </a:solidFill>
              </a:rPr>
              <a:t>: </a:t>
            </a:r>
            <a:r>
              <a:rPr lang="en-US" altLang="en-US" sz="1300">
                <a:solidFill>
                  <a:srgbClr val="132C40"/>
                </a:solidFill>
              </a:rPr>
              <a:t>изучающие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новые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военные</a:t>
            </a:r>
            <a:r>
              <a:rPr lang="en-US" altLang="ru-RU" sz="1300">
                <a:solidFill>
                  <a:srgbClr val="132C40"/>
                </a:solidFill>
              </a:rPr>
              <a:t> </a:t>
            </a:r>
            <a:r>
              <a:rPr lang="en-US" altLang="en-US" sz="1300">
                <a:solidFill>
                  <a:srgbClr val="132C40"/>
                </a:solidFill>
              </a:rPr>
              <a:t>технологии</a:t>
            </a:r>
            <a:r>
              <a:rPr lang="en-US" altLang="ru-RU" sz="1300">
                <a:solidFill>
                  <a:srgbClr val="132C40"/>
                </a:solidFill>
              </a:rPr>
              <a:t>.</a:t>
            </a:r>
            <a:endParaRPr lang="en-US" altLang="ru-RU" sz="1300">
              <a:solidFill>
                <a:srgbClr val="132C40"/>
              </a:solidFill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91" name="Google Shape;91;p14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80550" y="810415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380550" y="2434575"/>
            <a:ext cx="7994100" cy="826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101" name="Google Shape;101;p15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е поле 0"/>
          <p:cNvSpPr txBox="1"/>
          <p:nvPr/>
        </p:nvSpPr>
        <p:spPr>
          <a:xfrm>
            <a:off x="380550" y="1390015"/>
            <a:ext cx="6342380" cy="43630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b="1" dirty="0"/>
              <a:t>1. Высокие затраты на использование традиционных ЛА при выполнении специфических задач</a:t>
            </a:r>
            <a:endParaRPr lang="ru-RU" b="1" dirty="0"/>
          </a:p>
          <a:p>
            <a:r>
              <a:rPr lang="ru-RU" b="1" dirty="0"/>
              <a:t>2. Высокий риск потерь среди личного состава:</a:t>
            </a:r>
            <a:r>
              <a:rPr lang="ru-RU" dirty="0"/>
              <a:t> </a:t>
            </a:r>
            <a:r>
              <a:rPr lang="ru-RU" dirty="0" smtClean="0"/>
              <a:t>традиционные </a:t>
            </a:r>
            <a:r>
              <a:rPr lang="ru-RU" dirty="0"/>
              <a:t>методы уничтожения целей напрямую сопряжены с угрозой для жизни пилотов и солдат.</a:t>
            </a:r>
            <a:endParaRPr lang="ru-RU" dirty="0"/>
          </a:p>
          <a:p>
            <a:r>
              <a:rPr lang="ru-RU" b="1" dirty="0"/>
              <a:t>2. Невозможность воздействия на цели в труднодоступной местности:</a:t>
            </a:r>
            <a:r>
              <a:rPr lang="ru-RU" dirty="0"/>
              <a:t> </a:t>
            </a:r>
            <a:r>
              <a:rPr lang="ru-RU" dirty="0" smtClean="0"/>
              <a:t>отсутствие </a:t>
            </a:r>
            <a:r>
              <a:rPr lang="ru-RU" dirty="0"/>
              <a:t>доступа к опасным или удаленным зонам для выполнения боевых задач </a:t>
            </a:r>
            <a:r>
              <a:rPr lang="ru-RU" dirty="0" smtClean="0"/>
              <a:t>силами </a:t>
            </a:r>
            <a:r>
              <a:rPr lang="ru-RU" dirty="0"/>
              <a:t>подразделений или техники.</a:t>
            </a:r>
            <a:endParaRPr lang="ru-RU" dirty="0"/>
          </a:p>
          <a:p>
            <a:r>
              <a:rPr lang="ru-RU" b="1" dirty="0"/>
              <a:t>3. Высокая стоимость применения традиционных вооружений:</a:t>
            </a:r>
            <a:r>
              <a:rPr lang="ru-RU" dirty="0"/>
              <a:t> </a:t>
            </a:r>
            <a:r>
              <a:rPr lang="ru-RU" dirty="0" smtClean="0"/>
              <a:t>использование </a:t>
            </a:r>
            <a:r>
              <a:rPr lang="ru-RU" dirty="0"/>
              <a:t>дорогостоящих ракет, авиации и боеприпасов для точечных целей экономически неэффективно.</a:t>
            </a:r>
            <a:endParaRPr lang="ru-RU" dirty="0"/>
          </a:p>
          <a:p>
            <a:endParaRPr lang="en-US" altLang="zh-CN" b="0" i="0" dirty="0">
              <a:solidFill>
                <a:srgbClr val="1A202C"/>
              </a:solidFill>
              <a:latin typeface="Roboto"/>
              <a:ea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808355" y="1926590"/>
            <a:ext cx="5570855" cy="2577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15000"/>
              </a:lnSpc>
              <a:buSzPts val="1200"/>
            </a:pPr>
            <a:r>
              <a:rPr lang="ru-RU" sz="1200" dirty="0"/>
              <a:t>Мы, команда проекта «Проектирование БПЛА с ДВС» при поддержке кафедры </a:t>
            </a:r>
            <a:r>
              <a:rPr lang="ru-RU" sz="1200" dirty="0" err="1"/>
              <a:t>самолето</a:t>
            </a:r>
            <a:r>
              <a:rPr lang="ru-RU" sz="1200" dirty="0"/>
              <a:t>- и вертолетостроения и экономики и управления, помогаем в ситуации, когда необходимо эффективно и экономично решать задачи боевого назначения, решать проблему использования дорогих аппаратов в рискованных операциях, с помощью технологии дешевых </a:t>
            </a:r>
            <a:r>
              <a:rPr lang="ru-RU" sz="1200" dirty="0" err="1"/>
              <a:t>беспилотников</a:t>
            </a:r>
            <a:r>
              <a:rPr lang="ru-RU" sz="1200" dirty="0"/>
              <a:t>, и получать ценность в виде гарантированного удара по цели без риска потери дорогого оборудования.</a:t>
            </a:r>
            <a:br>
              <a:rPr lang="ru-RU" sz="1200" dirty="0"/>
            </a:b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9" name="Google Shape;109;p16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111" name="Google Shape;111;p16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456565" y="2123440"/>
            <a:ext cx="5089525" cy="2134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доработка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существующих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технологий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двс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достижения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максимального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снижения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стоимости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готового</a:t>
            </a:r>
            <a:r>
              <a:rPr lang="en-US" altLang="ru-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устройства</a:t>
            </a:r>
            <a:endParaRPr lang="en-US" altLang="en-US"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Дополнительные выгоды, которые потребитель может получить</a:t>
            </a:r>
            <a:r>
              <a:rPr lang="ru-RU" altLang="en-US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в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ысокая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точность</a:t>
            </a:r>
            <a:r>
              <a:rPr lang="ru-RU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нижение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рисков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персонала</a:t>
            </a:r>
            <a:r>
              <a:rPr lang="ru-RU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эк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ономия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ресурсов</a:t>
            </a:r>
            <a:r>
              <a:rPr lang="ru-RU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д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оступ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труднодоступным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места</a:t>
            </a:r>
            <a:r>
              <a:rPr lang="ru-RU" altLang="en-US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м.</a:t>
            </a:r>
            <a:r>
              <a:rPr lang="en-US" altLang="ru-RU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17"/>
          <p:cNvSpPr txBox="1">
            <a:spLocks noGrp="1"/>
          </p:cNvSpPr>
          <p:nvPr>
            <p:ph type="body" idx="1"/>
          </p:nvPr>
        </p:nvSpPr>
        <p:spPr>
          <a:xfrm>
            <a:off x="5618050" y="1590200"/>
            <a:ext cx="2664600" cy="2398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300" tIns="58300" rIns="58300" bIns="583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132C40"/>
              </a:solidFill>
            </a:endParaRPr>
          </a:p>
        </p:txBody>
      </p:sp>
      <p:pic>
        <p:nvPicPr>
          <p:cNvPr id="120" name="Google Shape;120;p17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122" name="Google Shape;122;p17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Изображение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090" y="1487805"/>
            <a:ext cx="3334385" cy="25012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495929" y="2340923"/>
            <a:ext cx="6936600" cy="290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Дрон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камикадзе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Герань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выпускается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России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заводе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особой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экономической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зоны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Алабуга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en-US" altLang="ru-RU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Крупнейшее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мире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российское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предприятие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производству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дронов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камикадзе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Герань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-2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находится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Елабуге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en-US" altLang="ru-RU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Конструкторское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бюро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Микроб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Новосибирске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en-US" altLang="ru-RU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КБ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Гортензия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 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из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Санкт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Петербурга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en-US" altLang="ru-RU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Концерн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«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Калашников</a:t>
            </a:r>
            <a:r>
              <a:rPr lang="en-US" altLang="en-US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» </a:t>
            </a:r>
            <a:r>
              <a:rPr lang="en-US" altLang="ru-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endParaRPr lang="en-US" altLang="ru-RU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None/>
            </a:pPr>
            <a:r>
              <a:rPr lang="ru-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en-US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роект выделяется дешевизной </a:t>
            </a:r>
            <a:r>
              <a:rPr lang="ru-RU" altLang="en-US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 счет использавания двигателя,который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сильно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дешевле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обычных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авиационных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двигателей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но приэтом дает 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БПЛА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выполнять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свои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функции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рамках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заданной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задачи</a:t>
            </a:r>
            <a:r>
              <a:rPr lang="en-US" altLang="ru-RU" b="0" i="1" u="none" strike="noStrike" cap="none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lang="en-US" altLang="ru-RU" b="0" i="1" u="none" strike="noStrike" cap="none" dirty="0" smtClean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156" name="Google Shape;156;p20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Изображение 1" descr="scale_1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055" y="821055"/>
            <a:ext cx="2698750" cy="15195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87" name="Google Shape;187;p23"/>
          <p:cNvGraphicFramePr/>
          <p:nvPr/>
        </p:nvGraphicFramePr>
        <p:xfrm>
          <a:off x="456810" y="1988425"/>
          <a:ext cx="7942700" cy="2359855"/>
        </p:xfrm>
        <a:graphic>
          <a:graphicData uri="http://schemas.openxmlformats.org/drawingml/2006/table">
            <a:tbl>
              <a:tblPr>
                <a:noFill/>
                <a:tableStyleId>{454EF8AA-C316-4FE1-A2A5-8ED310EA1F81}</a:tableStyleId>
              </a:tblPr>
              <a:tblGrid>
                <a:gridCol w="1985675"/>
                <a:gridCol w="1206450"/>
                <a:gridCol w="2764900"/>
                <a:gridCol w="198567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Снеткова Юлия Юрьевна</a:t>
                      </a:r>
                      <a:endParaRPr lang="ru-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Проектировщик</a:t>
                      </a:r>
                      <a:endParaRPr lang="ru-RU"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Проектирование, разработка техпроцессов, расчет ЛТХ БПЛА</a:t>
                      </a:r>
                      <a:endParaRPr lang="en-US" altLang="ru-RU"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3</a:t>
                      </a:r>
                      <a:r>
                        <a:rPr lang="en-US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D </a:t>
                      </a:r>
                      <a:r>
                        <a:rPr lang="ru-RU" sz="1100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моделирование, знания в области аэродинамики и проектирования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Долгова Светлана Сергеевна 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 smtClean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Экономист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Финансовое моделирование, расчет себестоимости и обоснование экономической эффективности проекта</a:t>
                      </a:r>
                      <a:endParaRPr sz="9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ru-RU" sz="11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Знание основ экономического моделирования и финансового анализа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88" name="Google Shape;188;p23"/>
          <p:cNvSpPr/>
          <p:nvPr/>
        </p:nvSpPr>
        <p:spPr>
          <a:xfrm>
            <a:off x="456565" y="4143375"/>
            <a:ext cx="7760970" cy="780415"/>
          </a:xfrm>
          <a:prstGeom prst="rect">
            <a:avLst/>
          </a:prstGeom>
          <a:noFill/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 panose="020B0604020202020204"/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lang="en-US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-US"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sz="12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23"/>
          <p:cNvSpPr txBox="1">
            <a:spLocks noGrp="1"/>
          </p:cNvSpPr>
          <p:nvPr>
            <p:ph type="body" idx="1"/>
          </p:nvPr>
        </p:nvSpPr>
        <p:spPr>
          <a:xfrm>
            <a:off x="456818" y="3853088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en-US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>
              <a:solidFill>
                <a:srgbClr val="8F00FF"/>
              </a:solidFill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192" name="Google Shape;192;p23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0" name="Google Shape;220;p26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sp>
        <p:nvSpPr>
          <p:cNvPr id="221" name="Google Shape;221;p26"/>
          <p:cNvSpPr txBox="1">
            <a:spLocks noGrp="1"/>
          </p:cNvSpPr>
          <p:nvPr>
            <p:ph type="body" idx="1"/>
          </p:nvPr>
        </p:nvSpPr>
        <p:spPr>
          <a:xfrm>
            <a:off x="4351972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26987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QR-код на ТГ или карточку с </a:t>
            </a:r>
            <a:endParaRPr sz="1400"/>
          </a:p>
        </p:txBody>
      </p:sp>
      <p:pic>
        <p:nvPicPr>
          <p:cNvPr id="222" name="Google Shape;222;p26"/>
          <p:cNvPicPr preferRelativeResize="0"/>
          <p:nvPr/>
        </p:nvPicPr>
        <p:blipFill rotWithShape="1">
          <a:blip r:embed="rId1"/>
          <a:srcRect l="25406"/>
          <a:stretch>
            <a:fillRect/>
          </a:stretch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</a:fld>
            <a:endParaRPr sz="900"/>
          </a:p>
        </p:txBody>
      </p:sp>
      <p:pic>
        <p:nvPicPr>
          <p:cNvPr id="226" name="Google Shape;226;p26" title="putp_technologies_logo_violet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Изображение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820" y="1178560"/>
            <a:ext cx="3172460" cy="37217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3424</Words>
  <Application>WPS Presentation</Application>
  <PresentationFormat>Экран (16:9)</PresentationFormat>
  <Paragraphs>98</Paragraphs>
  <Slides>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SimSun</vt:lpstr>
      <vt:lpstr>Wingdings</vt:lpstr>
      <vt:lpstr>Arial</vt:lpstr>
      <vt:lpstr>Raleway</vt:lpstr>
      <vt:lpstr>AMGDT</vt:lpstr>
      <vt:lpstr>Raleway SemiBold</vt:lpstr>
      <vt:lpstr>Century Gothic</vt:lpstr>
      <vt:lpstr>Roboto</vt:lpstr>
      <vt:lpstr>Times New Roman</vt:lpstr>
      <vt:lpstr>Microsoft YaHei</vt:lpstr>
      <vt:lpstr>Arial Unicode MS</vt:lpstr>
      <vt:lpstr>Simple Light</vt:lpstr>
      <vt:lpstr>Проектироавание БПЛА с ДВС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КОНКУРЕНТЫ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Проектироавание БПЛА с ДВС</dc:title>
  <dc:creator/>
  <cp:lastModifiedBy>WPS_1713373578</cp:lastModifiedBy>
  <cp:revision>7</cp:revision>
  <dcterms:created xsi:type="dcterms:W3CDTF">2025-10-30T11:15:00Z</dcterms:created>
  <dcterms:modified xsi:type="dcterms:W3CDTF">2025-10-30T16:06:53Z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C1219747B3DD41DEBDA0DEE2397FF88A_13</vt:lpwstr>
  </property>
  <property fmtid="{D5CDD505-2E9C-101B-9397-08002B2CF9AE}" pid="3" name="KSOProductBuildVer">
    <vt:lpwstr>1049-12.2.0.23131</vt:lpwstr>
  </property>
</Properties>
</file>