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35.jpg" ContentType="image/png"/>
  <Override PartName="/ppt/media/image36.jpg" ContentType="image/png"/>
  <Override PartName="/ppt/media/image37.jpg" ContentType="image/png"/>
  <Override PartName="/ppt/media/image38.jpg" ContentType="image/png"/>
  <Override PartName="/ppt/media/image39.jpg" ContentType="image/png"/>
  <Override PartName="/ppt/media/image40.jpg" ContentType="image/png"/>
  <Override PartName="/ppt/media/image41.jpg" ContentType="image/png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67" r:id="rId3"/>
    <p:sldId id="257" r:id="rId4"/>
    <p:sldId id="258" r:id="rId5"/>
    <p:sldId id="261" r:id="rId6"/>
    <p:sldId id="275" r:id="rId7"/>
    <p:sldId id="276" r:id="rId8"/>
    <p:sldId id="269" r:id="rId9"/>
    <p:sldId id="270" r:id="rId10"/>
    <p:sldId id="260" r:id="rId11"/>
    <p:sldId id="259" r:id="rId12"/>
    <p:sldId id="262" r:id="rId13"/>
    <p:sldId id="273" r:id="rId14"/>
    <p:sldId id="266" r:id="rId15"/>
    <p:sldId id="263" r:id="rId16"/>
    <p:sldId id="264" r:id="rId17"/>
    <p:sldId id="265" r:id="rId18"/>
    <p:sldId id="272" r:id="rId19"/>
  </p:sldIdLst>
  <p:sldSz cx="9144000" cy="5143500" type="screen16x9"/>
  <p:notesSz cx="6858000" cy="9144000"/>
  <p:embeddedFontLst>
    <p:embeddedFont>
      <p:font typeface="Cascadia Mono SemiBold" panose="020B0609020000020004" pitchFamily="49" charset="0"/>
      <p:bold r:id="rId21"/>
      <p:boldItalic r:id="rId22"/>
    </p:embeddedFont>
    <p:embeddedFont>
      <p:font typeface="Arial Rounded MT Bold" panose="020F0704030504030204" pitchFamily="34" charset="0"/>
      <p:regular r:id="rId23"/>
    </p:embeddedFont>
    <p:embeddedFont>
      <p:font typeface="Rockwell" panose="02060603020205020403" pitchFamily="18" charset="0"/>
      <p:regular r:id="rId24"/>
      <p:bold r:id="rId25"/>
      <p:italic r:id="rId26"/>
      <p:boldItalic r:id="rId27"/>
    </p:embeddedFont>
    <p:embeddedFont>
      <p:font typeface="Cascadia Mono SemiLight" panose="020B0609020000020004" pitchFamily="49" charset="0"/>
      <p:regular r:id="rId28"/>
      <p:italic r:id="rId29"/>
    </p:embeddedFont>
    <p:embeddedFont>
      <p:font typeface="Cascadia Mono" panose="020B0609020000020004" pitchFamily="49" charset="0"/>
      <p:regular r:id="rId30"/>
      <p:bold r:id="rId31"/>
      <p:italic r:id="rId32"/>
      <p:boldItalic r:id="rId33"/>
    </p:embeddedFont>
    <p:embeddedFont>
      <p:font typeface="Cascadia Code SemiLight" panose="020B0609020000020004" pitchFamily="49" charset="0"/>
      <p:regular r:id="rId34"/>
      <p: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7DD"/>
    <a:srgbClr val="95C6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69" autoAdjust="0"/>
  </p:normalViewPr>
  <p:slideViewPr>
    <p:cSldViewPr snapToGrid="0">
      <p:cViewPr varScale="1">
        <p:scale>
          <a:sx n="101" d="100"/>
          <a:sy n="101" d="100"/>
        </p:scale>
        <p:origin x="92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Родион" userId="835e779aa32df49e" providerId="LiveId" clId="{ADD6E82F-5F13-4703-95A4-41D47ECD5022}"/>
    <pc:docChg chg="custSel modSld sldOrd">
      <pc:chgData name="Родион" userId="835e779aa32df49e" providerId="LiveId" clId="{ADD6E82F-5F13-4703-95A4-41D47ECD5022}" dt="2024-11-29T05:41:10.282" v="9" actId="1076"/>
      <pc:docMkLst>
        <pc:docMk/>
      </pc:docMkLst>
      <pc:sldChg chg="delSp modSp mod">
        <pc:chgData name="Родион" userId="835e779aa32df49e" providerId="LiveId" clId="{ADD6E82F-5F13-4703-95A4-41D47ECD5022}" dt="2024-11-29T05:41:10.282" v="9" actId="1076"/>
        <pc:sldMkLst>
          <pc:docMk/>
          <pc:sldMk cId="0" sldId="261"/>
        </pc:sldMkLst>
        <pc:spChg chg="del">
          <ac:chgData name="Родион" userId="835e779aa32df49e" providerId="LiveId" clId="{ADD6E82F-5F13-4703-95A4-41D47ECD5022}" dt="2024-11-29T05:40:43.819" v="4" actId="478"/>
          <ac:spMkLst>
            <pc:docMk/>
            <pc:sldMk cId="0" sldId="261"/>
            <ac:spMk id="5" creationId="{00000000-0000-0000-0000-000000000000}"/>
          </ac:spMkLst>
        </pc:spChg>
        <pc:picChg chg="mod">
          <ac:chgData name="Родион" userId="835e779aa32df49e" providerId="LiveId" clId="{ADD6E82F-5F13-4703-95A4-41D47ECD5022}" dt="2024-11-29T05:40:58.237" v="5" actId="1076"/>
          <ac:picMkLst>
            <pc:docMk/>
            <pc:sldMk cId="0" sldId="261"/>
            <ac:picMk id="3" creationId="{00000000-0000-0000-0000-000000000000}"/>
          </ac:picMkLst>
        </pc:picChg>
        <pc:picChg chg="mod">
          <ac:chgData name="Родион" userId="835e779aa32df49e" providerId="LiveId" clId="{ADD6E82F-5F13-4703-95A4-41D47ECD5022}" dt="2024-11-29T05:41:05.113" v="7" actId="1076"/>
          <ac:picMkLst>
            <pc:docMk/>
            <pc:sldMk cId="0" sldId="261"/>
            <ac:picMk id="12" creationId="{00000000-0000-0000-0000-000000000000}"/>
          </ac:picMkLst>
        </pc:picChg>
        <pc:picChg chg="mod">
          <ac:chgData name="Родион" userId="835e779aa32df49e" providerId="LiveId" clId="{ADD6E82F-5F13-4703-95A4-41D47ECD5022}" dt="2024-11-29T05:41:07.954" v="8" actId="1076"/>
          <ac:picMkLst>
            <pc:docMk/>
            <pc:sldMk cId="0" sldId="261"/>
            <ac:picMk id="16" creationId="{00000000-0000-0000-0000-000000000000}"/>
          </ac:picMkLst>
        </pc:picChg>
        <pc:picChg chg="mod">
          <ac:chgData name="Родион" userId="835e779aa32df49e" providerId="LiveId" clId="{ADD6E82F-5F13-4703-95A4-41D47ECD5022}" dt="2024-11-29T05:41:10.282" v="9" actId="1076"/>
          <ac:picMkLst>
            <pc:docMk/>
            <pc:sldMk cId="0" sldId="261"/>
            <ac:picMk id="21" creationId="{00000000-0000-0000-0000-000000000000}"/>
          </ac:picMkLst>
        </pc:picChg>
        <pc:picChg chg="mod">
          <ac:chgData name="Родион" userId="835e779aa32df49e" providerId="LiveId" clId="{ADD6E82F-5F13-4703-95A4-41D47ECD5022}" dt="2024-11-29T05:41:01.073" v="6" actId="1076"/>
          <ac:picMkLst>
            <pc:docMk/>
            <pc:sldMk cId="0" sldId="261"/>
            <ac:picMk id="23" creationId="{00000000-0000-0000-0000-000000000000}"/>
          </ac:picMkLst>
        </pc:picChg>
        <pc:picChg chg="mod">
          <ac:chgData name="Родион" userId="835e779aa32df49e" providerId="LiveId" clId="{ADD6E82F-5F13-4703-95A4-41D47ECD5022}" dt="2024-11-29T05:40:58.237" v="5" actId="1076"/>
          <ac:picMkLst>
            <pc:docMk/>
            <pc:sldMk cId="0" sldId="261"/>
            <ac:picMk id="1026" creationId="{00000000-0000-0000-0000-000000000000}"/>
          </ac:picMkLst>
        </pc:picChg>
      </pc:sldChg>
      <pc:sldChg chg="ord">
        <pc:chgData name="Родион" userId="835e779aa32df49e" providerId="LiveId" clId="{ADD6E82F-5F13-4703-95A4-41D47ECD5022}" dt="2024-11-28T19:57:17.203" v="1"/>
        <pc:sldMkLst>
          <pc:docMk/>
          <pc:sldMk cId="2655205102" sldId="275"/>
        </pc:sldMkLst>
      </pc:sldChg>
      <pc:sldChg chg="ord">
        <pc:chgData name="Родион" userId="835e779aa32df49e" providerId="LiveId" clId="{ADD6E82F-5F13-4703-95A4-41D47ECD5022}" dt="2024-11-28T19:57:27.789" v="3"/>
        <pc:sldMkLst>
          <pc:docMk/>
          <pc:sldMk cId="4181570512" sldId="27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CD-4B01-AE0D-F3DC379DEEE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CD-4B01-AE0D-F3DC379DEEE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CD-4B01-AE0D-F3DC379DEEE9}"/>
              </c:ext>
            </c:extLst>
          </c:dPt>
          <c:cat>
            <c:strRef>
              <c:f>Лист1!$A$2:$A$4</c:f>
              <c:strCache>
                <c:ptCount val="3"/>
                <c:pt idx="0">
                  <c:v>физические носители</c:v>
                </c:pt>
                <c:pt idx="1">
                  <c:v>электронные</c:v>
                </c:pt>
                <c:pt idx="2">
                  <c:v>не фиксируют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0.24</c:v>
                </c:pt>
                <c:pt idx="1">
                  <c:v>0.12</c:v>
                </c:pt>
                <c:pt idx="2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F1-4E8D-90AE-EB4F32739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EF622B-91FF-49A3-81A0-9D1734C7E20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F08031-F5FD-42CF-819A-44BC0E04B91B}">
      <dgm:prSet custT="1"/>
      <dgm:spPr>
        <a:solidFill>
          <a:schemeClr val="accent6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rtl="0"/>
          <a:r>
            <a:rPr lang="ru-RU" sz="3200" dirty="0">
              <a:solidFill>
                <a:schemeClr val="tx1"/>
              </a:solidFill>
              <a:latin typeface="Cascadia Code SemiLight" panose="020B0609020000020004" pitchFamily="49" charset="0"/>
              <a:cs typeface="Cascadia Code SemiLight" panose="020B0609020000020004" pitchFamily="49" charset="0"/>
            </a:rPr>
            <a:t>Издержки</a:t>
          </a:r>
          <a:r>
            <a:rPr lang="ru-RU" sz="3500" dirty="0"/>
            <a:t> </a:t>
          </a:r>
        </a:p>
      </dgm:t>
    </dgm:pt>
    <dgm:pt modelId="{CC8EC240-4073-4ABA-BEEF-471ABE7A5DBC}" type="parTrans" cxnId="{83CCCCE1-F242-427D-A89F-19559B5613B1}">
      <dgm:prSet/>
      <dgm:spPr/>
      <dgm:t>
        <a:bodyPr/>
        <a:lstStyle/>
        <a:p>
          <a:endParaRPr lang="ru-RU"/>
        </a:p>
      </dgm:t>
    </dgm:pt>
    <dgm:pt modelId="{2B34B3F3-ADEF-4BEE-83C4-86407718E773}" type="sibTrans" cxnId="{83CCCCE1-F242-427D-A89F-19559B5613B1}">
      <dgm:prSet/>
      <dgm:spPr/>
      <dgm:t>
        <a:bodyPr/>
        <a:lstStyle/>
        <a:p>
          <a:endParaRPr lang="ru-RU"/>
        </a:p>
      </dgm:t>
    </dgm:pt>
    <dgm:pt modelId="{10E69CF3-7C08-410F-9EC6-DF6021EB694E}">
      <dgm:prSet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pPr rtl="0">
            <a:lnSpc>
              <a:spcPct val="100000"/>
            </a:lnSpc>
          </a:pPr>
          <a:r>
            <a:rPr lang="ru-RU" sz="2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Оплата труда </a:t>
          </a:r>
          <a:r>
            <a:rPr lang="ru-RU" sz="2200" dirty="0">
              <a:solidFill>
                <a:schemeClr val="tx1"/>
              </a:solidFill>
              <a:latin typeface="Cascadia Code SemiLight" panose="020B0609020000020004" pitchFamily="49" charset="0"/>
              <a:cs typeface="Cascadia Code SemiLight" panose="020B0609020000020004" pitchFamily="49" charset="0"/>
            </a:rPr>
            <a:t>работников</a:t>
          </a:r>
        </a:p>
      </dgm:t>
    </dgm:pt>
    <dgm:pt modelId="{3653A293-2346-47DE-B2C5-3C19EDB504C4}" type="parTrans" cxnId="{BB736F7E-A40A-4625-B106-402909AB772D}">
      <dgm:prSet/>
      <dgm:spPr/>
      <dgm:t>
        <a:bodyPr/>
        <a:lstStyle/>
        <a:p>
          <a:endParaRPr lang="ru-RU"/>
        </a:p>
      </dgm:t>
    </dgm:pt>
    <dgm:pt modelId="{2260F58B-739C-4273-8113-54AB2D4B14B0}" type="sibTrans" cxnId="{BB736F7E-A40A-4625-B106-402909AB772D}">
      <dgm:prSet/>
      <dgm:spPr/>
      <dgm:t>
        <a:bodyPr/>
        <a:lstStyle/>
        <a:p>
          <a:endParaRPr lang="ru-RU"/>
        </a:p>
      </dgm:t>
    </dgm:pt>
    <dgm:pt modelId="{1CBE9182-38A9-4A28-9E97-3E2DB854A210}">
      <dgm:prSet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pPr rtl="0">
            <a:lnSpc>
              <a:spcPct val="100000"/>
            </a:lnSpc>
          </a:pPr>
          <a:r>
            <a:rPr lang="ru-RU" sz="2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Страховые взносы</a:t>
          </a:r>
        </a:p>
      </dgm:t>
    </dgm:pt>
    <dgm:pt modelId="{8417EDB4-329B-4FB4-9E8E-2ACF341E5321}" type="sibTrans" cxnId="{0A1901D9-2776-48B6-9273-F306A97ED3EB}">
      <dgm:prSet/>
      <dgm:spPr/>
      <dgm:t>
        <a:bodyPr/>
        <a:lstStyle/>
        <a:p>
          <a:endParaRPr lang="ru-RU"/>
        </a:p>
      </dgm:t>
    </dgm:pt>
    <dgm:pt modelId="{64F41C88-E3E0-45E1-91BF-74DDC355CD50}" type="parTrans" cxnId="{0A1901D9-2776-48B6-9273-F306A97ED3EB}">
      <dgm:prSet/>
      <dgm:spPr/>
      <dgm:t>
        <a:bodyPr/>
        <a:lstStyle/>
        <a:p>
          <a:endParaRPr lang="ru-RU"/>
        </a:p>
      </dgm:t>
    </dgm:pt>
    <dgm:pt modelId="{0269662B-99BD-48DB-9AD2-42A682AB78B3}">
      <dgm:prSet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pPr rtl="0">
            <a:lnSpc>
              <a:spcPct val="100000"/>
            </a:lnSpc>
          </a:pPr>
          <a:r>
            <a:rPr lang="ru-RU" sz="2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Реклама</a:t>
          </a:r>
        </a:p>
      </dgm:t>
    </dgm:pt>
    <dgm:pt modelId="{F5D233DB-1DE3-4707-8E5C-8C1DF8F90EEE}" type="sibTrans" cxnId="{D2D02BA3-4F81-431D-8466-C8B559EB3CD3}">
      <dgm:prSet/>
      <dgm:spPr/>
      <dgm:t>
        <a:bodyPr/>
        <a:lstStyle/>
        <a:p>
          <a:endParaRPr lang="ru-RU"/>
        </a:p>
      </dgm:t>
    </dgm:pt>
    <dgm:pt modelId="{347A2D63-053F-43A1-B9E0-980DC4BA98F2}" type="parTrans" cxnId="{D2D02BA3-4F81-431D-8466-C8B559EB3CD3}">
      <dgm:prSet/>
      <dgm:spPr/>
      <dgm:t>
        <a:bodyPr/>
        <a:lstStyle/>
        <a:p>
          <a:endParaRPr lang="ru-RU"/>
        </a:p>
      </dgm:t>
    </dgm:pt>
    <dgm:pt modelId="{CDC4BD3E-7BDF-47B5-B882-FB0CF767417B}">
      <dgm:prSet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pPr rtl="0">
            <a:lnSpc>
              <a:spcPct val="100000"/>
            </a:lnSpc>
          </a:pPr>
          <a:r>
            <a:rPr lang="ru-RU" sz="2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Налоги</a:t>
          </a:r>
        </a:p>
      </dgm:t>
    </dgm:pt>
    <dgm:pt modelId="{A8BC9740-C20E-48F4-8405-A77AB6410539}" type="sibTrans" cxnId="{F8A41CF8-B119-425A-8404-64A71CC009B7}">
      <dgm:prSet/>
      <dgm:spPr/>
      <dgm:t>
        <a:bodyPr/>
        <a:lstStyle/>
        <a:p>
          <a:endParaRPr lang="ru-RU"/>
        </a:p>
      </dgm:t>
    </dgm:pt>
    <dgm:pt modelId="{13CA2F97-ABD9-4E36-928B-AD88A9517310}" type="parTrans" cxnId="{F8A41CF8-B119-425A-8404-64A71CC009B7}">
      <dgm:prSet/>
      <dgm:spPr/>
      <dgm:t>
        <a:bodyPr/>
        <a:lstStyle/>
        <a:p>
          <a:endParaRPr lang="ru-RU"/>
        </a:p>
      </dgm:t>
    </dgm:pt>
    <dgm:pt modelId="{D1ACED14-F255-4E6A-B8D2-A81CEE7073CA}">
      <dgm:prSet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pPr rtl="0">
            <a:lnSpc>
              <a:spcPct val="100000"/>
            </a:lnSpc>
          </a:pPr>
          <a:r>
            <a:rPr lang="ru-RU" sz="2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Прочее </a:t>
          </a:r>
        </a:p>
      </dgm:t>
    </dgm:pt>
    <dgm:pt modelId="{9E6ABCB7-0EDF-4437-AC80-D44A39A2ECB1}" type="sibTrans" cxnId="{91D7AD35-9E05-475C-B86D-943C928E268E}">
      <dgm:prSet/>
      <dgm:spPr/>
      <dgm:t>
        <a:bodyPr/>
        <a:lstStyle/>
        <a:p>
          <a:endParaRPr lang="ru-RU"/>
        </a:p>
      </dgm:t>
    </dgm:pt>
    <dgm:pt modelId="{6786F8A8-35D4-4E94-BCA8-D07A401F5690}" type="parTrans" cxnId="{91D7AD35-9E05-475C-B86D-943C928E268E}">
      <dgm:prSet/>
      <dgm:spPr/>
      <dgm:t>
        <a:bodyPr/>
        <a:lstStyle/>
        <a:p>
          <a:endParaRPr lang="ru-RU"/>
        </a:p>
      </dgm:t>
    </dgm:pt>
    <dgm:pt modelId="{EE7AD54B-5219-4ECE-96CD-DADB93B2E282}" type="pres">
      <dgm:prSet presAssocID="{82EF622B-91FF-49A3-81A0-9D1734C7E20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2112EC-3676-4906-AF6C-67161D73EEDD}" type="pres">
      <dgm:prSet presAssocID="{0EF08031-F5FD-42CF-819A-44BC0E04B91B}" presName="linNode" presStyleCnt="0"/>
      <dgm:spPr/>
    </dgm:pt>
    <dgm:pt modelId="{98A75D61-EDE9-4AC3-872E-CB210DDFA838}" type="pres">
      <dgm:prSet presAssocID="{0EF08031-F5FD-42CF-819A-44BC0E04B91B}" presName="parentText" presStyleLbl="node1" presStyleIdx="0" presStyleCnt="1" custAng="16200000" custScaleX="81368" custScaleY="32309" custLinFactNeighborX="-19202" custLinFactNeighborY="-122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EA9BE-9B6D-471F-83E7-C7A3D16578D7}" type="pres">
      <dgm:prSet presAssocID="{0EF08031-F5FD-42CF-819A-44BC0E04B91B}" presName="descendantText" presStyleLbl="alignAccFollowNode1" presStyleIdx="0" presStyleCnt="1" custScaleX="67029" custLinFactNeighborX="-70956" custLinFactNeighborY="-11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A235D0-0168-47F1-BC24-4AA358186DA0}" type="presOf" srcId="{0269662B-99BD-48DB-9AD2-42A682AB78B3}" destId="{5FBEA9BE-9B6D-471F-83E7-C7A3D16578D7}" srcOrd="0" destOrd="2" presId="urn:microsoft.com/office/officeart/2005/8/layout/vList5"/>
    <dgm:cxn modelId="{D2D02BA3-4F81-431D-8466-C8B559EB3CD3}" srcId="{0EF08031-F5FD-42CF-819A-44BC0E04B91B}" destId="{0269662B-99BD-48DB-9AD2-42A682AB78B3}" srcOrd="2" destOrd="0" parTransId="{347A2D63-053F-43A1-B9E0-980DC4BA98F2}" sibTransId="{F5D233DB-1DE3-4707-8E5C-8C1DF8F90EEE}"/>
    <dgm:cxn modelId="{B13B9C23-F2C4-48A5-A16E-877E1ABBB212}" type="presOf" srcId="{0EF08031-F5FD-42CF-819A-44BC0E04B91B}" destId="{98A75D61-EDE9-4AC3-872E-CB210DDFA838}" srcOrd="0" destOrd="0" presId="urn:microsoft.com/office/officeart/2005/8/layout/vList5"/>
    <dgm:cxn modelId="{91D7AD35-9E05-475C-B86D-943C928E268E}" srcId="{0EF08031-F5FD-42CF-819A-44BC0E04B91B}" destId="{D1ACED14-F255-4E6A-B8D2-A81CEE7073CA}" srcOrd="4" destOrd="0" parTransId="{6786F8A8-35D4-4E94-BCA8-D07A401F5690}" sibTransId="{9E6ABCB7-0EDF-4437-AC80-D44A39A2ECB1}"/>
    <dgm:cxn modelId="{83CCCCE1-F242-427D-A89F-19559B5613B1}" srcId="{82EF622B-91FF-49A3-81A0-9D1734C7E208}" destId="{0EF08031-F5FD-42CF-819A-44BC0E04B91B}" srcOrd="0" destOrd="0" parTransId="{CC8EC240-4073-4ABA-BEEF-471ABE7A5DBC}" sibTransId="{2B34B3F3-ADEF-4BEE-83C4-86407718E773}"/>
    <dgm:cxn modelId="{A3D289C4-32FF-4A40-80B3-F7FF0578AFCB}" type="presOf" srcId="{82EF622B-91FF-49A3-81A0-9D1734C7E208}" destId="{EE7AD54B-5219-4ECE-96CD-DADB93B2E282}" srcOrd="0" destOrd="0" presId="urn:microsoft.com/office/officeart/2005/8/layout/vList5"/>
    <dgm:cxn modelId="{0A1901D9-2776-48B6-9273-F306A97ED3EB}" srcId="{0EF08031-F5FD-42CF-819A-44BC0E04B91B}" destId="{1CBE9182-38A9-4A28-9E97-3E2DB854A210}" srcOrd="1" destOrd="0" parTransId="{64F41C88-E3E0-45E1-91BF-74DDC355CD50}" sibTransId="{8417EDB4-329B-4FB4-9E8E-2ACF341E5321}"/>
    <dgm:cxn modelId="{A6E8AB78-A905-4915-9885-A650ACA01048}" type="presOf" srcId="{CDC4BD3E-7BDF-47B5-B882-FB0CF767417B}" destId="{5FBEA9BE-9B6D-471F-83E7-C7A3D16578D7}" srcOrd="0" destOrd="3" presId="urn:microsoft.com/office/officeart/2005/8/layout/vList5"/>
    <dgm:cxn modelId="{FDD6707F-12E2-4429-BE27-1A79FC79CBA5}" type="presOf" srcId="{10E69CF3-7C08-410F-9EC6-DF6021EB694E}" destId="{5FBEA9BE-9B6D-471F-83E7-C7A3D16578D7}" srcOrd="0" destOrd="0" presId="urn:microsoft.com/office/officeart/2005/8/layout/vList5"/>
    <dgm:cxn modelId="{F8A41CF8-B119-425A-8404-64A71CC009B7}" srcId="{0EF08031-F5FD-42CF-819A-44BC0E04B91B}" destId="{CDC4BD3E-7BDF-47B5-B882-FB0CF767417B}" srcOrd="3" destOrd="0" parTransId="{13CA2F97-ABD9-4E36-928B-AD88A9517310}" sibTransId="{A8BC9740-C20E-48F4-8405-A77AB6410539}"/>
    <dgm:cxn modelId="{BE391E2E-FAD0-4058-9D42-C4E8FA77207B}" type="presOf" srcId="{1CBE9182-38A9-4A28-9E97-3E2DB854A210}" destId="{5FBEA9BE-9B6D-471F-83E7-C7A3D16578D7}" srcOrd="0" destOrd="1" presId="urn:microsoft.com/office/officeart/2005/8/layout/vList5"/>
    <dgm:cxn modelId="{BB736F7E-A40A-4625-B106-402909AB772D}" srcId="{0EF08031-F5FD-42CF-819A-44BC0E04B91B}" destId="{10E69CF3-7C08-410F-9EC6-DF6021EB694E}" srcOrd="0" destOrd="0" parTransId="{3653A293-2346-47DE-B2C5-3C19EDB504C4}" sibTransId="{2260F58B-739C-4273-8113-54AB2D4B14B0}"/>
    <dgm:cxn modelId="{64969361-FE5F-4A25-9354-A3C158D1B553}" type="presOf" srcId="{D1ACED14-F255-4E6A-B8D2-A81CEE7073CA}" destId="{5FBEA9BE-9B6D-471F-83E7-C7A3D16578D7}" srcOrd="0" destOrd="4" presId="urn:microsoft.com/office/officeart/2005/8/layout/vList5"/>
    <dgm:cxn modelId="{77D4F519-2EC5-44D1-B096-EAE1603D6FBC}" type="presParOf" srcId="{EE7AD54B-5219-4ECE-96CD-DADB93B2E282}" destId="{1C2112EC-3676-4906-AF6C-67161D73EEDD}" srcOrd="0" destOrd="0" presId="urn:microsoft.com/office/officeart/2005/8/layout/vList5"/>
    <dgm:cxn modelId="{E8333A8F-E562-4CBE-961A-FE54F47917D2}" type="presParOf" srcId="{1C2112EC-3676-4906-AF6C-67161D73EEDD}" destId="{98A75D61-EDE9-4AC3-872E-CB210DDFA838}" srcOrd="0" destOrd="0" presId="urn:microsoft.com/office/officeart/2005/8/layout/vList5"/>
    <dgm:cxn modelId="{4D6E7A08-2F64-4A24-9ACF-8498D695A643}" type="presParOf" srcId="{1C2112EC-3676-4906-AF6C-67161D73EEDD}" destId="{5FBEA9BE-9B6D-471F-83E7-C7A3D16578D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1D00AA-4427-44B5-A079-26439F14F288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ABFD8C-6941-42A2-8477-216071320178}">
      <dgm:prSet custT="1"/>
      <dgm:spPr>
        <a:solidFill>
          <a:schemeClr val="accent4">
            <a:lumMod val="75000"/>
          </a:schemeClr>
        </a:solidFill>
        <a:ln w="38100"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Сильные стороны </a:t>
          </a:r>
        </a:p>
      </dgm:t>
    </dgm:pt>
    <dgm:pt modelId="{2E663683-0BBE-460F-B476-8B11D46FC6FC}" type="parTrans" cxnId="{2A7F942D-EF4D-4490-9BBC-08E20BA43777}">
      <dgm:prSet/>
      <dgm:spPr/>
      <dgm:t>
        <a:bodyPr/>
        <a:lstStyle/>
        <a:p>
          <a:endParaRPr lang="ru-RU"/>
        </a:p>
      </dgm:t>
    </dgm:pt>
    <dgm:pt modelId="{CF198CBD-63DA-40A2-B9A4-F6C983DCE273}" type="sibTrans" cxnId="{2A7F942D-EF4D-4490-9BBC-08E20BA43777}">
      <dgm:prSet/>
      <dgm:spPr/>
      <dgm:t>
        <a:bodyPr/>
        <a:lstStyle/>
        <a:p>
          <a:endParaRPr lang="ru-RU"/>
        </a:p>
      </dgm:t>
    </dgm:pt>
    <dgm:pt modelId="{C236BEE3-F0C1-476E-BC2A-0CDBF6259DC6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Удобство и доступность</a:t>
          </a:r>
        </a:p>
      </dgm:t>
    </dgm:pt>
    <dgm:pt modelId="{911FCAE1-E767-4E54-8490-75E3AA680E17}" type="parTrans" cxnId="{6C8665FA-C88C-4757-9D60-7260CE6F648B}">
      <dgm:prSet/>
      <dgm:spPr/>
      <dgm:t>
        <a:bodyPr/>
        <a:lstStyle/>
        <a:p>
          <a:endParaRPr lang="ru-RU"/>
        </a:p>
      </dgm:t>
    </dgm:pt>
    <dgm:pt modelId="{5BB12BB9-7413-43DB-9280-596CC2907DC7}" type="sibTrans" cxnId="{6C8665FA-C88C-4757-9D60-7260CE6F648B}">
      <dgm:prSet/>
      <dgm:spPr/>
      <dgm:t>
        <a:bodyPr/>
        <a:lstStyle/>
        <a:p>
          <a:endParaRPr lang="ru-RU"/>
        </a:p>
      </dgm:t>
    </dgm:pt>
    <dgm:pt modelId="{4DEA572A-E34C-4C35-9CEE-55A2C6DAAC58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Персонализация</a:t>
          </a:r>
        </a:p>
      </dgm:t>
    </dgm:pt>
    <dgm:pt modelId="{F8F1B261-CBF0-4919-AF9E-BA16466F1A44}" type="parTrans" cxnId="{6CCFD25C-7598-42B9-B441-0D5305E834ED}">
      <dgm:prSet/>
      <dgm:spPr/>
      <dgm:t>
        <a:bodyPr/>
        <a:lstStyle/>
        <a:p>
          <a:endParaRPr lang="ru-RU"/>
        </a:p>
      </dgm:t>
    </dgm:pt>
    <dgm:pt modelId="{36BFD753-BC80-43FD-966B-3DEE617B3279}" type="sibTrans" cxnId="{6CCFD25C-7598-42B9-B441-0D5305E834ED}">
      <dgm:prSet/>
      <dgm:spPr/>
      <dgm:t>
        <a:bodyPr/>
        <a:lstStyle/>
        <a:p>
          <a:endParaRPr lang="ru-RU"/>
        </a:p>
      </dgm:t>
    </dgm:pt>
    <dgm:pt modelId="{54C7C6D5-E9DE-411C-AEFC-175F2E6DBF9D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Мотивация и напоминания</a:t>
          </a:r>
        </a:p>
      </dgm:t>
    </dgm:pt>
    <dgm:pt modelId="{CBEAF235-5AFC-4AB4-9A75-CD7F935DBA58}" type="parTrans" cxnId="{057D30C5-7231-47D0-BF23-6EDB3D4CD79B}">
      <dgm:prSet/>
      <dgm:spPr/>
      <dgm:t>
        <a:bodyPr/>
        <a:lstStyle/>
        <a:p>
          <a:endParaRPr lang="ru-RU"/>
        </a:p>
      </dgm:t>
    </dgm:pt>
    <dgm:pt modelId="{39FE5A61-4BF9-4E85-839A-5E14549B3A0B}" type="sibTrans" cxnId="{057D30C5-7231-47D0-BF23-6EDB3D4CD79B}">
      <dgm:prSet/>
      <dgm:spPr/>
      <dgm:t>
        <a:bodyPr/>
        <a:lstStyle/>
        <a:p>
          <a:endParaRPr lang="ru-RU"/>
        </a:p>
      </dgm:t>
    </dgm:pt>
    <dgm:pt modelId="{BBFD2C7D-83C3-41A1-81DA-6F53639B42BA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Наглядная визуализация данных</a:t>
          </a:r>
        </a:p>
      </dgm:t>
    </dgm:pt>
    <dgm:pt modelId="{265B531A-42D1-49A4-9957-DA9CFE4AA651}" type="parTrans" cxnId="{B615EC0B-4170-4E9D-A36A-789C8B7FF7BC}">
      <dgm:prSet/>
      <dgm:spPr/>
      <dgm:t>
        <a:bodyPr/>
        <a:lstStyle/>
        <a:p>
          <a:endParaRPr lang="ru-RU"/>
        </a:p>
      </dgm:t>
    </dgm:pt>
    <dgm:pt modelId="{BE838ACC-0C50-4D4B-AC8C-E78818D7EBEA}" type="sibTrans" cxnId="{B615EC0B-4170-4E9D-A36A-789C8B7FF7BC}">
      <dgm:prSet/>
      <dgm:spPr/>
      <dgm:t>
        <a:bodyPr/>
        <a:lstStyle/>
        <a:p>
          <a:endParaRPr lang="ru-RU"/>
        </a:p>
      </dgm:t>
    </dgm:pt>
    <dgm:pt modelId="{C6670427-6337-4F90-9707-AA3123753E06}" type="pres">
      <dgm:prSet presAssocID="{131D00AA-4427-44B5-A079-26439F14F2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246F63-5405-406C-AF39-27B12941128A}" type="pres">
      <dgm:prSet presAssocID="{F3ABFD8C-6941-42A2-8477-216071320178}" presName="parentText" presStyleLbl="node1" presStyleIdx="0" presStyleCnt="1" custLinFactNeighborX="-7829" custLinFactNeighborY="-349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F6035-38D8-4DCC-A10E-5E8E66D01AF6}" type="pres">
      <dgm:prSet presAssocID="{F3ABFD8C-6941-42A2-8477-21607132017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B499D5-B05D-4A81-9366-2EE0FE635531}" type="presOf" srcId="{C236BEE3-F0C1-476E-BC2A-0CDBF6259DC6}" destId="{432F6035-38D8-4DCC-A10E-5E8E66D01AF6}" srcOrd="0" destOrd="0" presId="urn:microsoft.com/office/officeart/2005/8/layout/vList2"/>
    <dgm:cxn modelId="{353921B2-840D-45E8-8E31-0FF805DF51EE}" type="presOf" srcId="{54C7C6D5-E9DE-411C-AEFC-175F2E6DBF9D}" destId="{432F6035-38D8-4DCC-A10E-5E8E66D01AF6}" srcOrd="0" destOrd="2" presId="urn:microsoft.com/office/officeart/2005/8/layout/vList2"/>
    <dgm:cxn modelId="{7311AA83-284E-42E8-8CF5-1AA730FB6249}" type="presOf" srcId="{131D00AA-4427-44B5-A079-26439F14F288}" destId="{C6670427-6337-4F90-9707-AA3123753E06}" srcOrd="0" destOrd="0" presId="urn:microsoft.com/office/officeart/2005/8/layout/vList2"/>
    <dgm:cxn modelId="{72D7764A-1ED4-4399-BF69-FCD88B5267BE}" type="presOf" srcId="{BBFD2C7D-83C3-41A1-81DA-6F53639B42BA}" destId="{432F6035-38D8-4DCC-A10E-5E8E66D01AF6}" srcOrd="0" destOrd="3" presId="urn:microsoft.com/office/officeart/2005/8/layout/vList2"/>
    <dgm:cxn modelId="{6C8665FA-C88C-4757-9D60-7260CE6F648B}" srcId="{F3ABFD8C-6941-42A2-8477-216071320178}" destId="{C236BEE3-F0C1-476E-BC2A-0CDBF6259DC6}" srcOrd="0" destOrd="0" parTransId="{911FCAE1-E767-4E54-8490-75E3AA680E17}" sibTransId="{5BB12BB9-7413-43DB-9280-596CC2907DC7}"/>
    <dgm:cxn modelId="{B615EC0B-4170-4E9D-A36A-789C8B7FF7BC}" srcId="{F3ABFD8C-6941-42A2-8477-216071320178}" destId="{BBFD2C7D-83C3-41A1-81DA-6F53639B42BA}" srcOrd="3" destOrd="0" parTransId="{265B531A-42D1-49A4-9957-DA9CFE4AA651}" sibTransId="{BE838ACC-0C50-4D4B-AC8C-E78818D7EBEA}"/>
    <dgm:cxn modelId="{1C9DC08F-97A1-4656-9CCA-BA8355F2CD49}" type="presOf" srcId="{F3ABFD8C-6941-42A2-8477-216071320178}" destId="{01246F63-5405-406C-AF39-27B12941128A}" srcOrd="0" destOrd="0" presId="urn:microsoft.com/office/officeart/2005/8/layout/vList2"/>
    <dgm:cxn modelId="{2A7F942D-EF4D-4490-9BBC-08E20BA43777}" srcId="{131D00AA-4427-44B5-A079-26439F14F288}" destId="{F3ABFD8C-6941-42A2-8477-216071320178}" srcOrd="0" destOrd="0" parTransId="{2E663683-0BBE-460F-B476-8B11D46FC6FC}" sibTransId="{CF198CBD-63DA-40A2-B9A4-F6C983DCE273}"/>
    <dgm:cxn modelId="{057D30C5-7231-47D0-BF23-6EDB3D4CD79B}" srcId="{F3ABFD8C-6941-42A2-8477-216071320178}" destId="{54C7C6D5-E9DE-411C-AEFC-175F2E6DBF9D}" srcOrd="2" destOrd="0" parTransId="{CBEAF235-5AFC-4AB4-9A75-CD7F935DBA58}" sibTransId="{39FE5A61-4BF9-4E85-839A-5E14549B3A0B}"/>
    <dgm:cxn modelId="{5A337B00-C57E-49D3-A653-141B058093F8}" type="presOf" srcId="{4DEA572A-E34C-4C35-9CEE-55A2C6DAAC58}" destId="{432F6035-38D8-4DCC-A10E-5E8E66D01AF6}" srcOrd="0" destOrd="1" presId="urn:microsoft.com/office/officeart/2005/8/layout/vList2"/>
    <dgm:cxn modelId="{6CCFD25C-7598-42B9-B441-0D5305E834ED}" srcId="{F3ABFD8C-6941-42A2-8477-216071320178}" destId="{4DEA572A-E34C-4C35-9CEE-55A2C6DAAC58}" srcOrd="1" destOrd="0" parTransId="{F8F1B261-CBF0-4919-AF9E-BA16466F1A44}" sibTransId="{36BFD753-BC80-43FD-966B-3DEE617B3279}"/>
    <dgm:cxn modelId="{6551AC74-6DEE-44B0-93A8-7BD2B2C6AEEA}" type="presParOf" srcId="{C6670427-6337-4F90-9707-AA3123753E06}" destId="{01246F63-5405-406C-AF39-27B12941128A}" srcOrd="0" destOrd="0" presId="urn:microsoft.com/office/officeart/2005/8/layout/vList2"/>
    <dgm:cxn modelId="{142D9F55-A4FA-440D-B4BE-D26976CA80DB}" type="presParOf" srcId="{C6670427-6337-4F90-9707-AA3123753E06}" destId="{432F6035-38D8-4DCC-A10E-5E8E66D01AF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CD61A9-CFBA-4EE7-94AF-1FA49BF47E0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864FAB-43A2-4F75-91AA-BA34A8581388}">
      <dgm:prSet custT="1"/>
      <dgm:spPr>
        <a:solidFill>
          <a:schemeClr val="accent4">
            <a:lumMod val="75000"/>
          </a:schemeClr>
        </a:solidFill>
        <a:ln w="38100"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Слабые стороны </a:t>
          </a:r>
        </a:p>
      </dgm:t>
    </dgm:pt>
    <dgm:pt modelId="{68170C4D-329E-48D1-A2CC-3C35492296FB}" type="parTrans" cxnId="{45F38A0E-412A-40A4-86F0-94F7642B6D1F}">
      <dgm:prSet/>
      <dgm:spPr/>
      <dgm:t>
        <a:bodyPr/>
        <a:lstStyle/>
        <a:p>
          <a:endParaRPr lang="ru-RU"/>
        </a:p>
      </dgm:t>
    </dgm:pt>
    <dgm:pt modelId="{58DCE34A-B30E-4905-97F7-C42E1764D18F}" type="sibTrans" cxnId="{45F38A0E-412A-40A4-86F0-94F7642B6D1F}">
      <dgm:prSet/>
      <dgm:spPr/>
      <dgm:t>
        <a:bodyPr/>
        <a:lstStyle/>
        <a:p>
          <a:endParaRPr lang="ru-RU"/>
        </a:p>
      </dgm:t>
    </dgm:pt>
    <dgm:pt modelId="{30CE100C-1ADB-446E-AA86-D76B9BAAA863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Ограниченная функциональность</a:t>
          </a:r>
        </a:p>
      </dgm:t>
    </dgm:pt>
    <dgm:pt modelId="{375D8C21-63F3-43D0-8C69-FF4652F3E1B1}" type="parTrans" cxnId="{FFA6813C-73DB-40C6-BA3B-061E551BF1ED}">
      <dgm:prSet/>
      <dgm:spPr/>
      <dgm:t>
        <a:bodyPr/>
        <a:lstStyle/>
        <a:p>
          <a:endParaRPr lang="ru-RU"/>
        </a:p>
      </dgm:t>
    </dgm:pt>
    <dgm:pt modelId="{6162541A-D386-4270-B43E-040C73623C5C}" type="sibTrans" cxnId="{FFA6813C-73DB-40C6-BA3B-061E551BF1ED}">
      <dgm:prSet/>
      <dgm:spPr/>
      <dgm:t>
        <a:bodyPr/>
        <a:lstStyle/>
        <a:p>
          <a:endParaRPr lang="ru-RU"/>
        </a:p>
      </dgm:t>
    </dgm:pt>
    <dgm:pt modelId="{9E089F37-EFAC-4D32-AEF9-5DC23438CFA1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Конфиденциальность данных</a:t>
          </a:r>
        </a:p>
      </dgm:t>
    </dgm:pt>
    <dgm:pt modelId="{4F67F1DD-4E06-45F7-9647-DA63BA1286DB}" type="parTrans" cxnId="{2AD8EBCB-2E59-4BC2-AC27-404FCF756320}">
      <dgm:prSet/>
      <dgm:spPr/>
      <dgm:t>
        <a:bodyPr/>
        <a:lstStyle/>
        <a:p>
          <a:endParaRPr lang="ru-RU"/>
        </a:p>
      </dgm:t>
    </dgm:pt>
    <dgm:pt modelId="{A5263DB2-150B-4D4A-8969-4DAD69DFB889}" type="sibTrans" cxnId="{2AD8EBCB-2E59-4BC2-AC27-404FCF756320}">
      <dgm:prSet/>
      <dgm:spPr/>
      <dgm:t>
        <a:bodyPr/>
        <a:lstStyle/>
        <a:p>
          <a:endParaRPr lang="ru-RU"/>
        </a:p>
      </dgm:t>
    </dgm:pt>
    <dgm:pt modelId="{F22C79C6-865F-4362-A1AC-563715EF3B6D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Возможность сбоев</a:t>
          </a:r>
        </a:p>
      </dgm:t>
    </dgm:pt>
    <dgm:pt modelId="{4582DADD-54B1-4F36-A54C-6F78CC7969F9}" type="parTrans" cxnId="{3CEEA771-317C-4DBF-BDA2-CDB73BD513DA}">
      <dgm:prSet/>
      <dgm:spPr/>
      <dgm:t>
        <a:bodyPr/>
        <a:lstStyle/>
        <a:p>
          <a:endParaRPr lang="ru-RU"/>
        </a:p>
      </dgm:t>
    </dgm:pt>
    <dgm:pt modelId="{3DF5BE9B-30FE-46BF-BD86-A10B797E70CC}" type="sibTrans" cxnId="{3CEEA771-317C-4DBF-BDA2-CDB73BD513DA}">
      <dgm:prSet/>
      <dgm:spPr/>
      <dgm:t>
        <a:bodyPr/>
        <a:lstStyle/>
        <a:p>
          <a:endParaRPr lang="ru-RU"/>
        </a:p>
      </dgm:t>
    </dgm:pt>
    <dgm:pt modelId="{71568CC1-78E5-43D7-B018-E1B7FF92D42B}" type="pres">
      <dgm:prSet presAssocID="{8ACD61A9-CFBA-4EE7-94AF-1FA49BF47E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26D514-3514-4F20-93D4-7E4D747B96D0}" type="pres">
      <dgm:prSet presAssocID="{49864FAB-43A2-4F75-91AA-BA34A8581388}" presName="parentText" presStyleLbl="node1" presStyleIdx="0" presStyleCnt="1" custScaleX="91065" custScaleY="39515" custLinFactNeighborX="-2283" custLinFactNeighborY="-21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14D1F6-EFDA-4AB6-9CE9-B5A9978536E1}" type="pres">
      <dgm:prSet presAssocID="{49864FAB-43A2-4F75-91AA-BA34A8581388}" presName="childText" presStyleLbl="revTx" presStyleIdx="0" presStyleCnt="1" custScaleY="87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D8EBCB-2E59-4BC2-AC27-404FCF756320}" srcId="{49864FAB-43A2-4F75-91AA-BA34A8581388}" destId="{9E089F37-EFAC-4D32-AEF9-5DC23438CFA1}" srcOrd="1" destOrd="0" parTransId="{4F67F1DD-4E06-45F7-9647-DA63BA1286DB}" sibTransId="{A5263DB2-150B-4D4A-8969-4DAD69DFB889}"/>
    <dgm:cxn modelId="{45F38A0E-412A-40A4-86F0-94F7642B6D1F}" srcId="{8ACD61A9-CFBA-4EE7-94AF-1FA49BF47E0F}" destId="{49864FAB-43A2-4F75-91AA-BA34A8581388}" srcOrd="0" destOrd="0" parTransId="{68170C4D-329E-48D1-A2CC-3C35492296FB}" sibTransId="{58DCE34A-B30E-4905-97F7-C42E1764D18F}"/>
    <dgm:cxn modelId="{BFF54056-FD51-48EA-9833-EB2C7FA99DDF}" type="presOf" srcId="{30CE100C-1ADB-446E-AA86-D76B9BAAA863}" destId="{1E14D1F6-EFDA-4AB6-9CE9-B5A9978536E1}" srcOrd="0" destOrd="0" presId="urn:microsoft.com/office/officeart/2005/8/layout/vList2"/>
    <dgm:cxn modelId="{3CEEA771-317C-4DBF-BDA2-CDB73BD513DA}" srcId="{49864FAB-43A2-4F75-91AA-BA34A8581388}" destId="{F22C79C6-865F-4362-A1AC-563715EF3B6D}" srcOrd="2" destOrd="0" parTransId="{4582DADD-54B1-4F36-A54C-6F78CC7969F9}" sibTransId="{3DF5BE9B-30FE-46BF-BD86-A10B797E70CC}"/>
    <dgm:cxn modelId="{FFA6813C-73DB-40C6-BA3B-061E551BF1ED}" srcId="{49864FAB-43A2-4F75-91AA-BA34A8581388}" destId="{30CE100C-1ADB-446E-AA86-D76B9BAAA863}" srcOrd="0" destOrd="0" parTransId="{375D8C21-63F3-43D0-8C69-FF4652F3E1B1}" sibTransId="{6162541A-D386-4270-B43E-040C73623C5C}"/>
    <dgm:cxn modelId="{6E2F0539-B321-44E9-9738-512C1AB116F7}" type="presOf" srcId="{49864FAB-43A2-4F75-91AA-BA34A8581388}" destId="{F826D514-3514-4F20-93D4-7E4D747B96D0}" srcOrd="0" destOrd="0" presId="urn:microsoft.com/office/officeart/2005/8/layout/vList2"/>
    <dgm:cxn modelId="{05AA52BE-3DEB-4FC2-8C44-8E990353E1F7}" type="presOf" srcId="{8ACD61A9-CFBA-4EE7-94AF-1FA49BF47E0F}" destId="{71568CC1-78E5-43D7-B018-E1B7FF92D42B}" srcOrd="0" destOrd="0" presId="urn:microsoft.com/office/officeart/2005/8/layout/vList2"/>
    <dgm:cxn modelId="{A32E25ED-331B-41CD-B0EC-3A63AD9CE4AF}" type="presOf" srcId="{9E089F37-EFAC-4D32-AEF9-5DC23438CFA1}" destId="{1E14D1F6-EFDA-4AB6-9CE9-B5A9978536E1}" srcOrd="0" destOrd="1" presId="urn:microsoft.com/office/officeart/2005/8/layout/vList2"/>
    <dgm:cxn modelId="{CABFA997-2ABC-44ED-96E2-E7C242DB2A19}" type="presOf" srcId="{F22C79C6-865F-4362-A1AC-563715EF3B6D}" destId="{1E14D1F6-EFDA-4AB6-9CE9-B5A9978536E1}" srcOrd="0" destOrd="2" presId="urn:microsoft.com/office/officeart/2005/8/layout/vList2"/>
    <dgm:cxn modelId="{9834AF2B-D747-4728-AF63-46C9B0E93AB6}" type="presParOf" srcId="{71568CC1-78E5-43D7-B018-E1B7FF92D42B}" destId="{F826D514-3514-4F20-93D4-7E4D747B96D0}" srcOrd="0" destOrd="0" presId="urn:microsoft.com/office/officeart/2005/8/layout/vList2"/>
    <dgm:cxn modelId="{3C9161F9-9347-45B1-B685-799462B54AB9}" type="presParOf" srcId="{71568CC1-78E5-43D7-B018-E1B7FF92D42B}" destId="{1E14D1F6-EFDA-4AB6-9CE9-B5A9978536E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2A5F26-2579-4785-8AD6-F30F37D2B0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A38FDD-9D58-4FD9-80B5-5043CA306463}">
      <dgm:prSet custT="1"/>
      <dgm:spPr>
        <a:solidFill>
          <a:schemeClr val="accent4">
            <a:lumMod val="75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Возможности</a:t>
          </a:r>
          <a:r>
            <a:rPr lang="ru-RU" sz="1600" dirty="0">
              <a:solidFill>
                <a:schemeClr val="tx1"/>
              </a:solidFill>
            </a:rPr>
            <a:t> </a:t>
          </a:r>
        </a:p>
      </dgm:t>
    </dgm:pt>
    <dgm:pt modelId="{C83FB188-244C-4C9D-AAD9-FF93CBFE34F0}" type="parTrans" cxnId="{361907BC-940A-4D3E-8C78-C4838238EF03}">
      <dgm:prSet/>
      <dgm:spPr/>
      <dgm:t>
        <a:bodyPr/>
        <a:lstStyle/>
        <a:p>
          <a:endParaRPr lang="ru-RU"/>
        </a:p>
      </dgm:t>
    </dgm:pt>
    <dgm:pt modelId="{804F6310-2766-402C-AFC7-7D889A1A17E5}" type="sibTrans" cxnId="{361907BC-940A-4D3E-8C78-C4838238EF03}">
      <dgm:prSet/>
      <dgm:spPr/>
      <dgm:t>
        <a:bodyPr/>
        <a:lstStyle/>
        <a:p>
          <a:endParaRPr lang="ru-RU"/>
        </a:p>
      </dgm:t>
    </dgm:pt>
    <dgm:pt modelId="{669EF38E-1DDD-4ECB-B0B8-53C154BAD240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Расширение функциональности</a:t>
          </a:r>
        </a:p>
      </dgm:t>
    </dgm:pt>
    <dgm:pt modelId="{1B4ACB0A-2D72-4D4D-9C5F-D12AC7B1FC87}" type="parTrans" cxnId="{7F9B7B43-B471-4EBB-B418-E97B5D0A5DF2}">
      <dgm:prSet/>
      <dgm:spPr/>
      <dgm:t>
        <a:bodyPr/>
        <a:lstStyle/>
        <a:p>
          <a:endParaRPr lang="ru-RU"/>
        </a:p>
      </dgm:t>
    </dgm:pt>
    <dgm:pt modelId="{8AE6B2A0-D394-4962-99CB-F260964D48D5}" type="sibTrans" cxnId="{7F9B7B43-B471-4EBB-B418-E97B5D0A5DF2}">
      <dgm:prSet/>
      <dgm:spPr/>
      <dgm:t>
        <a:bodyPr/>
        <a:lstStyle/>
        <a:p>
          <a:endParaRPr lang="ru-RU"/>
        </a:p>
      </dgm:t>
    </dgm:pt>
    <dgm:pt modelId="{EACD539F-4AB7-4841-A640-E0CDBA8374A9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Партнерство с медицинскими учреждениями</a:t>
          </a:r>
        </a:p>
      </dgm:t>
    </dgm:pt>
    <dgm:pt modelId="{80970B9E-8F55-4C35-AE7F-079D49DE9D43}" type="parTrans" cxnId="{0A662220-60B1-4B54-AC18-4466C2ED3CBD}">
      <dgm:prSet/>
      <dgm:spPr/>
      <dgm:t>
        <a:bodyPr/>
        <a:lstStyle/>
        <a:p>
          <a:endParaRPr lang="ru-RU"/>
        </a:p>
      </dgm:t>
    </dgm:pt>
    <dgm:pt modelId="{D7F741B7-AEFE-442D-B73C-61CADFA19EED}" type="sibTrans" cxnId="{0A662220-60B1-4B54-AC18-4466C2ED3CBD}">
      <dgm:prSet/>
      <dgm:spPr/>
      <dgm:t>
        <a:bodyPr/>
        <a:lstStyle/>
        <a:p>
          <a:endParaRPr lang="ru-RU"/>
        </a:p>
      </dgm:t>
    </dgm:pt>
    <dgm:pt modelId="{128400AA-96E3-40A9-8B33-F2234FF026CB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Разработка специализированных версий</a:t>
          </a:r>
        </a:p>
      </dgm:t>
    </dgm:pt>
    <dgm:pt modelId="{C6F57B4A-99AA-4F83-9D89-EC717D785171}" type="parTrans" cxnId="{3516D69B-61C6-47B7-BFC8-B71C9A8B69D8}">
      <dgm:prSet/>
      <dgm:spPr/>
      <dgm:t>
        <a:bodyPr/>
        <a:lstStyle/>
        <a:p>
          <a:endParaRPr lang="ru-RU"/>
        </a:p>
      </dgm:t>
    </dgm:pt>
    <dgm:pt modelId="{14F59E34-4485-4AB7-8D32-712CABCDA0D4}" type="sibTrans" cxnId="{3516D69B-61C6-47B7-BFC8-B71C9A8B69D8}">
      <dgm:prSet/>
      <dgm:spPr/>
      <dgm:t>
        <a:bodyPr/>
        <a:lstStyle/>
        <a:p>
          <a:endParaRPr lang="ru-RU"/>
        </a:p>
      </dgm:t>
    </dgm:pt>
    <dgm:pt modelId="{4C60B78D-0C1D-4629-A22B-3070B680E006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Интеграция с носимыми устройствами</a:t>
          </a:r>
        </a:p>
      </dgm:t>
    </dgm:pt>
    <dgm:pt modelId="{B987CCAA-7B46-4D4D-8DF3-B7629205AEA8}" type="parTrans" cxnId="{BD077B24-5C96-4EB0-A704-58CEE9AF4BD8}">
      <dgm:prSet/>
      <dgm:spPr/>
      <dgm:t>
        <a:bodyPr/>
        <a:lstStyle/>
        <a:p>
          <a:endParaRPr lang="ru-RU"/>
        </a:p>
      </dgm:t>
    </dgm:pt>
    <dgm:pt modelId="{E4C2A9AC-4CF6-4E6C-89C3-ADCC0BAE1D1D}" type="sibTrans" cxnId="{BD077B24-5C96-4EB0-A704-58CEE9AF4BD8}">
      <dgm:prSet/>
      <dgm:spPr/>
      <dgm:t>
        <a:bodyPr/>
        <a:lstStyle/>
        <a:p>
          <a:endParaRPr lang="ru-RU"/>
        </a:p>
      </dgm:t>
    </dgm:pt>
    <dgm:pt modelId="{E2FD3C7D-555D-4F20-A20E-AACA88490091}" type="pres">
      <dgm:prSet presAssocID="{0D2A5F26-2579-4785-8AD6-F30F37D2B0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5ED57B-D78F-4464-94A1-88D7934B3DD1}" type="pres">
      <dgm:prSet presAssocID="{2BA38FDD-9D58-4FD9-80B5-5043CA306463}" presName="parentText" presStyleLbl="node1" presStyleIdx="0" presStyleCnt="1" custScaleX="100000" custScaleY="85917" custLinFactNeighborX="28701" custLinFactNeighborY="-391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5EFD80-F5FF-4677-8EFD-53A22F3B17B1}" type="pres">
      <dgm:prSet presAssocID="{2BA38FDD-9D58-4FD9-80B5-5043CA30646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662220-60B1-4B54-AC18-4466C2ED3CBD}" srcId="{2BA38FDD-9D58-4FD9-80B5-5043CA306463}" destId="{EACD539F-4AB7-4841-A640-E0CDBA8374A9}" srcOrd="1" destOrd="0" parTransId="{80970B9E-8F55-4C35-AE7F-079D49DE9D43}" sibTransId="{D7F741B7-AEFE-442D-B73C-61CADFA19EED}"/>
    <dgm:cxn modelId="{361907BC-940A-4D3E-8C78-C4838238EF03}" srcId="{0D2A5F26-2579-4785-8AD6-F30F37D2B03A}" destId="{2BA38FDD-9D58-4FD9-80B5-5043CA306463}" srcOrd="0" destOrd="0" parTransId="{C83FB188-244C-4C9D-AAD9-FF93CBFE34F0}" sibTransId="{804F6310-2766-402C-AFC7-7D889A1A17E5}"/>
    <dgm:cxn modelId="{E52707FF-FA87-44A0-B7F7-6FCBF72C0217}" type="presOf" srcId="{0D2A5F26-2579-4785-8AD6-F30F37D2B03A}" destId="{E2FD3C7D-555D-4F20-A20E-AACA88490091}" srcOrd="0" destOrd="0" presId="urn:microsoft.com/office/officeart/2005/8/layout/vList2"/>
    <dgm:cxn modelId="{7F9B7B43-B471-4EBB-B418-E97B5D0A5DF2}" srcId="{2BA38FDD-9D58-4FD9-80B5-5043CA306463}" destId="{669EF38E-1DDD-4ECB-B0B8-53C154BAD240}" srcOrd="0" destOrd="0" parTransId="{1B4ACB0A-2D72-4D4D-9C5F-D12AC7B1FC87}" sibTransId="{8AE6B2A0-D394-4962-99CB-F260964D48D5}"/>
    <dgm:cxn modelId="{5D1D8626-D0CF-4EA0-8E02-B5D5B2EDF944}" type="presOf" srcId="{4C60B78D-0C1D-4629-A22B-3070B680E006}" destId="{FF5EFD80-F5FF-4677-8EFD-53A22F3B17B1}" srcOrd="0" destOrd="3" presId="urn:microsoft.com/office/officeart/2005/8/layout/vList2"/>
    <dgm:cxn modelId="{BD077B24-5C96-4EB0-A704-58CEE9AF4BD8}" srcId="{2BA38FDD-9D58-4FD9-80B5-5043CA306463}" destId="{4C60B78D-0C1D-4629-A22B-3070B680E006}" srcOrd="3" destOrd="0" parTransId="{B987CCAA-7B46-4D4D-8DF3-B7629205AEA8}" sibTransId="{E4C2A9AC-4CF6-4E6C-89C3-ADCC0BAE1D1D}"/>
    <dgm:cxn modelId="{C7908B75-D18E-40CC-9EF6-078AF035D800}" type="presOf" srcId="{669EF38E-1DDD-4ECB-B0B8-53C154BAD240}" destId="{FF5EFD80-F5FF-4677-8EFD-53A22F3B17B1}" srcOrd="0" destOrd="0" presId="urn:microsoft.com/office/officeart/2005/8/layout/vList2"/>
    <dgm:cxn modelId="{C8E8FA1A-2335-48F6-B643-9932565F8908}" type="presOf" srcId="{EACD539F-4AB7-4841-A640-E0CDBA8374A9}" destId="{FF5EFD80-F5FF-4677-8EFD-53A22F3B17B1}" srcOrd="0" destOrd="1" presId="urn:microsoft.com/office/officeart/2005/8/layout/vList2"/>
    <dgm:cxn modelId="{96FC7476-86EE-4B8A-A3AC-A060E84B0DAD}" type="presOf" srcId="{128400AA-96E3-40A9-8B33-F2234FF026CB}" destId="{FF5EFD80-F5FF-4677-8EFD-53A22F3B17B1}" srcOrd="0" destOrd="2" presId="urn:microsoft.com/office/officeart/2005/8/layout/vList2"/>
    <dgm:cxn modelId="{B9C8B317-60E7-465C-99D6-8AB5B2F2CE3A}" type="presOf" srcId="{2BA38FDD-9D58-4FD9-80B5-5043CA306463}" destId="{D95ED57B-D78F-4464-94A1-88D7934B3DD1}" srcOrd="0" destOrd="0" presId="urn:microsoft.com/office/officeart/2005/8/layout/vList2"/>
    <dgm:cxn modelId="{3516D69B-61C6-47B7-BFC8-B71C9A8B69D8}" srcId="{2BA38FDD-9D58-4FD9-80B5-5043CA306463}" destId="{128400AA-96E3-40A9-8B33-F2234FF026CB}" srcOrd="2" destOrd="0" parTransId="{C6F57B4A-99AA-4F83-9D89-EC717D785171}" sibTransId="{14F59E34-4485-4AB7-8D32-712CABCDA0D4}"/>
    <dgm:cxn modelId="{B4036EA1-A55B-4FC8-B03D-8623413C739E}" type="presParOf" srcId="{E2FD3C7D-555D-4F20-A20E-AACA88490091}" destId="{D95ED57B-D78F-4464-94A1-88D7934B3DD1}" srcOrd="0" destOrd="0" presId="urn:microsoft.com/office/officeart/2005/8/layout/vList2"/>
    <dgm:cxn modelId="{96FC7BDA-3AEE-4B28-BED3-91155B9B9B7A}" type="presParOf" srcId="{E2FD3C7D-555D-4F20-A20E-AACA88490091}" destId="{FF5EFD80-F5FF-4677-8EFD-53A22F3B17B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4B6065-4197-4D44-9E41-001286F7E9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931BC2-436F-4945-8ED5-E6D6EC15F705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Угрозы</a:t>
          </a:r>
          <a:r>
            <a:rPr lang="ru-RU" sz="800" dirty="0"/>
            <a:t> </a:t>
          </a:r>
        </a:p>
      </dgm:t>
    </dgm:pt>
    <dgm:pt modelId="{EB3C96CC-1B16-4F9F-885D-8AF6FE5C9B7C}" type="parTrans" cxnId="{3A928945-DD6A-4C20-9CE7-990599EDE295}">
      <dgm:prSet/>
      <dgm:spPr/>
      <dgm:t>
        <a:bodyPr/>
        <a:lstStyle/>
        <a:p>
          <a:endParaRPr lang="ru-RU"/>
        </a:p>
      </dgm:t>
    </dgm:pt>
    <dgm:pt modelId="{9162DAF6-E8EF-4D56-8CE1-BD303BA79541}" type="sibTrans" cxnId="{3A928945-DD6A-4C20-9CE7-990599EDE295}">
      <dgm:prSet/>
      <dgm:spPr/>
      <dgm:t>
        <a:bodyPr/>
        <a:lstStyle/>
        <a:p>
          <a:endParaRPr lang="ru-RU"/>
        </a:p>
      </dgm:t>
    </dgm:pt>
    <dgm:pt modelId="{0FDDC79F-DE77-449A-B892-2312D55B37B4}">
      <dgm:prSet custT="1"/>
      <dgm:spPr/>
      <dgm:t>
        <a:bodyPr/>
        <a:lstStyle/>
        <a:p>
          <a:pPr rtl="0"/>
          <a:r>
            <a:rPr lang="ru-RU" sz="1500" dirty="0">
              <a:solidFill>
                <a:schemeClr val="tx1"/>
              </a:solidFill>
            </a:rPr>
            <a:t>Конкуренция</a:t>
          </a:r>
        </a:p>
      </dgm:t>
    </dgm:pt>
    <dgm:pt modelId="{2341EB15-524C-4381-BD4B-D7A29BB34736}" type="parTrans" cxnId="{37C61DE5-E862-4340-A40B-7548492B2D30}">
      <dgm:prSet/>
      <dgm:spPr/>
      <dgm:t>
        <a:bodyPr/>
        <a:lstStyle/>
        <a:p>
          <a:endParaRPr lang="ru-RU"/>
        </a:p>
      </dgm:t>
    </dgm:pt>
    <dgm:pt modelId="{75611FDC-713E-468D-98D7-CEBB1D4599FB}" type="sibTrans" cxnId="{37C61DE5-E862-4340-A40B-7548492B2D30}">
      <dgm:prSet/>
      <dgm:spPr/>
      <dgm:t>
        <a:bodyPr/>
        <a:lstStyle/>
        <a:p>
          <a:endParaRPr lang="ru-RU"/>
        </a:p>
      </dgm:t>
    </dgm:pt>
    <dgm:pt modelId="{5DD5427E-E927-4D20-B736-09B826EF8278}">
      <dgm:prSet custT="1"/>
      <dgm:spPr/>
      <dgm:t>
        <a:bodyPr/>
        <a:lstStyle/>
        <a:p>
          <a:pPr rtl="0"/>
          <a:r>
            <a:rPr lang="ru-RU" sz="1500" dirty="0">
              <a:solidFill>
                <a:schemeClr val="tx1"/>
              </a:solidFill>
            </a:rPr>
            <a:t>Изменение законодательства</a:t>
          </a:r>
        </a:p>
      </dgm:t>
    </dgm:pt>
    <dgm:pt modelId="{18715162-26E1-4FD4-BBAA-E1658A64F47F}" type="parTrans" cxnId="{DBCCB00C-EFE6-42B9-B13E-C954ED772221}">
      <dgm:prSet/>
      <dgm:spPr/>
      <dgm:t>
        <a:bodyPr/>
        <a:lstStyle/>
        <a:p>
          <a:endParaRPr lang="ru-RU"/>
        </a:p>
      </dgm:t>
    </dgm:pt>
    <dgm:pt modelId="{0CE1E794-CB75-4A07-8DED-8E9469C0B318}" type="sibTrans" cxnId="{DBCCB00C-EFE6-42B9-B13E-C954ED772221}">
      <dgm:prSet/>
      <dgm:spPr/>
      <dgm:t>
        <a:bodyPr/>
        <a:lstStyle/>
        <a:p>
          <a:endParaRPr lang="ru-RU"/>
        </a:p>
      </dgm:t>
    </dgm:pt>
    <dgm:pt modelId="{A0199E80-E1A6-466E-BA62-A72DB101BDFD}">
      <dgm:prSet custT="1"/>
      <dgm:spPr/>
      <dgm:t>
        <a:bodyPr/>
        <a:lstStyle/>
        <a:p>
          <a:pPr rtl="0"/>
          <a:r>
            <a:rPr lang="ru-RU" sz="1500" dirty="0">
              <a:solidFill>
                <a:schemeClr val="tx1"/>
              </a:solidFill>
            </a:rPr>
            <a:t>Отсутствие доверия пользователей</a:t>
          </a:r>
        </a:p>
      </dgm:t>
    </dgm:pt>
    <dgm:pt modelId="{348B167D-8F84-44E0-86C6-A5C0B11941F7}" type="parTrans" cxnId="{AD3BD5E5-D187-47D8-9331-7D54349A7F79}">
      <dgm:prSet/>
      <dgm:spPr/>
      <dgm:t>
        <a:bodyPr/>
        <a:lstStyle/>
        <a:p>
          <a:endParaRPr lang="ru-RU"/>
        </a:p>
      </dgm:t>
    </dgm:pt>
    <dgm:pt modelId="{0A791284-8D2C-4DA6-A7B8-EA682A213E45}" type="sibTrans" cxnId="{AD3BD5E5-D187-47D8-9331-7D54349A7F79}">
      <dgm:prSet/>
      <dgm:spPr/>
      <dgm:t>
        <a:bodyPr/>
        <a:lstStyle/>
        <a:p>
          <a:endParaRPr lang="ru-RU"/>
        </a:p>
      </dgm:t>
    </dgm:pt>
    <dgm:pt modelId="{229697B5-6CD1-4A59-A3BE-A3BA2E177387}">
      <dgm:prSet custT="1"/>
      <dgm:spPr/>
      <dgm:t>
        <a:bodyPr/>
        <a:lstStyle/>
        <a:p>
          <a:pPr rtl="0"/>
          <a:r>
            <a:rPr lang="ru-RU" sz="1500" dirty="0">
              <a:solidFill>
                <a:schemeClr val="tx1"/>
              </a:solidFill>
            </a:rPr>
            <a:t>Финансовые проблемы </a:t>
          </a:r>
        </a:p>
      </dgm:t>
    </dgm:pt>
    <dgm:pt modelId="{18667E30-ED55-4FBF-9B00-7A20969FAE02}" type="parTrans" cxnId="{215E23E0-9163-4ED7-BEF5-3D38CC6A2710}">
      <dgm:prSet/>
      <dgm:spPr/>
      <dgm:t>
        <a:bodyPr/>
        <a:lstStyle/>
        <a:p>
          <a:endParaRPr lang="ru-RU"/>
        </a:p>
      </dgm:t>
    </dgm:pt>
    <dgm:pt modelId="{C2023131-5DD5-419A-BED6-E3915C02035F}" type="sibTrans" cxnId="{215E23E0-9163-4ED7-BEF5-3D38CC6A2710}">
      <dgm:prSet/>
      <dgm:spPr/>
      <dgm:t>
        <a:bodyPr/>
        <a:lstStyle/>
        <a:p>
          <a:endParaRPr lang="ru-RU"/>
        </a:p>
      </dgm:t>
    </dgm:pt>
    <dgm:pt modelId="{6E0BCE5D-6CFC-4E08-8DF0-C606EC66EA6E}" type="pres">
      <dgm:prSet presAssocID="{3C4B6065-4197-4D44-9E41-001286F7E9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11AF9E-FAF9-4140-B7A1-83DFD80107A3}" type="pres">
      <dgm:prSet presAssocID="{6B931BC2-436F-4945-8ED5-E6D6EC15F705}" presName="parentText" presStyleLbl="node1" presStyleIdx="0" presStyleCnt="1" custScaleX="85302" custScaleY="42691" custLinFactNeighborX="-33140" custLinFactNeighborY="-21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B76ED-FD83-4E2E-AB71-51ABFBF940A5}" type="pres">
      <dgm:prSet presAssocID="{6B931BC2-436F-4945-8ED5-E6D6EC15F705}" presName="childText" presStyleLbl="revTx" presStyleIdx="0" presStyleCnt="1" custScaleY="115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F56EB4-0EDB-4182-8596-CA82C30F6A36}" type="presOf" srcId="{0FDDC79F-DE77-449A-B892-2312D55B37B4}" destId="{B9FB76ED-FD83-4E2E-AB71-51ABFBF940A5}" srcOrd="0" destOrd="0" presId="urn:microsoft.com/office/officeart/2005/8/layout/vList2"/>
    <dgm:cxn modelId="{CB80CAC0-D16F-4DA7-A73E-A210EF37F88E}" type="presOf" srcId="{6B931BC2-436F-4945-8ED5-E6D6EC15F705}" destId="{E511AF9E-FAF9-4140-B7A1-83DFD80107A3}" srcOrd="0" destOrd="0" presId="urn:microsoft.com/office/officeart/2005/8/layout/vList2"/>
    <dgm:cxn modelId="{C2703EDA-F940-4076-AF3C-81EAE2A1EB86}" type="presOf" srcId="{A0199E80-E1A6-466E-BA62-A72DB101BDFD}" destId="{B9FB76ED-FD83-4E2E-AB71-51ABFBF940A5}" srcOrd="0" destOrd="2" presId="urn:microsoft.com/office/officeart/2005/8/layout/vList2"/>
    <dgm:cxn modelId="{213917D3-917B-4085-BA7E-94C5652E4714}" type="presOf" srcId="{5DD5427E-E927-4D20-B736-09B826EF8278}" destId="{B9FB76ED-FD83-4E2E-AB71-51ABFBF940A5}" srcOrd="0" destOrd="1" presId="urn:microsoft.com/office/officeart/2005/8/layout/vList2"/>
    <dgm:cxn modelId="{AD3BD5E5-D187-47D8-9331-7D54349A7F79}" srcId="{6B931BC2-436F-4945-8ED5-E6D6EC15F705}" destId="{A0199E80-E1A6-466E-BA62-A72DB101BDFD}" srcOrd="2" destOrd="0" parTransId="{348B167D-8F84-44E0-86C6-A5C0B11941F7}" sibTransId="{0A791284-8D2C-4DA6-A7B8-EA682A213E45}"/>
    <dgm:cxn modelId="{215E23E0-9163-4ED7-BEF5-3D38CC6A2710}" srcId="{6B931BC2-436F-4945-8ED5-E6D6EC15F705}" destId="{229697B5-6CD1-4A59-A3BE-A3BA2E177387}" srcOrd="3" destOrd="0" parTransId="{18667E30-ED55-4FBF-9B00-7A20969FAE02}" sibTransId="{C2023131-5DD5-419A-BED6-E3915C02035F}"/>
    <dgm:cxn modelId="{37C61DE5-E862-4340-A40B-7548492B2D30}" srcId="{6B931BC2-436F-4945-8ED5-E6D6EC15F705}" destId="{0FDDC79F-DE77-449A-B892-2312D55B37B4}" srcOrd="0" destOrd="0" parTransId="{2341EB15-524C-4381-BD4B-D7A29BB34736}" sibTransId="{75611FDC-713E-468D-98D7-CEBB1D4599FB}"/>
    <dgm:cxn modelId="{39673154-13B7-4C5A-959A-BF16B4724FB5}" type="presOf" srcId="{3C4B6065-4197-4D44-9E41-001286F7E901}" destId="{6E0BCE5D-6CFC-4E08-8DF0-C606EC66EA6E}" srcOrd="0" destOrd="0" presId="urn:microsoft.com/office/officeart/2005/8/layout/vList2"/>
    <dgm:cxn modelId="{3A928945-DD6A-4C20-9CE7-990599EDE295}" srcId="{3C4B6065-4197-4D44-9E41-001286F7E901}" destId="{6B931BC2-436F-4945-8ED5-E6D6EC15F705}" srcOrd="0" destOrd="0" parTransId="{EB3C96CC-1B16-4F9F-885D-8AF6FE5C9B7C}" sibTransId="{9162DAF6-E8EF-4D56-8CE1-BD303BA79541}"/>
    <dgm:cxn modelId="{DBCCB00C-EFE6-42B9-B13E-C954ED772221}" srcId="{6B931BC2-436F-4945-8ED5-E6D6EC15F705}" destId="{5DD5427E-E927-4D20-B736-09B826EF8278}" srcOrd="1" destOrd="0" parTransId="{18715162-26E1-4FD4-BBAA-E1658A64F47F}" sibTransId="{0CE1E794-CB75-4A07-8DED-8E9469C0B318}"/>
    <dgm:cxn modelId="{BCDDCAC0-10D7-431A-89A3-F446B5D730C6}" type="presOf" srcId="{229697B5-6CD1-4A59-A3BE-A3BA2E177387}" destId="{B9FB76ED-FD83-4E2E-AB71-51ABFBF940A5}" srcOrd="0" destOrd="3" presId="urn:microsoft.com/office/officeart/2005/8/layout/vList2"/>
    <dgm:cxn modelId="{C81B65AF-10EF-4E62-8FF2-19D394A6EF6C}" type="presParOf" srcId="{6E0BCE5D-6CFC-4E08-8DF0-C606EC66EA6E}" destId="{E511AF9E-FAF9-4140-B7A1-83DFD80107A3}" srcOrd="0" destOrd="0" presId="urn:microsoft.com/office/officeart/2005/8/layout/vList2"/>
    <dgm:cxn modelId="{79580EBF-9A7D-48B5-B999-8EAFA589DAD1}" type="presParOf" srcId="{6E0BCE5D-6CFC-4E08-8DF0-C606EC66EA6E}" destId="{B9FB76ED-FD83-4E2E-AB71-51ABFBF940A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EA9BE-9B6D-471F-83E7-C7A3D16578D7}">
      <dsp:nvSpPr>
        <dsp:cNvPr id="0" name=""/>
        <dsp:cNvSpPr/>
      </dsp:nvSpPr>
      <dsp:spPr>
        <a:xfrm rot="5400000">
          <a:off x="2065502" y="-565894"/>
          <a:ext cx="2424577" cy="359603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Оплата труда </a:t>
          </a:r>
          <a:r>
            <a:rPr lang="ru-RU" sz="2200" kern="1200" dirty="0">
              <a:solidFill>
                <a:schemeClr val="tx1"/>
              </a:solidFill>
              <a:latin typeface="Cascadia Code SemiLight" panose="020B0609020000020004" pitchFamily="49" charset="0"/>
              <a:cs typeface="Cascadia Code SemiLight" panose="020B0609020000020004" pitchFamily="49" charset="0"/>
            </a:rPr>
            <a:t>работников</a:t>
          </a:r>
        </a:p>
        <a:p>
          <a:pPr marL="228600" lvl="1" indent="-228600" algn="l" defTabSz="9779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Страховые взносы</a:t>
          </a:r>
        </a:p>
        <a:p>
          <a:pPr marL="228600" lvl="1" indent="-228600" algn="l" defTabSz="9779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Реклама</a:t>
          </a:r>
        </a:p>
        <a:p>
          <a:pPr marL="228600" lvl="1" indent="-228600" algn="l" defTabSz="9779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Налоги</a:t>
          </a:r>
        </a:p>
        <a:p>
          <a:pPr marL="228600" lvl="1" indent="-228600" algn="l" defTabSz="9779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Cascadia Code SemiLight" panose="020B0609020000020004" pitchFamily="49" charset="0"/>
              <a:cs typeface="Cascadia Code SemiLight" panose="020B0609020000020004" pitchFamily="49" charset="0"/>
            </a:rPr>
            <a:t>Прочее </a:t>
          </a:r>
        </a:p>
      </dsp:txBody>
      <dsp:txXfrm rot="-5400000">
        <a:off x="1479773" y="138193"/>
        <a:ext cx="3477678" cy="2187861"/>
      </dsp:txXfrm>
    </dsp:sp>
    <dsp:sp modelId="{98A75D61-EDE9-4AC3-872E-CB210DDFA838}">
      <dsp:nvSpPr>
        <dsp:cNvPr id="0" name=""/>
        <dsp:cNvSpPr/>
      </dsp:nvSpPr>
      <dsp:spPr>
        <a:xfrm rot="16200000">
          <a:off x="135396" y="738145"/>
          <a:ext cx="2455486" cy="979196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solidFill>
                <a:schemeClr val="tx1"/>
              </a:solidFill>
              <a:latin typeface="Cascadia Code SemiLight" panose="020B0609020000020004" pitchFamily="49" charset="0"/>
              <a:cs typeface="Cascadia Code SemiLight" panose="020B0609020000020004" pitchFamily="49" charset="0"/>
            </a:rPr>
            <a:t>Издержки</a:t>
          </a:r>
          <a:r>
            <a:rPr lang="ru-RU" sz="3500" kern="1200" dirty="0"/>
            <a:t> </a:t>
          </a:r>
        </a:p>
      </dsp:txBody>
      <dsp:txXfrm>
        <a:off x="183196" y="785945"/>
        <a:ext cx="2359886" cy="883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46F63-5405-406C-AF39-27B12941128A}">
      <dsp:nvSpPr>
        <dsp:cNvPr id="0" name=""/>
        <dsp:cNvSpPr/>
      </dsp:nvSpPr>
      <dsp:spPr>
        <a:xfrm>
          <a:off x="0" y="0"/>
          <a:ext cx="2957279" cy="457041"/>
        </a:xfrm>
        <a:prstGeom prst="roundRect">
          <a:avLst/>
        </a:prstGeom>
        <a:solidFill>
          <a:schemeClr val="accent4">
            <a:lumMod val="75000"/>
          </a:schemeClr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Сильные стороны </a:t>
          </a:r>
        </a:p>
      </dsp:txBody>
      <dsp:txXfrm>
        <a:off x="22311" y="22311"/>
        <a:ext cx="2912657" cy="412419"/>
      </dsp:txXfrm>
    </dsp:sp>
    <dsp:sp modelId="{432F6035-38D8-4DCC-A10E-5E8E66D01AF6}">
      <dsp:nvSpPr>
        <dsp:cNvPr id="0" name=""/>
        <dsp:cNvSpPr/>
      </dsp:nvSpPr>
      <dsp:spPr>
        <a:xfrm>
          <a:off x="0" y="458480"/>
          <a:ext cx="2957279" cy="1212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94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Удобство и доступность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Персонализация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Мотивация и напоминания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Наглядная визуализация данных</a:t>
          </a:r>
        </a:p>
      </dsp:txBody>
      <dsp:txXfrm>
        <a:off x="0" y="458480"/>
        <a:ext cx="2957279" cy="12129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26D514-3514-4F20-93D4-7E4D747B96D0}">
      <dsp:nvSpPr>
        <dsp:cNvPr id="0" name=""/>
        <dsp:cNvSpPr/>
      </dsp:nvSpPr>
      <dsp:spPr>
        <a:xfrm>
          <a:off x="0" y="276776"/>
          <a:ext cx="3258819" cy="472958"/>
        </a:xfrm>
        <a:prstGeom prst="roundRect">
          <a:avLst/>
        </a:prstGeom>
        <a:solidFill>
          <a:schemeClr val="accent4">
            <a:lumMod val="75000"/>
          </a:schemeClr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Слабые стороны </a:t>
          </a:r>
        </a:p>
      </dsp:txBody>
      <dsp:txXfrm>
        <a:off x="23088" y="299864"/>
        <a:ext cx="3212643" cy="426782"/>
      </dsp:txXfrm>
    </dsp:sp>
    <dsp:sp modelId="{1E14D1F6-EFDA-4AB6-9CE9-B5A9978536E1}">
      <dsp:nvSpPr>
        <dsp:cNvPr id="0" name=""/>
        <dsp:cNvSpPr/>
      </dsp:nvSpPr>
      <dsp:spPr>
        <a:xfrm>
          <a:off x="0" y="772235"/>
          <a:ext cx="3258819" cy="924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68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Ограниченная функциональность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Конфиденциальность данных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Возможность сбоев</a:t>
          </a:r>
        </a:p>
      </dsp:txBody>
      <dsp:txXfrm>
        <a:off x="0" y="772235"/>
        <a:ext cx="3258819" cy="9249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ED57B-D78F-4464-94A1-88D7934B3DD1}">
      <dsp:nvSpPr>
        <dsp:cNvPr id="0" name=""/>
        <dsp:cNvSpPr/>
      </dsp:nvSpPr>
      <dsp:spPr>
        <a:xfrm>
          <a:off x="0" y="0"/>
          <a:ext cx="4400062" cy="530760"/>
        </a:xfrm>
        <a:prstGeom prst="roundRect">
          <a:avLst/>
        </a:prstGeom>
        <a:solidFill>
          <a:schemeClr val="accent4">
            <a:lumMod val="75000"/>
          </a:schemeClr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Возможности</a:t>
          </a:r>
          <a:r>
            <a:rPr lang="ru-RU" sz="1600" kern="1200" dirty="0">
              <a:solidFill>
                <a:schemeClr val="tx1"/>
              </a:solidFill>
            </a:rPr>
            <a:t> </a:t>
          </a:r>
        </a:p>
      </dsp:txBody>
      <dsp:txXfrm>
        <a:off x="25910" y="25910"/>
        <a:ext cx="4348242" cy="478940"/>
      </dsp:txXfrm>
    </dsp:sp>
    <dsp:sp modelId="{FF5EFD80-F5FF-4677-8EFD-53A22F3B17B1}">
      <dsp:nvSpPr>
        <dsp:cNvPr id="0" name=""/>
        <dsp:cNvSpPr/>
      </dsp:nvSpPr>
      <dsp:spPr>
        <a:xfrm>
          <a:off x="0" y="537608"/>
          <a:ext cx="4400062" cy="1263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2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Расширение функциональности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Партнерство с медицинскими учреждениями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Разработка специализированных версий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</a:rPr>
            <a:t>Интеграция с носимыми устройствами</a:t>
          </a:r>
        </a:p>
      </dsp:txBody>
      <dsp:txXfrm>
        <a:off x="0" y="537608"/>
        <a:ext cx="4400062" cy="12637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1AF9E-FAF9-4140-B7A1-83DFD80107A3}">
      <dsp:nvSpPr>
        <dsp:cNvPr id="0" name=""/>
        <dsp:cNvSpPr/>
      </dsp:nvSpPr>
      <dsp:spPr>
        <a:xfrm>
          <a:off x="0" y="159361"/>
          <a:ext cx="3972435" cy="519464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Угрозы</a:t>
          </a:r>
          <a:r>
            <a:rPr lang="ru-RU" sz="800" kern="1200" dirty="0"/>
            <a:t> </a:t>
          </a:r>
        </a:p>
      </dsp:txBody>
      <dsp:txXfrm>
        <a:off x="25358" y="184719"/>
        <a:ext cx="3921719" cy="468748"/>
      </dsp:txXfrm>
    </dsp:sp>
    <dsp:sp modelId="{B9FB76ED-FD83-4E2E-AB71-51ABFBF940A5}">
      <dsp:nvSpPr>
        <dsp:cNvPr id="0" name=""/>
        <dsp:cNvSpPr/>
      </dsp:nvSpPr>
      <dsp:spPr>
        <a:xfrm>
          <a:off x="0" y="702011"/>
          <a:ext cx="4656908" cy="124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857" tIns="19050" rIns="106680" bIns="1905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>
              <a:solidFill>
                <a:schemeClr val="tx1"/>
              </a:solidFill>
            </a:rPr>
            <a:t>Конкуренция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>
              <a:solidFill>
                <a:schemeClr val="tx1"/>
              </a:solidFill>
            </a:rPr>
            <a:t>Изменение законодательства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>
              <a:solidFill>
                <a:schemeClr val="tx1"/>
              </a:solidFill>
            </a:rPr>
            <a:t>Отсутствие доверия пользователей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>
              <a:solidFill>
                <a:schemeClr val="tx1"/>
              </a:solidFill>
            </a:rPr>
            <a:t>Финансовые проблемы </a:t>
          </a:r>
        </a:p>
      </dsp:txBody>
      <dsp:txXfrm>
        <a:off x="0" y="702011"/>
        <a:ext cx="4656908" cy="1244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PqMQcTfm39gym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b5bcb53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b5bcb53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Ссылка на логотип акселератора Созвездие Юга</a:t>
            </a:r>
            <a:br>
              <a:rPr lang="ru" dirty="0"/>
            </a:br>
            <a:r>
              <a:rPr lang="ru" u="sng" dirty="0">
                <a:solidFill>
                  <a:schemeClr val="hlink"/>
                </a:solidFill>
                <a:hlinkClick r:id="rId3"/>
              </a:rPr>
              <a:t>https://disk.yandex.ru/i/PqMQcTfm39gymg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b5bcb53e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b5bcb53e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a514f96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a514f96f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</a:rPr>
              <a:t>Меньше лирики, больше толка и конкретики.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Почему? Чем больше времени вы потратите на рассуждение о всем известных вещах, тем меньше его у вас останется на важные факты: кто ваша ЦА, на какой рынок вы ориентируетесь и почему. О том, что загрязнение планеты и дети без родителей — это ужасно и ранит сердца, знает каждый слушатель, а в чём суть вашего продукта — никто ещё не узнал. После питча должно быть наоборот.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b5bcb53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b5bcb53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Ценность для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3897748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Ценность для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4162250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Ценность для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1313162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Анализ</a:t>
            </a:r>
            <a:r>
              <a:rPr lang="ru-RU" baseline="0" dirty="0"/>
              <a:t> рынка и конкурентов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792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91e0297e4a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91e0297e4a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Указать объем рынка TAM/SAM/SOM - желательно. Так вы продемонстрируете, что на этом рынке можно зарабатывать.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endParaRPr b="1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a514f96f8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a514f96f8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</a:rPr>
              <a:t>Меньше лирики, больше толка и конкретики.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Почему? Чем больше времени вы потратите на рассуждение о всем известных вещах, тем меньше его у вас останется на важные факты: кто ваша ЦА, на какой рынок вы ориентируетесь и почему. О том, что загрязнение планеты и дети без родителей — это ужасно и ранит сердца, знает каждый слушатель, а в чём суть вашего продукта — никто ещё не узнал. После питча должно быть наоборот.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91e0297e4a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91e0297e4a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b="1" dirty="0"/>
              <a:t>Предполагаемые расчеты в идеальных условиях, к которым мы стремимся в рамках проекта</a:t>
            </a:r>
            <a:endParaRPr b="1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Результаты, которых мы хотим</a:t>
            </a:r>
            <a:r>
              <a:rPr lang="ru-RU" baseline="0" dirty="0"/>
              <a:t> достигнуть после окончания периода развития нашего приложения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044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91e8bb0e07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91e8bb0e07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Сильные</a:t>
            </a:r>
            <a:r>
              <a:rPr lang="ru-RU" baseline="0" dirty="0"/>
              <a:t> стороны – возможности – угрозы 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91e0297e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91e0297e4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a514f96f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a514f96f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экспертов в заблуждение! 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Контакты: название проекта, контакты лидера в виде </a:t>
            </a:r>
            <a:r>
              <a:rPr lang="en-US" dirty="0" err="1"/>
              <a:t>qr</a:t>
            </a:r>
            <a:r>
              <a:rPr lang="ru-RU" dirty="0"/>
              <a:t> кода</a:t>
            </a:r>
          </a:p>
        </p:txBody>
      </p:sp>
    </p:spTree>
    <p:extLst>
      <p:ext uri="{BB962C8B-B14F-4D97-AF65-F5344CB8AC3E}">
        <p14:creationId xmlns:p14="http://schemas.microsoft.com/office/powerpoint/2010/main" val="263014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3.wdp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microsoft.com/office/2007/relationships/hdphoto" Target="../media/hdphoto5.wdp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9.png"/><Relationship Id="rId3" Type="http://schemas.openxmlformats.org/officeDocument/2006/relationships/image" Target="../media/image25.jpg"/><Relationship Id="rId7" Type="http://schemas.openxmlformats.org/officeDocument/2006/relationships/image" Target="../media/image27.jp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jpg"/><Relationship Id="rId11" Type="http://schemas.openxmlformats.org/officeDocument/2006/relationships/image" Target="../media/image21.pn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9.png"/><Relationship Id="rId3" Type="http://schemas.openxmlformats.org/officeDocument/2006/relationships/image" Target="../media/image30.jpg"/><Relationship Id="rId7" Type="http://schemas.openxmlformats.org/officeDocument/2006/relationships/image" Target="../media/image28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jpg"/><Relationship Id="rId11" Type="http://schemas.openxmlformats.org/officeDocument/2006/relationships/image" Target="../media/image21.png"/><Relationship Id="rId5" Type="http://schemas.openxmlformats.org/officeDocument/2006/relationships/image" Target="../media/image31.jpg"/><Relationship Id="rId10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34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0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9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26" Type="http://schemas.openxmlformats.org/officeDocument/2006/relationships/image" Target="../media/image21.png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5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24" Type="http://schemas.openxmlformats.org/officeDocument/2006/relationships/image" Target="../media/image19.png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23" Type="http://schemas.openxmlformats.org/officeDocument/2006/relationships/image" Target="../media/image29.png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34.pn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g"/><Relationship Id="rId11" Type="http://schemas.openxmlformats.org/officeDocument/2006/relationships/image" Target="../media/image19.png"/><Relationship Id="rId5" Type="http://schemas.openxmlformats.org/officeDocument/2006/relationships/image" Target="../media/image37.jpg"/><Relationship Id="rId10" Type="http://schemas.openxmlformats.org/officeDocument/2006/relationships/image" Target="../media/image21.png"/><Relationship Id="rId4" Type="http://schemas.openxmlformats.org/officeDocument/2006/relationships/image" Target="../media/image36.jpg"/><Relationship Id="rId9" Type="http://schemas.openxmlformats.org/officeDocument/2006/relationships/image" Target="../media/image41.jpg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2.gi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10" Type="http://schemas.openxmlformats.org/officeDocument/2006/relationships/image" Target="../media/image43.gif"/><Relationship Id="rId4" Type="http://schemas.openxmlformats.org/officeDocument/2006/relationships/image" Target="../media/image20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800" y="1358199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6000" b="1" dirty="0" err="1">
                <a:latin typeface="Rockwell" panose="02060603020205020403" pitchFamily="18" charset="0"/>
              </a:rPr>
              <a:t>DocKnow</a:t>
            </a:r>
            <a:r>
              <a:rPr lang="en-US" sz="5400" b="1" dirty="0"/>
              <a:t/>
            </a:r>
            <a:br>
              <a:rPr lang="en-US" sz="5400" b="1" dirty="0"/>
            </a:br>
            <a:endParaRPr sz="40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86740" y="2575560"/>
            <a:ext cx="8245660" cy="17870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Приложение для отслеживания течения болезней</a:t>
            </a:r>
            <a:endParaRPr sz="2400" dirty="0">
              <a:solidFill>
                <a:schemeClr val="dk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927" y="3833640"/>
            <a:ext cx="1068344" cy="1043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447" y="3687347"/>
            <a:ext cx="1335889" cy="13358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992" y="3805217"/>
            <a:ext cx="1511535" cy="11001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513" y="482721"/>
            <a:ext cx="1407934" cy="14185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7246601">
            <a:off x="691561" y="1657119"/>
            <a:ext cx="900473" cy="9072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6130" y="1208446"/>
            <a:ext cx="731069" cy="7273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965008">
            <a:off x="6128080" y="1894047"/>
            <a:ext cx="1260365" cy="12539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221217">
            <a:off x="34266" y="3650346"/>
            <a:ext cx="1493552" cy="15047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37830">
            <a:off x="7903061" y="589050"/>
            <a:ext cx="1045182" cy="10530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897592">
            <a:off x="8271844" y="1977598"/>
            <a:ext cx="729279" cy="7347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5773753">
            <a:off x="4760068" y="-281078"/>
            <a:ext cx="1537810" cy="15507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7599728" y="3597278"/>
            <a:ext cx="1537811" cy="15507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1021" b="89981" l="45333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287" y="3647502"/>
            <a:ext cx="1329463" cy="13395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76118" y="-66570"/>
            <a:ext cx="1331046" cy="1343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09982" y="582510"/>
            <a:ext cx="1331046" cy="134396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63419" y="1732189"/>
            <a:ext cx="1331046" cy="134396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66446" y="421285"/>
            <a:ext cx="1331046" cy="13439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808" y="195836"/>
            <a:ext cx="8520600" cy="572700"/>
          </a:xfrm>
        </p:spPr>
        <p:txBody>
          <a:bodyPr/>
          <a:lstStyle/>
          <a:p>
            <a:r>
              <a:rPr lang="ru-RU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Актуальность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76" b="96018" l="9840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120" y="1305145"/>
            <a:ext cx="3217470" cy="1933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46021" y="3206005"/>
            <a:ext cx="2442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26,6%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9973" y="4016802"/>
            <a:ext cx="2642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Населения России страдает от хронических заболеваний по данным Росстата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1468" y="939782"/>
            <a:ext cx="1427489" cy="14239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4" y="2063353"/>
            <a:ext cx="1100506" cy="11111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7274" y="3543274"/>
            <a:ext cx="1100506" cy="1111190"/>
          </a:xfrm>
          <a:prstGeom prst="rect">
            <a:avLst/>
          </a:prstGeom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2775006" y="824456"/>
            <a:ext cx="4024379" cy="168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0" indent="0" algn="ctr">
              <a:buFont typeface="Arial"/>
              <a:buNone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Всех случаев смерти в мире приходится на хронические заболевания 41 млн человек по данным ВОЗ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40" b="98451" l="9840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44234" y="2363746"/>
            <a:ext cx="3295694" cy="19809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29932" y="438661"/>
            <a:ext cx="1724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74%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540" b="96681" l="9840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1401" y="1046787"/>
            <a:ext cx="3489959" cy="20976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43530" y="3127775"/>
            <a:ext cx="1266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50%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5773" y="3842189"/>
            <a:ext cx="30710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И выше, населения планеты страдает от хронических заболеваний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287565">
            <a:off x="4639866" y="3811890"/>
            <a:ext cx="1696533" cy="168514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7165" y="3865274"/>
            <a:ext cx="1100506" cy="111119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72751">
            <a:off x="5439422" y="2007363"/>
            <a:ext cx="1100506" cy="111119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90883">
            <a:off x="8124609" y="2441531"/>
            <a:ext cx="1118962" cy="111619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43192">
            <a:off x="5382028" y="184089"/>
            <a:ext cx="1427489" cy="142396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566871">
            <a:off x="2306809" y="43766"/>
            <a:ext cx="1696533" cy="168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5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27331" y="353021"/>
            <a:ext cx="7821246" cy="40291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Целевая аудитория/проблема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Опрошено – 87 человек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Возраст – 16-65 лет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Проблемы: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Сложность фиксации состояния здоровья для дальнейшей передачи информации лечащему врачу</a:t>
            </a:r>
          </a:p>
          <a:p>
            <a:pPr marL="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Необходимость наблюдения за состоянием в начале курса приема новых лекарств</a:t>
            </a:r>
          </a:p>
          <a:p>
            <a:pPr marL="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Пациенты забывают регулярно принимать лекарства.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697">
            <a:off x="7411426" y="-113744"/>
            <a:ext cx="1255885" cy="12680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7615163" y="2251061"/>
            <a:ext cx="1255885" cy="12680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4976186" y="3931835"/>
            <a:ext cx="1255885" cy="12680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978438">
            <a:off x="5791913" y="1016263"/>
            <a:ext cx="1377704" cy="13798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41697">
            <a:off x="7377170" y="3242100"/>
            <a:ext cx="1916811" cy="19354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41697">
            <a:off x="3088553" y="1563395"/>
            <a:ext cx="1403523" cy="14171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944745">
            <a:off x="4266126" y="1066081"/>
            <a:ext cx="1696533" cy="16851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6069561" y="-36579"/>
            <a:ext cx="1255885" cy="12680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641697">
            <a:off x="7021158" y="1459042"/>
            <a:ext cx="1696533" cy="168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47129" y="460582"/>
            <a:ext cx="5217425" cy="35059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solidFill>
                  <a:schemeClr val="dk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Как решают проблему сейчас?</a:t>
            </a:r>
            <a:endParaRPr lang="ru-RU" sz="3200" dirty="0">
              <a:solidFill>
                <a:schemeClr val="dk1"/>
              </a:solidFill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dk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64% - не фиксируют </a:t>
            </a:r>
            <a:endParaRPr lang="en-US" sz="2000" b="1" dirty="0">
              <a:solidFill>
                <a:schemeClr val="dk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24% - записывают симптомы на бумагу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12% - на электронные носители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40% испытывали неприятные последствия после того, как забывали принимать лекарства</a:t>
            </a:r>
            <a:endParaRPr sz="2000" dirty="0">
              <a:solidFill>
                <a:schemeClr val="dk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60321969"/>
              </p:ext>
            </p:extLst>
          </p:nvPr>
        </p:nvGraphicFramePr>
        <p:xfrm>
          <a:off x="4897965" y="912554"/>
          <a:ext cx="4246035" cy="343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237880">
            <a:off x="2541920" y="920089"/>
            <a:ext cx="1430847" cy="14372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049698" y="2944530"/>
            <a:ext cx="1696533" cy="1685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8071" y="-173457"/>
            <a:ext cx="1255885" cy="12680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7246601">
            <a:off x="5565150" y="4201614"/>
            <a:ext cx="900473" cy="9072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3547" y="-132947"/>
            <a:ext cx="1255885" cy="12680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775308">
            <a:off x="6326771" y="1975227"/>
            <a:ext cx="1228431" cy="12338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7451" y="3711314"/>
            <a:ext cx="1255885" cy="12680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52314" y="756451"/>
            <a:ext cx="4260300" cy="3546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Мы </a:t>
            </a:r>
            <a:r>
              <a:rPr lang="ru-RU" dirty="0" smtClean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разрабатываем приложение</a:t>
            </a:r>
            <a:r>
              <a:rPr lang="ru-RU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, которое разделено на три блока: запись симптомов, напоминания о приеме лекарств и раздел, который будет отражать динамику состояния здоровья.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Его можно использовать как самостоятельно, так для создания отчетов своему лечащему врачу</a:t>
            </a:r>
            <a:endParaRPr dirty="0">
              <a:solidFill>
                <a:schemeClr val="tx1"/>
              </a:solidFill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52314" y="21927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ascadia Mono" panose="020B0609020000020004" pitchFamily="49" charset="0"/>
                <a:cs typeface="Cascadia Mono" panose="020B0609020000020004" pitchFamily="49" charset="0"/>
              </a:rPr>
              <a:t>О проекте</a:t>
            </a:r>
            <a:endParaRPr dirty="0"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53" t="259" r="1432" b="547"/>
          <a:stretch/>
        </p:blipFill>
        <p:spPr>
          <a:xfrm>
            <a:off x="5987991" y="931778"/>
            <a:ext cx="1684021" cy="3688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045" y="819801"/>
            <a:ext cx="1931911" cy="37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902" y="1658924"/>
            <a:ext cx="1233373" cy="12426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8382" y="2460930"/>
            <a:ext cx="1255885" cy="12680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831" y="3041470"/>
            <a:ext cx="1255885" cy="12680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237880">
            <a:off x="4006257" y="1360729"/>
            <a:ext cx="1875823" cy="188415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785" y="2637517"/>
            <a:ext cx="1255885" cy="126807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2367" y="2933468"/>
            <a:ext cx="860778" cy="8691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2994" y="3869619"/>
            <a:ext cx="1255885" cy="126807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736741">
            <a:off x="8189213" y="-31915"/>
            <a:ext cx="1377704" cy="137985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0708" y="-534594"/>
            <a:ext cx="1916811" cy="193542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357526" y="3915357"/>
            <a:ext cx="1696533" cy="16851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12B0B34-4F48-4DDB-BB0B-42C48185A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517" y="841963"/>
            <a:ext cx="1642383" cy="36361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748016" y="4282379"/>
            <a:ext cx="1255885" cy="1268078"/>
          </a:xfrm>
          <a:prstGeom prst="rect">
            <a:avLst/>
          </a:prstGeom>
        </p:spPr>
      </p:pic>
      <p:pic>
        <p:nvPicPr>
          <p:cNvPr id="23" name="Picture 2" descr="Picture background">
            <a:extLst>
              <a:ext uri="{FF2B5EF4-FFF2-40B4-BE49-F238E27FC236}">
                <a16:creationId xmlns:a16="http://schemas.microsoft.com/office/drawing/2014/main" id="{936249DA-0448-4ED6-8EE4-A33AA6D4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82" y="731125"/>
            <a:ext cx="1931911" cy="37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1099718-8A7E-4BF9-B417-2F7C3C95D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7905" y="852995"/>
            <a:ext cx="1642383" cy="3626969"/>
          </a:xfrm>
          <a:prstGeom prst="rect">
            <a:avLst/>
          </a:prstGeom>
        </p:spPr>
      </p:pic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id="{A88852BA-FCE4-48A3-ADE2-941A52F72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05" y="731125"/>
            <a:ext cx="1931911" cy="37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2118439-E0CF-40DA-A195-2260241693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881" y="847479"/>
            <a:ext cx="1676958" cy="36250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7B4756-B283-4607-A5FB-F9D9076174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694" y="767737"/>
            <a:ext cx="1932599" cy="379813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28266" y="64743"/>
            <a:ext cx="643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ascadia Mono" panose="020B0609020000020004" pitchFamily="49" charset="0"/>
                <a:cs typeface="Cascadia Mono" panose="020B0609020000020004" pitchFamily="49" charset="0"/>
              </a:rPr>
              <a:t>Функционал приложения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6845967" y="-468661"/>
            <a:ext cx="1255885" cy="12680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6575015" y="4170799"/>
            <a:ext cx="1255885" cy="12680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5007152" y="3931834"/>
            <a:ext cx="1255885" cy="12680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978438">
            <a:off x="2547147" y="3965333"/>
            <a:ext cx="1377704" cy="13798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41697">
            <a:off x="7818769" y="3264603"/>
            <a:ext cx="1916811" cy="1935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8944745">
            <a:off x="2253445" y="2628101"/>
            <a:ext cx="1696533" cy="16851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291617" y="-832460"/>
            <a:ext cx="1255885" cy="12680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748016" y="4264558"/>
            <a:ext cx="1255885" cy="1268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2658">
            <a:off x="5263406" y="2207281"/>
            <a:ext cx="1377704" cy="13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641697">
            <a:off x="8294920" y="272996"/>
            <a:ext cx="1696533" cy="168514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3683627">
            <a:off x="43470" y="4326932"/>
            <a:ext cx="656660" cy="6566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9634857">
            <a:off x="5817948" y="919270"/>
            <a:ext cx="656660" cy="65666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2085892" y="298738"/>
            <a:ext cx="1255885" cy="126807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03435">
            <a:off x="-275484" y="134787"/>
            <a:ext cx="1377704" cy="137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0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83D0E77-91A7-4349-9F5D-7E4ADC29D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369" y="836628"/>
            <a:ext cx="1642383" cy="3636130"/>
          </a:xfrm>
          <a:prstGeom prst="rect">
            <a:avLst/>
          </a:prstGeom>
        </p:spPr>
      </p:pic>
      <p:pic>
        <p:nvPicPr>
          <p:cNvPr id="23" name="Picture 2" descr="Picture background">
            <a:extLst>
              <a:ext uri="{FF2B5EF4-FFF2-40B4-BE49-F238E27FC236}">
                <a16:creationId xmlns:a16="http://schemas.microsoft.com/office/drawing/2014/main" id="{936249DA-0448-4ED6-8EE4-A33AA6D4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82" y="731125"/>
            <a:ext cx="1931911" cy="37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BF997F-DFBE-4D88-B718-EDBDB13A0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906" y="836628"/>
            <a:ext cx="1639266" cy="3641465"/>
          </a:xfrm>
          <a:prstGeom prst="rect">
            <a:avLst/>
          </a:prstGeom>
        </p:spPr>
      </p:pic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id="{A88852BA-FCE4-48A3-ADE2-941A52F72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05" y="731125"/>
            <a:ext cx="1931911" cy="37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A857A4-279F-43D7-9A1C-451721AA9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5" y="879251"/>
            <a:ext cx="1677600" cy="36382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7B4756-B283-4607-A5FB-F9D9076174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694" y="767737"/>
            <a:ext cx="1932599" cy="37981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1697">
            <a:off x="748016" y="4282379"/>
            <a:ext cx="1255885" cy="12680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28266" y="64743"/>
            <a:ext cx="643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scadia Mono" panose="020B0609020000020004" pitchFamily="49" charset="0"/>
                <a:cs typeface="Cascadia Mono" panose="020B0609020000020004" pitchFamily="49" charset="0"/>
                <a:sym typeface="Arial"/>
              </a:rPr>
              <a:t>Функционал приложения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6845967" y="-468661"/>
            <a:ext cx="1255885" cy="12680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1697">
            <a:off x="6575015" y="4170799"/>
            <a:ext cx="1255885" cy="12680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1697">
            <a:off x="5007152" y="3931834"/>
            <a:ext cx="1255885" cy="12680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978438">
            <a:off x="2547147" y="3965333"/>
            <a:ext cx="1377704" cy="13798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41697">
            <a:off x="7818769" y="3264603"/>
            <a:ext cx="1916811" cy="1935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8944745">
            <a:off x="2253445" y="2628101"/>
            <a:ext cx="1696533" cy="16851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291617" y="-832460"/>
            <a:ext cx="1255885" cy="12680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748016" y="4264558"/>
            <a:ext cx="1255885" cy="1268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2658">
            <a:off x="5263406" y="2207281"/>
            <a:ext cx="1377704" cy="13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641697">
            <a:off x="8294920" y="272996"/>
            <a:ext cx="1696533" cy="168514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3683627">
            <a:off x="43470" y="4326932"/>
            <a:ext cx="656660" cy="6566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9634857">
            <a:off x="5744650" y="646689"/>
            <a:ext cx="656660" cy="65666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1697">
            <a:off x="2085892" y="298738"/>
            <a:ext cx="1255885" cy="126807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03435">
            <a:off x="-275484" y="134787"/>
            <a:ext cx="1377704" cy="137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70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45820"/>
            <a:ext cx="643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ascadia Mono" panose="020B0609020000020004" pitchFamily="49" charset="0"/>
                <a:cs typeface="Cascadia Mono" panose="020B0609020000020004" pitchFamily="49" charset="0"/>
              </a:rPr>
              <a:t>Ценность для пользователя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71776"/>
            <a:ext cx="51587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Экономия времени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Систематизация заметок о самочувствии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Легкость в использовании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Снижение риска осложнений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697">
            <a:off x="6845967" y="-468661"/>
            <a:ext cx="1255885" cy="12680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7615163" y="2251061"/>
            <a:ext cx="1255885" cy="12680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4976186" y="3931835"/>
            <a:ext cx="1255885" cy="12680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978438">
            <a:off x="5087341" y="1814320"/>
            <a:ext cx="1377704" cy="13798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41697">
            <a:off x="7377170" y="3242100"/>
            <a:ext cx="1916811" cy="1935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944745">
            <a:off x="4017636" y="3153697"/>
            <a:ext cx="1696533" cy="16851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697">
            <a:off x="7633711" y="161316"/>
            <a:ext cx="1255885" cy="12680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697">
            <a:off x="5783467" y="2616676"/>
            <a:ext cx="1255885" cy="12680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1697">
            <a:off x="6044290" y="520711"/>
            <a:ext cx="1255885" cy="1268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62658">
            <a:off x="3704479" y="1262160"/>
            <a:ext cx="1377704" cy="13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641697">
            <a:off x="7021158" y="1459042"/>
            <a:ext cx="1696533" cy="168514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83627">
            <a:off x="3262295" y="4497221"/>
            <a:ext cx="656660" cy="6566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34857">
            <a:off x="7076431" y="3847294"/>
            <a:ext cx="656660" cy="65666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697">
            <a:off x="905287" y="3764410"/>
            <a:ext cx="1255885" cy="126807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3435">
            <a:off x="-203790" y="1156035"/>
            <a:ext cx="1377704" cy="137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5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1296" y="1717220"/>
            <a:ext cx="2403135" cy="2154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Конкурентные преимущества:</a:t>
            </a:r>
          </a:p>
          <a:p>
            <a:endParaRPr lang="ru-RU" b="1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Большее количество функций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Наглядное представление данных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636" y="355180"/>
            <a:ext cx="4012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Рынок</a:t>
            </a:r>
          </a:p>
        </p:txBody>
      </p:sp>
      <p:sp>
        <p:nvSpPr>
          <p:cNvPr id="6" name="Овал 5"/>
          <p:cNvSpPr/>
          <p:nvPr/>
        </p:nvSpPr>
        <p:spPr>
          <a:xfrm>
            <a:off x="264496" y="815125"/>
            <a:ext cx="6075848" cy="40883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1502420" y="1648106"/>
            <a:ext cx="3600000" cy="2422388"/>
          </a:xfrm>
          <a:prstGeom prst="ellipse">
            <a:avLst/>
          </a:prstGeom>
          <a:solidFill>
            <a:srgbClr val="95C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258278" y="1517663"/>
            <a:ext cx="1328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TOM</a:t>
            </a:r>
            <a:endParaRPr lang="ru-RU" sz="20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6894" y="1092123"/>
            <a:ext cx="2805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400 </a:t>
            </a:r>
            <a:r>
              <a:rPr lang="ru-RU" sz="1600" b="1" dirty="0" smtClean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млн </a:t>
            </a:r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8814" y="2140430"/>
            <a:ext cx="673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SOM</a:t>
            </a:r>
            <a:endParaRPr lang="ru-RU" sz="20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58204" y="1816390"/>
            <a:ext cx="237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47 </a:t>
            </a:r>
            <a:r>
              <a:rPr lang="ru-RU" sz="1600" b="1" dirty="0" smtClean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млн </a:t>
            </a:r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руб.</a:t>
            </a: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2042850" y="2156179"/>
            <a:ext cx="2519139" cy="16950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403548" y="2410130"/>
            <a:ext cx="2584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SAM</a:t>
            </a:r>
            <a:r>
              <a:rPr lang="ru-RU" sz="20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 </a:t>
            </a:r>
            <a:r>
              <a:rPr lang="ru-RU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(</a:t>
            </a:r>
            <a:r>
              <a:rPr lang="en-US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~26%</a:t>
            </a:r>
            <a:r>
              <a:rPr lang="ru-RU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9299" y="2918953"/>
            <a:ext cx="237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11,75 </a:t>
            </a:r>
            <a:r>
              <a:rPr lang="ru-RU" sz="1600" b="1" dirty="0" smtClean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млн </a:t>
            </a:r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руб.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491485" y="1399900"/>
            <a:ext cx="556" cy="2801806"/>
          </a:xfrm>
          <a:prstGeom prst="line">
            <a:avLst/>
          </a:prstGeom>
          <a:ln w="158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655" y="-357111"/>
            <a:ext cx="1255885" cy="126807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563387" y="135055"/>
            <a:ext cx="1696533" cy="16851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540" y="3959133"/>
            <a:ext cx="1255885" cy="126807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83128">
            <a:off x="7760490" y="527218"/>
            <a:ext cx="656660" cy="6566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026943" y="3652186"/>
            <a:ext cx="2025905" cy="202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65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Блок-схема: альтернативный процесс 19"/>
          <p:cNvSpPr/>
          <p:nvPr/>
        </p:nvSpPr>
        <p:spPr>
          <a:xfrm>
            <a:off x="174493" y="1149303"/>
            <a:ext cx="2654148" cy="370048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6347173" y="1149304"/>
            <a:ext cx="2654148" cy="370048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784385" y="342374"/>
            <a:ext cx="4889862" cy="620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60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Бизнес модель </a:t>
            </a: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77825" y="1391365"/>
            <a:ext cx="2157046" cy="3394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ru-RU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Модель (</a:t>
            </a:r>
            <a:r>
              <a:rPr lang="ru-RU" sz="2400" dirty="0" err="1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Freemium</a:t>
            </a:r>
            <a:r>
              <a:rPr lang="ru-RU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):</a:t>
            </a:r>
          </a:p>
          <a:p>
            <a:pPr marL="0" indent="0">
              <a:buFont typeface="Arial"/>
              <a:buNone/>
            </a:pPr>
            <a:endParaRPr lang="ru-RU" sz="24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139700" indent="0">
              <a:buNone/>
            </a:pPr>
            <a:r>
              <a:rPr lang="ru-RU" sz="20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Бесплатная версия: Базовые функции</a:t>
            </a:r>
          </a:p>
          <a:p>
            <a:pPr marL="139700" indent="0">
              <a:buNone/>
            </a:pPr>
            <a:endParaRPr lang="ru-RU" sz="20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139700" indent="0">
              <a:buNone/>
            </a:pPr>
            <a:r>
              <a:rPr lang="ru-RU" sz="20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Платная подписка (премиум): Дополнительные функции</a:t>
            </a:r>
            <a:endParaRPr lang="en-US" sz="20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139700" indent="0">
              <a:buNone/>
            </a:pPr>
            <a:endParaRPr lang="ru-RU" sz="2000" dirty="0">
              <a:solidFill>
                <a:schemeClr val="bg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139700" indent="0">
              <a:buNone/>
            </a:pPr>
            <a:endParaRPr lang="ru-RU" sz="2400" dirty="0"/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081" y="4722422"/>
            <a:ext cx="756632" cy="7639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11787" y="1187250"/>
            <a:ext cx="326909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Модель партнерских программ: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Сотрудничество с медицинскими организациями. </a:t>
            </a:r>
            <a:endParaRPr lang="en-US" sz="16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Приложение может </a:t>
            </a:r>
            <a:endParaRPr lang="en-US" sz="16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получать комиссионные </a:t>
            </a:r>
            <a:endParaRPr lang="en-US" sz="16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за привлечение клиентов или продажу связанных продуктов и услуг.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В будущем – обеспечение связи между пациентами и лечащими врачами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050" y="1327681"/>
            <a:ext cx="253727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Data</a:t>
            </a:r>
            <a:r>
              <a:rPr lang="ru-RU" sz="1800" b="1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</a:t>
            </a:r>
            <a:r>
              <a:rPr lang="ru-RU" sz="1800" b="1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a </a:t>
            </a:r>
            <a:r>
              <a:rPr lang="ru-RU" sz="1800" b="1" dirty="0" err="1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Service</a:t>
            </a:r>
            <a:r>
              <a:rPr lang="ru-RU" sz="1800" b="1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:</a:t>
            </a:r>
          </a:p>
          <a:p>
            <a:endParaRPr lang="ru-RU" sz="24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Сбор анонимных и обобщенных данных о протекании болезни для исследований, разработки новых лекарств и улучшения работы приложения.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6" y="59603"/>
            <a:ext cx="1255885" cy="126807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7173" y="-786118"/>
            <a:ext cx="1916811" cy="193542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629849">
            <a:off x="-89121" y="-238120"/>
            <a:ext cx="1696533" cy="16851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/>
          <p:cNvCxnSpPr>
            <a:stCxn id="24" idx="2"/>
          </p:cNvCxnSpPr>
          <p:nvPr/>
        </p:nvCxnSpPr>
        <p:spPr>
          <a:xfrm flipH="1">
            <a:off x="4407455" y="950461"/>
            <a:ext cx="2" cy="4193039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0" y="2879602"/>
            <a:ext cx="9144000" cy="1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3488078" y="2112655"/>
            <a:ext cx="1848808" cy="145933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2468160" y="100197"/>
            <a:ext cx="3878593" cy="850264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 продукте </a:t>
            </a: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540288" y="689466"/>
            <a:ext cx="2862641" cy="1273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ru-RU" sz="2400" b="1" dirty="0">
                <a:solidFill>
                  <a:schemeClr val="tx1"/>
                </a:solidFill>
              </a:rPr>
              <a:t>Продукт</a:t>
            </a:r>
            <a:r>
              <a:rPr lang="ru-RU" dirty="0">
                <a:solidFill>
                  <a:schemeClr val="bg1"/>
                </a:solidFill>
              </a:rPr>
              <a:t>  </a:t>
            </a:r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65439" y="2242156"/>
            <a:ext cx="2084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4Р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288" y="2900578"/>
            <a:ext cx="2210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Место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41926" y="525329"/>
            <a:ext cx="2656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Цена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5551" y="2962133"/>
            <a:ext cx="3949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Продвижение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5653" y="1443727"/>
            <a:ext cx="2006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Приложение</a:t>
            </a:r>
            <a:r>
              <a:rPr lang="ru-RU" sz="2400" dirty="0">
                <a:solidFill>
                  <a:srgbClr val="FFC000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DocKnow</a:t>
            </a:r>
            <a:endParaRPr lang="ru-RU" sz="24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60752" y="1148239"/>
            <a:ext cx="3977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От 400 руб. (Платная подписка) - </a:t>
            </a:r>
            <a:r>
              <a:rPr lang="en-US" sz="2400" dirty="0" err="1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Saas</a:t>
            </a:r>
            <a:endParaRPr lang="ru-RU" sz="24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92247" y="3655966"/>
            <a:ext cx="2480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RuStore</a:t>
            </a:r>
            <a:endParaRPr lang="en-US" sz="24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Google Play</a:t>
            </a:r>
          </a:p>
          <a:p>
            <a:r>
              <a:rPr lang="en-US" sz="24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App Store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76906" y="3484481"/>
            <a:ext cx="4425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Через лечащих врачей</a:t>
            </a:r>
          </a:p>
          <a:p>
            <a:r>
              <a:rPr lang="ru-RU" sz="2000" dirty="0" err="1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Соцсети</a:t>
            </a:r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, магазины приложений</a:t>
            </a:r>
          </a:p>
          <a:p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Контекстная реклама</a:t>
            </a:r>
          </a:p>
          <a:p>
            <a:r>
              <a:rPr lang="ru-RU" sz="2000" dirty="0" err="1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Таргетная</a:t>
            </a:r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 реклама  и т.д</a:t>
            </a:r>
            <a:r>
              <a:rPr lang="ru-RU" sz="24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3823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Юнит-экономика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930" y="819371"/>
            <a:ext cx="1255885" cy="12680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566" y="3934836"/>
            <a:ext cx="1255885" cy="12680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655" y="-185259"/>
            <a:ext cx="1255885" cy="12680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736741">
            <a:off x="6595933" y="1427485"/>
            <a:ext cx="1377704" cy="13798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191" y="2594265"/>
            <a:ext cx="1916811" cy="19354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0144" y="-344483"/>
            <a:ext cx="1403523" cy="14171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206272" y="369784"/>
            <a:ext cx="1696533" cy="16851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067" y="2742641"/>
            <a:ext cx="1255885" cy="12680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608247" y="3874677"/>
            <a:ext cx="1696533" cy="1685147"/>
          </a:xfrm>
          <a:prstGeom prst="rect">
            <a:avLst/>
          </a:prstGeom>
        </p:spPr>
      </p:pic>
      <p:graphicFrame>
        <p:nvGraphicFramePr>
          <p:cNvPr id="15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4799069"/>
              </p:ext>
            </p:extLst>
          </p:nvPr>
        </p:nvGraphicFramePr>
        <p:xfrm>
          <a:off x="-533096" y="1626024"/>
          <a:ext cx="8382652" cy="3033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01672" y="2379503"/>
            <a:ext cx="17889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1000 руб.</a:t>
            </a:r>
          </a:p>
          <a:p>
            <a:pPr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60000 руб.</a:t>
            </a:r>
          </a:p>
          <a:p>
            <a:pPr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58000 руб.</a:t>
            </a:r>
          </a:p>
          <a:p>
            <a:pPr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2000 руб.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450068" y="1626024"/>
            <a:ext cx="0" cy="2441206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01671" y="1905414"/>
            <a:ext cx="203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250000 руб.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2754" y="2660620"/>
            <a:ext cx="251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380 000 рублей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4397345" y="4160206"/>
            <a:ext cx="1034391" cy="102689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9634857">
            <a:off x="2416734" y="4380240"/>
            <a:ext cx="656660" cy="6566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610499"/>
              </p:ext>
            </p:extLst>
          </p:nvPr>
        </p:nvGraphicFramePr>
        <p:xfrm>
          <a:off x="548639" y="1227237"/>
          <a:ext cx="7995920" cy="337524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99184">
                  <a:extLst>
                    <a:ext uri="{9D8B030D-6E8A-4147-A177-3AD203B41FA5}">
                      <a16:colId xmlns:a16="http://schemas.microsoft.com/office/drawing/2014/main" val="2085917647"/>
                    </a:ext>
                  </a:extLst>
                </a:gridCol>
                <a:gridCol w="1599184">
                  <a:extLst>
                    <a:ext uri="{9D8B030D-6E8A-4147-A177-3AD203B41FA5}">
                      <a16:colId xmlns:a16="http://schemas.microsoft.com/office/drawing/2014/main" val="135880474"/>
                    </a:ext>
                  </a:extLst>
                </a:gridCol>
                <a:gridCol w="1599184">
                  <a:extLst>
                    <a:ext uri="{9D8B030D-6E8A-4147-A177-3AD203B41FA5}">
                      <a16:colId xmlns:a16="http://schemas.microsoft.com/office/drawing/2014/main" val="3577385140"/>
                    </a:ext>
                  </a:extLst>
                </a:gridCol>
                <a:gridCol w="1599184">
                  <a:extLst>
                    <a:ext uri="{9D8B030D-6E8A-4147-A177-3AD203B41FA5}">
                      <a16:colId xmlns:a16="http://schemas.microsoft.com/office/drawing/2014/main" val="4072860626"/>
                    </a:ext>
                  </a:extLst>
                </a:gridCol>
                <a:gridCol w="1599184">
                  <a:extLst>
                    <a:ext uri="{9D8B030D-6E8A-4147-A177-3AD203B41FA5}">
                      <a16:colId xmlns:a16="http://schemas.microsoft.com/office/drawing/2014/main" val="758100746"/>
                    </a:ext>
                  </a:extLst>
                </a:gridCol>
              </a:tblGrid>
              <a:tr h="76228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Платные подписки 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Количество пользователей 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Количество платных подписок 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Стоимость  на одного человека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Доход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87201"/>
                  </a:ext>
                </a:extLst>
              </a:tr>
              <a:tr h="309150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Первый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</a:t>
                      </a:r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400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240000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735839"/>
                  </a:ext>
                </a:extLst>
              </a:tr>
              <a:tr h="309150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36000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4800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18720000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987724"/>
                  </a:ext>
                </a:extLst>
              </a:tr>
              <a:tr h="309150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Пол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года</a:t>
                      </a:r>
                      <a:endParaRPr lang="ru-RU" dirty="0"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18000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2400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1440000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42074"/>
                  </a:ext>
                </a:extLst>
              </a:tr>
              <a:tr h="762289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Реклама</a:t>
                      </a:r>
                      <a:endParaRPr lang="ru-RU" dirty="0">
                        <a:solidFill>
                          <a:schemeClr val="bg1"/>
                        </a:solidFill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Количество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пользователей </a:t>
                      </a:r>
                      <a:endParaRPr lang="ru-RU" dirty="0">
                        <a:solidFill>
                          <a:schemeClr val="bg1"/>
                        </a:solidFill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Количество просмотров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рекламы </a:t>
                      </a:r>
                      <a:endParaRPr lang="ru-RU" dirty="0">
                        <a:solidFill>
                          <a:schemeClr val="bg1"/>
                        </a:solidFill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Стоимость просмотра</a:t>
                      </a:r>
                      <a:endParaRPr lang="ru-RU" dirty="0">
                        <a:solidFill>
                          <a:schemeClr val="bg1"/>
                        </a:solidFill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Доход*</a:t>
                      </a:r>
                      <a:endParaRPr lang="ru-RU" dirty="0">
                        <a:solidFill>
                          <a:schemeClr val="bg1"/>
                        </a:solidFill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23792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Первый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м</a:t>
                      </a:r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есяц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36000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300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за 1000 рублей просмотров </a:t>
                      </a:r>
                      <a:endParaRPr lang="ru-RU" dirty="0"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10800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956449"/>
                  </a:ext>
                </a:extLst>
              </a:tr>
              <a:tr h="309150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28800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432000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129600</a:t>
                      </a:r>
                      <a:r>
                        <a:rPr lang="ru-RU" baseline="0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 руб.</a:t>
                      </a:r>
                      <a:endParaRPr lang="ru-RU" dirty="0">
                        <a:latin typeface="Cascadia Code SemiLight" panose="020B0609020000020004" pitchFamily="49" charset="0"/>
                        <a:cs typeface="Cascadia Code SemiLight" panose="020B06090200000200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5155"/>
                  </a:ext>
                </a:extLst>
              </a:tr>
              <a:tr h="309150"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Пол года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14400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216000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scadia Code SemiLight" panose="020B0609020000020004" pitchFamily="49" charset="0"/>
                          <a:cs typeface="Cascadia Code SemiLight" panose="020B0609020000020004" pitchFamily="49" charset="0"/>
                        </a:rPr>
                        <a:t>64800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58345"/>
                  </a:ext>
                </a:extLst>
              </a:tr>
            </a:tbl>
          </a:graphicData>
        </a:graphic>
      </p:graphicFrame>
      <p:sp>
        <p:nvSpPr>
          <p:cNvPr id="5" name="Заголовок 3"/>
          <p:cNvSpPr txBox="1">
            <a:spLocks noGrp="1"/>
          </p:cNvSpPr>
          <p:nvPr>
            <p:ph type="title"/>
          </p:nvPr>
        </p:nvSpPr>
        <p:spPr>
          <a:xfrm>
            <a:off x="548639" y="437472"/>
            <a:ext cx="4886960" cy="572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Экономические коэффициенты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682" y="4602480"/>
            <a:ext cx="7830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*Доходы от рекламы по принципу </a:t>
            </a:r>
            <a:r>
              <a:rPr lang="en-US" dirty="0">
                <a:solidFill>
                  <a:schemeClr val="tx1"/>
                </a:solidFill>
              </a:rPr>
              <a:t>CPM</a:t>
            </a:r>
            <a:r>
              <a:rPr lang="ru-RU" dirty="0">
                <a:solidFill>
                  <a:schemeClr val="tx1"/>
                </a:solidFill>
              </a:rPr>
              <a:t> - стоимость за 1000 просмотров. (Около 300 руб.)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04450">
            <a:off x="6338061" y="486217"/>
            <a:ext cx="480944" cy="480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086090">
            <a:off x="6873200" y="-118752"/>
            <a:ext cx="1696533" cy="168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81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182881" y="748730"/>
            <a:ext cx="4886960" cy="572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Экономические коэффициенты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89206" y="2201160"/>
            <a:ext cx="2989384" cy="1969478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90833" y="2289859"/>
            <a:ext cx="2557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Цели</a:t>
            </a:r>
            <a:r>
              <a:rPr lang="ru-RU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: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3000</a:t>
            </a:r>
            <a:r>
              <a:rPr lang="ru-RU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скачиваний в месяц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36000</a:t>
            </a:r>
            <a:r>
              <a:rPr lang="ru-RU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скачиваний в год 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20% </a:t>
            </a:r>
            <a:r>
              <a:rPr lang="ru-RU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пользователей с премиум подпиской </a:t>
            </a:r>
            <a:endParaRPr lang="ru-RU" sz="1600" dirty="0"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endParaRPr lang="ru-RU" dirty="0"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0417" y="1518725"/>
            <a:ext cx="4534190" cy="8718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355571" y="1086991"/>
            <a:ext cx="1330667" cy="13210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664" y="3129855"/>
            <a:ext cx="1255885" cy="12680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014" y="652423"/>
            <a:ext cx="1255885" cy="12680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684116">
            <a:off x="6365116" y="-328086"/>
            <a:ext cx="1875823" cy="18841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47525" y="-416309"/>
            <a:ext cx="1255885" cy="12680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2804" y="535186"/>
            <a:ext cx="860778" cy="8691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865" y="3817258"/>
            <a:ext cx="1255885" cy="1268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072615">
            <a:off x="7017120" y="4038068"/>
            <a:ext cx="1377704" cy="13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2759" y="-707631"/>
            <a:ext cx="1916811" cy="193542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217" y="3566375"/>
            <a:ext cx="1403523" cy="141714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87565">
            <a:off x="4653368" y="3801934"/>
            <a:ext cx="1696533" cy="1685147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275759" y="3783885"/>
            <a:ext cx="4534190" cy="8718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80417" y="2651305"/>
            <a:ext cx="4534190" cy="8718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80417" y="1780326"/>
            <a:ext cx="4519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Доход – </a:t>
            </a:r>
            <a:r>
              <a:rPr lang="ru-RU" sz="1800" b="1" dirty="0">
                <a:latin typeface="Cascadia Mono" panose="020B0609020000020004" pitchFamily="49" charset="0"/>
                <a:cs typeface="Cascadia Mono" panose="020B0609020000020004" pitchFamily="49" charset="0"/>
              </a:rPr>
              <a:t>850200</a:t>
            </a:r>
            <a:r>
              <a:rPr lang="ru-RU" sz="18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руб</a:t>
            </a:r>
            <a:r>
              <a:rPr lang="ru-RU" sz="18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/</a:t>
            </a:r>
            <a:r>
              <a:rPr lang="ru-RU" sz="18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месяц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3720" y="2903022"/>
            <a:ext cx="4405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Прибыль – 470200 </a:t>
            </a:r>
            <a:r>
              <a:rPr lang="ru-RU" sz="1800" dirty="0" err="1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руб</a:t>
            </a:r>
            <a:r>
              <a:rPr lang="ru-RU" sz="18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/месяц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695" y="4045818"/>
            <a:ext cx="3939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Рентабельность – 55,3%</a:t>
            </a:r>
          </a:p>
        </p:txBody>
      </p:sp>
    </p:spTree>
    <p:extLst>
      <p:ext uri="{BB962C8B-B14F-4D97-AF65-F5344CB8AC3E}">
        <p14:creationId xmlns:p14="http://schemas.microsoft.com/office/powerpoint/2010/main" val="2539074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934182"/>
              </p:ext>
            </p:extLst>
          </p:nvPr>
        </p:nvGraphicFramePr>
        <p:xfrm>
          <a:off x="311701" y="1260863"/>
          <a:ext cx="2957279" cy="1672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52894151"/>
              </p:ext>
            </p:extLst>
          </p:nvPr>
        </p:nvGraphicFramePr>
        <p:xfrm>
          <a:off x="274955" y="2933700"/>
          <a:ext cx="3258819" cy="1996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69615" y="400630"/>
            <a:ext cx="5363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/>
              <a:t>Риски. Применение </a:t>
            </a:r>
            <a:r>
              <a:rPr lang="en-US" sz="2400" dirty="0"/>
              <a:t>SWOT-</a:t>
            </a:r>
            <a:r>
              <a:rPr lang="ru-RU" sz="2400" dirty="0"/>
              <a:t>анализа</a:t>
            </a:r>
            <a:r>
              <a:rPr lang="ru" sz="2400" dirty="0"/>
              <a:t> </a:t>
            </a:r>
            <a:endParaRPr lang="ru-RU" sz="2400" dirty="0"/>
          </a:p>
        </p:txBody>
      </p: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024952269"/>
              </p:ext>
            </p:extLst>
          </p:nvPr>
        </p:nvGraphicFramePr>
        <p:xfrm>
          <a:off x="4384431" y="1265966"/>
          <a:ext cx="4400062" cy="180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4058589433"/>
              </p:ext>
            </p:extLst>
          </p:nvPr>
        </p:nvGraphicFramePr>
        <p:xfrm>
          <a:off x="4487092" y="3014333"/>
          <a:ext cx="4656908" cy="2129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3683627">
            <a:off x="6256131" y="290349"/>
            <a:ext cx="656660" cy="6566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63752" y="1466513"/>
            <a:ext cx="1255885" cy="12680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16736741">
            <a:off x="8007019" y="3860382"/>
            <a:ext cx="1377704" cy="13798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249146" y="3909121"/>
            <a:ext cx="1419914" cy="1433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Дорожная карта развития проекта и продукта</a:t>
            </a:r>
            <a:endParaRPr sz="24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560421"/>
            <a:ext cx="3221542" cy="26736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8" indent="0">
              <a:lnSpc>
                <a:spcPct val="100000"/>
              </a:lnSpc>
              <a:spcAft>
                <a:spcPts val="0"/>
              </a:spcAft>
              <a:buSzPts val="1800"/>
              <a:buNone/>
            </a:pPr>
            <a:r>
              <a:rPr lang="ru-RU" sz="18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Цели после акселератора:</a:t>
            </a:r>
          </a:p>
          <a:p>
            <a:pPr marL="0" lvl="8" indent="0">
              <a:lnSpc>
                <a:spcPct val="100000"/>
              </a:lnSpc>
              <a:spcAft>
                <a:spcPts val="0"/>
              </a:spcAft>
              <a:buSzPts val="1800"/>
              <a:buNone/>
            </a:pPr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Расширение функционала решения</a:t>
            </a:r>
          </a:p>
          <a:p>
            <a:pPr marL="0" lvl="8" indent="0">
              <a:lnSpc>
                <a:spcPct val="100000"/>
              </a:lnSpc>
              <a:spcAft>
                <a:spcPts val="0"/>
              </a:spcAft>
              <a:buSzPts val="1800"/>
              <a:buNone/>
            </a:pPr>
            <a:r>
              <a:rPr lang="ru-RU" sz="1600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Выход на рынок РФ</a:t>
            </a:r>
            <a:endParaRPr sz="1600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marL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128" y="2665628"/>
            <a:ext cx="1255885" cy="12680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625" y="1952787"/>
            <a:ext cx="1255885" cy="12680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2129" y="3016282"/>
            <a:ext cx="1255885" cy="12680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736741">
            <a:off x="5545760" y="3928962"/>
            <a:ext cx="1377704" cy="13798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6245" y="3188349"/>
            <a:ext cx="1916811" cy="19354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336" y="464070"/>
            <a:ext cx="1403523" cy="14171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492137" y="697872"/>
            <a:ext cx="1696533" cy="16851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666" y="3913855"/>
            <a:ext cx="1255885" cy="12680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238" y="3933706"/>
            <a:ext cx="1255885" cy="1268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237880">
            <a:off x="-471858" y="3577007"/>
            <a:ext cx="1875823" cy="188415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370" y="-421686"/>
            <a:ext cx="1255885" cy="126807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383" y="2128157"/>
            <a:ext cx="860778" cy="8691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96" y="3394280"/>
            <a:ext cx="1255885" cy="126807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736741">
            <a:off x="6413500" y="623995"/>
            <a:ext cx="1377704" cy="13798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81700" y="1327563"/>
            <a:ext cx="41319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>
              <a:buClr>
                <a:srgbClr val="1B1B1B"/>
              </a:buClr>
              <a:buSzPts val="1800"/>
            </a:pPr>
            <a:r>
              <a:rPr lang="ru-RU" sz="1600" b="1" dirty="0">
                <a:solidFill>
                  <a:schemeClr val="tx1"/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План работы:</a:t>
            </a:r>
          </a:p>
          <a:p>
            <a:pPr lvl="8">
              <a:buClr>
                <a:srgbClr val="1B1B1B"/>
              </a:buClr>
              <a:buSzPts val="1800"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lvl="8">
              <a:buClr>
                <a:schemeClr val="dk2"/>
              </a:buClr>
              <a:buSzPts val="1600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Февраль 2025 – завершение разработки и тестирование MVP</a:t>
            </a:r>
          </a:p>
          <a:p>
            <a:pPr lvl="8">
              <a:buClr>
                <a:schemeClr val="dk2"/>
              </a:buClr>
              <a:buSzPts val="1600"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lvl="8">
              <a:buClr>
                <a:schemeClr val="dk2"/>
              </a:buClr>
              <a:buSzPts val="1600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Апрель 2025 – запуск пилотного проекта, сбор обратной связи</a:t>
            </a:r>
          </a:p>
          <a:p>
            <a:pPr lvl="8">
              <a:buClr>
                <a:schemeClr val="dk2"/>
              </a:buClr>
              <a:buSzPts val="1600"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lvl="8">
              <a:buClr>
                <a:schemeClr val="dk2"/>
              </a:buClr>
              <a:buSzPts val="1600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Июнь 2025 – доработка функционала продукта</a:t>
            </a:r>
          </a:p>
          <a:p>
            <a:pPr lvl="8">
              <a:buClr>
                <a:schemeClr val="dk2"/>
              </a:buClr>
              <a:buSzPts val="1600"/>
            </a:pP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 lvl="8">
              <a:buClr>
                <a:schemeClr val="dk2"/>
              </a:buClr>
              <a:buSzPts val="1600"/>
            </a:pPr>
            <a:r>
              <a:rPr lang="ru-RU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Август 2025 – размещение в магазине </a:t>
            </a:r>
            <a:r>
              <a:rPr lang="en-US" dirty="0">
                <a:solidFill>
                  <a:schemeClr val="tx1"/>
                </a:solidFill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Google Play</a:t>
            </a:r>
            <a:endParaRPr lang="ru-RU" dirty="0">
              <a:solidFill>
                <a:schemeClr val="tx1"/>
              </a:solidFill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265980" y="254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ascadia Mono" panose="020B0609020000020004" pitchFamily="49" charset="0"/>
                <a:cs typeface="Cascadia Mono" panose="020B0609020000020004" pitchFamily="49" charset="0"/>
              </a:rPr>
              <a:t>Команда</a:t>
            </a:r>
            <a:endParaRPr dirty="0"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80" y="1127040"/>
            <a:ext cx="1440000" cy="144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296" y="2206052"/>
            <a:ext cx="1440000" cy="144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80" y="3099350"/>
            <a:ext cx="1440000" cy="144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80" y="1127400"/>
            <a:ext cx="1440000" cy="144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16" y="3099350"/>
            <a:ext cx="1440000" cy="144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80" y="3104991"/>
            <a:ext cx="1440000" cy="144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2041" y="2608867"/>
            <a:ext cx="975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Дарья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1801" y="3624600"/>
            <a:ext cx="2802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Алексей</a:t>
            </a:r>
          </a:p>
          <a:p>
            <a:pPr algn="ctr"/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Лидер команды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286" y="4539350"/>
            <a:ext cx="1157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Ярослав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79876" y="2608866"/>
            <a:ext cx="3041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Жанна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4749" y="4523962"/>
            <a:ext cx="100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Родион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4459" y="4539350"/>
            <a:ext cx="749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Глеб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849" y="1101976"/>
            <a:ext cx="1440000" cy="144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92868" y="2622296"/>
            <a:ext cx="1571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Александра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1276" y="51137"/>
            <a:ext cx="1916811" cy="193542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9809" y="2888606"/>
            <a:ext cx="860778" cy="8691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2219534" y="-45454"/>
            <a:ext cx="1696533" cy="16851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7370405" y="4192753"/>
            <a:ext cx="948049" cy="9411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3683627">
            <a:off x="5230955" y="245066"/>
            <a:ext cx="656660" cy="65666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4198" y="-249231"/>
            <a:ext cx="1255885" cy="126807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C7DD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0060" y="645160"/>
            <a:ext cx="545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scadia Mono" panose="020B0609020000020004" pitchFamily="49" charset="0"/>
                <a:cs typeface="Cascadia Mono" panose="020B0609020000020004" pitchFamily="49" charset="0"/>
              </a:rPr>
              <a:t>Контакты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" y="2129028"/>
            <a:ext cx="5273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Проект </a:t>
            </a:r>
            <a:r>
              <a:rPr lang="en-US" sz="1800" dirty="0" err="1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DocKnow</a:t>
            </a:r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Команда ЕМЪ</a:t>
            </a:r>
          </a:p>
          <a:p>
            <a:endParaRPr lang="en-US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Лидер команды: Замковой Алексей</a:t>
            </a:r>
          </a:p>
          <a:p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  <a:p>
            <a:r>
              <a:rPr lang="ru-RU" sz="1800" dirty="0"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+7 938 136 2830</a:t>
            </a:r>
          </a:p>
          <a:p>
            <a:endParaRPr lang="ru-RU" sz="1800" dirty="0">
              <a:latin typeface="Cascadia Code SemiLight" panose="020B0609020000020004" pitchFamily="49" charset="0"/>
              <a:cs typeface="Cascadia Code SemiLight" panose="020B06090200000200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43504" y="1258297"/>
            <a:ext cx="109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scadia Mono" panose="020B0609020000020004" pitchFamily="49" charset="0"/>
                <a:cs typeface="Cascadia Mono" panose="020B0609020000020004" pitchFamily="49" charset="0"/>
              </a:rPr>
              <a:t>Телеграм</a:t>
            </a:r>
          </a:p>
        </p:txBody>
      </p:sp>
      <p:pic>
        <p:nvPicPr>
          <p:cNvPr id="1026" name="Picture 2" descr="http://qrcoder.ru/code/?https%3A%2F%2Fvk.com%2Fleshka0803&amp;4&amp;0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7443" r="6923" b="7125"/>
          <a:stretch/>
        </p:blipFill>
        <p:spPr bwMode="auto">
          <a:xfrm>
            <a:off x="6210524" y="2733707"/>
            <a:ext cx="216304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64234" y="3652619"/>
            <a:ext cx="1348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Cascadia Mono" panose="020B0609020000020004" pitchFamily="49" charset="0"/>
                <a:cs typeface="Cascadia Mono" panose="020B0609020000020004" pitchFamily="49" charset="0"/>
              </a:rPr>
              <a:t>Вконтакте</a:t>
            </a:r>
            <a:endParaRPr lang="ru-RU" dirty="0"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736741">
            <a:off x="2675820" y="2074373"/>
            <a:ext cx="1377704" cy="13798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148" y="374267"/>
            <a:ext cx="1916811" cy="19354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5569" y="1099773"/>
            <a:ext cx="1255885" cy="12680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580198"/>
            <a:ext cx="1255885" cy="12680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83627">
            <a:off x="3253079" y="293510"/>
            <a:ext cx="656660" cy="6566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2570327" y="3747260"/>
            <a:ext cx="1696533" cy="16851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736741">
            <a:off x="4627129" y="3878580"/>
            <a:ext cx="1377704" cy="13798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47" y="3757232"/>
            <a:ext cx="1255885" cy="1268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6089">
            <a:off x="7300549" y="-345871"/>
            <a:ext cx="1916811" cy="1935421"/>
          </a:xfrm>
          <a:prstGeom prst="rect">
            <a:avLst/>
          </a:prstGeom>
        </p:spPr>
      </p:pic>
      <p:pic>
        <p:nvPicPr>
          <p:cNvPr id="4" name="Picture 2" descr="http://qrcoder.ru/code/?http%3A%2F%2Ft.me%2FLy0shka&amp;4&amp;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6112" r="5680" b="5887"/>
          <a:stretch/>
        </p:blipFill>
        <p:spPr bwMode="auto">
          <a:xfrm>
            <a:off x="4853939" y="685801"/>
            <a:ext cx="1910103" cy="18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42785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1018</Words>
  <Application>Microsoft Office PowerPoint</Application>
  <PresentationFormat>Экран (16:9)</PresentationFormat>
  <Paragraphs>225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Wingdings</vt:lpstr>
      <vt:lpstr>Cascadia Mono SemiBold</vt:lpstr>
      <vt:lpstr>Arial Rounded MT Bold</vt:lpstr>
      <vt:lpstr>Rockwell</vt:lpstr>
      <vt:lpstr>Cascadia Mono SemiLight</vt:lpstr>
      <vt:lpstr>Cascadia Mono</vt:lpstr>
      <vt:lpstr>Cascadia Code SemiLight</vt:lpstr>
      <vt:lpstr>Simple Light</vt:lpstr>
      <vt:lpstr>DocKnow </vt:lpstr>
      <vt:lpstr>Актуальность</vt:lpstr>
      <vt:lpstr>Презентация PowerPoint</vt:lpstr>
      <vt:lpstr>Презентация PowerPoint</vt:lpstr>
      <vt:lpstr>О проекте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 продукте </vt:lpstr>
      <vt:lpstr>Юнит-экономика</vt:lpstr>
      <vt:lpstr>Экономические коэффициенты</vt:lpstr>
      <vt:lpstr>Экономические коэффициенты</vt:lpstr>
      <vt:lpstr>Презентация PowerPoint</vt:lpstr>
      <vt:lpstr>Дорожная карта развития проекта и продукта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User</dc:creator>
  <cp:lastModifiedBy>дарина голованова</cp:lastModifiedBy>
  <cp:revision>107</cp:revision>
  <dcterms:modified xsi:type="dcterms:W3CDTF">2024-11-30T19:22:11Z</dcterms:modified>
</cp:coreProperties>
</file>