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65" r:id="rId16"/>
    <p:sldId id="266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Helvetica Neue" panose="020B0604020202020204" charset="0"/>
      <p:regular r:id="rId23"/>
      <p:bold r:id="rId24"/>
      <p:italic r:id="rId25"/>
      <p:boldItalic r:id="rId26"/>
    </p:embeddedFont>
    <p:embeddedFont>
      <p:font typeface="Helvetica" panose="020B0604020202020204" pitchFamily="34" charset="0"/>
      <p:regular r:id="rId27"/>
      <p:bold r:id="rId28"/>
      <p:italic r:id="rId29"/>
      <p:boldItalic r:id="rId30"/>
    </p:embeddedFont>
    <p:embeddedFont>
      <p:font typeface="Montserrat Medium" panose="020B0604020202020204" charset="-52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93">
          <p15:clr>
            <a:srgbClr val="A4A3A4"/>
          </p15:clr>
        </p15:guide>
        <p15:guide id="3" orient="horz" pos="1502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5" roundtripDataSignature="AMtx7mgM9fiejiWCiUqx8nCcscOgw9k1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5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B2F4416-AD60-4949-B761-5844E9B73BEB}">
  <a:tblStyle styleId="{6B2F4416-AD60-4949-B761-5844E9B73BEB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>
              <a:alpha val="40000"/>
            </a:schemeClr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FFFFF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>
              <a:alpha val="40000"/>
            </a:scheme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9B78E04-86EB-48FE-9233-9961C778494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4DF1C27-F649-44B6-A37F-734F2E46ADC2}" styleName="Table_2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504"/>
      </p:cViewPr>
      <p:guideLst>
        <p:guide orient="horz" pos="2160"/>
        <p:guide pos="393"/>
        <p:guide orient="horz" pos="15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531003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0230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e040aa94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8" name="Google Shape;178;g2e040aa9403_0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8537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e040aa9403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3" name="Google Shape;193;g2e040aa9403_0_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5459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e040aa9403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0" name="Google Shape;210;g2e040aa9403_0_3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7132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e040aa9403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4" name="Google Shape;244;g2e040aa9403_0_6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54609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e040aa9403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9" name="Google Shape;259;g2e040aa9403_0_7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9927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3" name="Google Shape;233;p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2370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94662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3757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3547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3" name="Google Shape;143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8740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dde068215a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8" name="Google Shape;158;g2dde068215a_0_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3377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dde068215a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3" name="Google Shape;173;g2dde068215a_0_4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4556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dde068215a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8" name="Google Shape;188;g2dde068215a_0_7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3435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3" name="Google Shape;203;p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1631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8" name="Google Shape;218;p6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2721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1524000" y="3602037"/>
            <a:ext cx="9144000" cy="1655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1pPr>
            <a:lvl2pPr marL="914400" lvl="1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2pPr>
            <a:lvl3pPr marL="1371600" lvl="2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3pPr>
            <a:lvl4pPr marL="1828800" lvl="3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4pPr>
            <a:lvl5pPr marL="2286000" lvl="4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/>
          <p:nvPr/>
        </p:nvSpPr>
        <p:spPr>
          <a:xfrm>
            <a:off x="510703" y="1925952"/>
            <a:ext cx="6518934" cy="701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4800"/>
              <a:buFont typeface="Arial"/>
              <a:buNone/>
            </a:pPr>
            <a:r>
              <a:rPr lang="ru-RU" sz="48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ЗАГОЛОВОК СЛАЙДА</a:t>
            </a:r>
            <a:endParaRPr/>
          </a:p>
        </p:txBody>
      </p:sp>
      <p:sp>
        <p:nvSpPr>
          <p:cNvPr id="15" name="Google Shape;15;p11"/>
          <p:cNvSpPr txBox="1"/>
          <p:nvPr/>
        </p:nvSpPr>
        <p:spPr>
          <a:xfrm>
            <a:off x="609152" y="3188385"/>
            <a:ext cx="4782191" cy="1981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гласящая примерно следующее: представители современных социальных резервов призваны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к ответу! </a:t>
            </a:r>
            <a:endParaRPr sz="12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В целом, конечно, базовый вектор развития позволяет выполнить важные задания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по разработке системы обучения кадров, соответствующей насущным потребностям </a:t>
            </a:r>
            <a:endParaRPr/>
          </a:p>
        </p:txBody>
      </p:sp>
      <p:sp>
        <p:nvSpPr>
          <p:cNvPr id="16" name="Google Shape;16;p11"/>
          <p:cNvSpPr txBox="1"/>
          <p:nvPr/>
        </p:nvSpPr>
        <p:spPr>
          <a:xfrm>
            <a:off x="6944993" y="3175193"/>
            <a:ext cx="4345769" cy="1158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600"/>
              <a:buFont typeface="Arial"/>
              <a:buChar char="•"/>
            </a:pPr>
            <a:r>
              <a:rPr lang="ru-RU" sz="16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Плюсы</a:t>
            </a:r>
            <a:endParaRPr sz="12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600"/>
              <a:buFont typeface="Arial"/>
              <a:buChar char="•"/>
            </a:pPr>
            <a:r>
              <a:rPr lang="ru-RU" sz="16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Минусы</a:t>
            </a:r>
            <a:endParaRPr sz="12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600"/>
              <a:buFont typeface="Arial"/>
              <a:buChar char="•"/>
            </a:pPr>
            <a:r>
              <a:rPr lang="ru-RU" sz="16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Сомнительные моменты</a:t>
            </a:r>
            <a:endParaRPr/>
          </a:p>
        </p:txBody>
      </p:sp>
      <p:sp>
        <p:nvSpPr>
          <p:cNvPr id="17" name="Google Shape;17;p11"/>
          <p:cNvSpPr/>
          <p:nvPr/>
        </p:nvSpPr>
        <p:spPr>
          <a:xfrm>
            <a:off x="9478850" y="-9686"/>
            <a:ext cx="1857633" cy="1326299"/>
          </a:xfrm>
          <a:prstGeom prst="rect">
            <a:avLst/>
          </a:prstGeom>
          <a:solidFill>
            <a:srgbClr val="FCAF1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8" name="Google Shape;18;p11"/>
          <p:cNvGrpSpPr/>
          <p:nvPr/>
        </p:nvGrpSpPr>
        <p:grpSpPr>
          <a:xfrm>
            <a:off x="9488631" y="6157384"/>
            <a:ext cx="2343183" cy="705156"/>
            <a:chOff x="-2" y="-2"/>
            <a:chExt cx="2343182" cy="705155"/>
          </a:xfrm>
        </p:grpSpPr>
        <p:sp>
          <p:nvSpPr>
            <p:cNvPr id="19" name="Google Shape;19;p11"/>
            <p:cNvSpPr/>
            <p:nvPr/>
          </p:nvSpPr>
          <p:spPr>
            <a:xfrm>
              <a:off x="-2" y="-2"/>
              <a:ext cx="2343182" cy="705155"/>
            </a:xfrm>
            <a:prstGeom prst="rect">
              <a:avLst/>
            </a:prstGeom>
            <a:solidFill>
              <a:srgbClr val="8F0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0" name="Google Shape;20;p11"/>
            <p:cNvSpPr txBox="1"/>
            <p:nvPr/>
          </p:nvSpPr>
          <p:spPr>
            <a:xfrm>
              <a:off x="45719" y="206523"/>
              <a:ext cx="2251741" cy="29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ru-RU" sz="16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ДОКЛАДА</a:t>
              </a:r>
              <a:endParaRPr/>
            </a:p>
          </p:txBody>
        </p:sp>
      </p:grpSp>
      <p:pic>
        <p:nvPicPr>
          <p:cNvPr id="21" name="Google Shape;21;p11" descr="Рисунок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329611" y="-25758"/>
            <a:ext cx="2156114" cy="12128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oogle Shape;22;p11"/>
          <p:cNvGrpSpPr/>
          <p:nvPr/>
        </p:nvGrpSpPr>
        <p:grpSpPr>
          <a:xfrm>
            <a:off x="616790" y="6235377"/>
            <a:ext cx="669075" cy="625374"/>
            <a:chOff x="-1" y="-2"/>
            <a:chExt cx="669073" cy="625373"/>
          </a:xfrm>
        </p:grpSpPr>
        <p:sp>
          <p:nvSpPr>
            <p:cNvPr id="23" name="Google Shape;23;p11"/>
            <p:cNvSpPr/>
            <p:nvPr/>
          </p:nvSpPr>
          <p:spPr>
            <a:xfrm>
              <a:off x="-1" y="-2"/>
              <a:ext cx="669073" cy="62537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" name="Google Shape;24;p11"/>
            <p:cNvSpPr txBox="1"/>
            <p:nvPr/>
          </p:nvSpPr>
          <p:spPr>
            <a:xfrm>
              <a:off x="45720" y="146138"/>
              <a:ext cx="577629" cy="3330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/>
            </a:p>
          </p:txBody>
        </p:sp>
      </p:grpSp>
      <p:grpSp>
        <p:nvGrpSpPr>
          <p:cNvPr id="25" name="Google Shape;25;p11"/>
          <p:cNvGrpSpPr/>
          <p:nvPr/>
        </p:nvGrpSpPr>
        <p:grpSpPr>
          <a:xfrm>
            <a:off x="629425" y="-2451"/>
            <a:ext cx="2730093" cy="506843"/>
            <a:chOff x="-2" y="-2"/>
            <a:chExt cx="2730092" cy="506841"/>
          </a:xfrm>
        </p:grpSpPr>
        <p:sp>
          <p:nvSpPr>
            <p:cNvPr id="26" name="Google Shape;26;p11"/>
            <p:cNvSpPr/>
            <p:nvPr/>
          </p:nvSpPr>
          <p:spPr>
            <a:xfrm>
              <a:off x="-2" y="-2"/>
              <a:ext cx="2730092" cy="506841"/>
            </a:xfrm>
            <a:prstGeom prst="rect">
              <a:avLst/>
            </a:prstGeom>
            <a:solidFill>
              <a:srgbClr val="B5D8E1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7" name="Google Shape;27;p11"/>
            <p:cNvSpPr txBox="1"/>
            <p:nvPr/>
          </p:nvSpPr>
          <p:spPr>
            <a:xfrm>
              <a:off x="45720" y="90856"/>
              <a:ext cx="2638651" cy="3251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РАЗДЕЛА</a:t>
              </a:r>
              <a:endParaRPr/>
            </a:p>
          </p:txBody>
        </p:sp>
      </p:grpSp>
      <p:sp>
        <p:nvSpPr>
          <p:cNvPr id="28" name="Google Shape;28;p11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>
  <p:cSld name="Сравнение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/>
          <p:nvPr/>
        </p:nvSpPr>
        <p:spPr>
          <a:xfrm>
            <a:off x="5483225" y="0"/>
            <a:ext cx="6708775" cy="6873241"/>
          </a:xfrm>
          <a:prstGeom prst="rect">
            <a:avLst/>
          </a:prstGeom>
          <a:solidFill>
            <a:srgbClr val="B5D8E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" name="Google Shape;31;p12"/>
          <p:cNvSpPr txBox="1"/>
          <p:nvPr/>
        </p:nvSpPr>
        <p:spPr>
          <a:xfrm>
            <a:off x="566087" y="1544952"/>
            <a:ext cx="3774042" cy="1463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4800"/>
              <a:buFont typeface="Arial"/>
              <a:buNone/>
            </a:pPr>
            <a:r>
              <a:rPr lang="ru-RU" sz="48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ЗАГОЛОВОК СЛАЙДА</a:t>
            </a:r>
            <a:endParaRPr/>
          </a:p>
        </p:txBody>
      </p:sp>
      <p:pic>
        <p:nvPicPr>
          <p:cNvPr id="32" name="Google Shape;32;p12" descr="Рисунок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329611" y="-25758"/>
            <a:ext cx="2156114" cy="1212813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2"/>
          <p:cNvSpPr txBox="1"/>
          <p:nvPr/>
        </p:nvSpPr>
        <p:spPr>
          <a:xfrm>
            <a:off x="6249911" y="227512"/>
            <a:ext cx="759795" cy="1615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Arial"/>
              <a:buNone/>
            </a:pPr>
            <a:r>
              <a:rPr lang="ru-RU" sz="1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34" name="Google Shape;34;p12"/>
          <p:cNvSpPr txBox="1"/>
          <p:nvPr/>
        </p:nvSpPr>
        <p:spPr>
          <a:xfrm>
            <a:off x="6141718" y="3165168"/>
            <a:ext cx="759795" cy="1615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Arial"/>
              <a:buNone/>
            </a:pPr>
            <a:r>
              <a:rPr lang="ru-RU" sz="1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35" name="Google Shape;35;p12"/>
          <p:cNvSpPr txBox="1"/>
          <p:nvPr/>
        </p:nvSpPr>
        <p:spPr>
          <a:xfrm>
            <a:off x="9319724" y="1625929"/>
            <a:ext cx="759794" cy="1615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Arial"/>
              <a:buNone/>
            </a:pPr>
            <a:r>
              <a:rPr lang="ru-RU" sz="1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36" name="Google Shape;36;p12"/>
          <p:cNvSpPr txBox="1"/>
          <p:nvPr/>
        </p:nvSpPr>
        <p:spPr>
          <a:xfrm>
            <a:off x="9832523" y="4088596"/>
            <a:ext cx="759794" cy="1615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Arial"/>
              <a:buNone/>
            </a:pPr>
            <a:r>
              <a:rPr lang="ru-RU" sz="1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37" name="Google Shape;37;p12"/>
          <p:cNvSpPr txBox="1"/>
          <p:nvPr/>
        </p:nvSpPr>
        <p:spPr>
          <a:xfrm>
            <a:off x="6207392" y="4738556"/>
            <a:ext cx="1565011" cy="774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</a:t>
            </a:r>
            <a:endParaRPr/>
          </a:p>
        </p:txBody>
      </p:sp>
      <p:sp>
        <p:nvSpPr>
          <p:cNvPr id="38" name="Google Shape;38;p12"/>
          <p:cNvSpPr txBox="1"/>
          <p:nvPr/>
        </p:nvSpPr>
        <p:spPr>
          <a:xfrm>
            <a:off x="6297379" y="1736275"/>
            <a:ext cx="1565012" cy="774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</a:t>
            </a:r>
            <a:endParaRPr/>
          </a:p>
        </p:txBody>
      </p:sp>
      <p:sp>
        <p:nvSpPr>
          <p:cNvPr id="39" name="Google Shape;39;p12"/>
          <p:cNvSpPr txBox="1"/>
          <p:nvPr/>
        </p:nvSpPr>
        <p:spPr>
          <a:xfrm>
            <a:off x="9353136" y="3153597"/>
            <a:ext cx="1565011" cy="774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</a:t>
            </a:r>
            <a:endParaRPr/>
          </a:p>
        </p:txBody>
      </p:sp>
      <p:sp>
        <p:nvSpPr>
          <p:cNvPr id="40" name="Google Shape;40;p12"/>
          <p:cNvSpPr txBox="1"/>
          <p:nvPr/>
        </p:nvSpPr>
        <p:spPr>
          <a:xfrm>
            <a:off x="9901276" y="5614599"/>
            <a:ext cx="1565011" cy="774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</a:t>
            </a:r>
            <a:endParaRPr/>
          </a:p>
        </p:txBody>
      </p:sp>
      <p:sp>
        <p:nvSpPr>
          <p:cNvPr id="41" name="Google Shape;41;p12"/>
          <p:cNvSpPr/>
          <p:nvPr/>
        </p:nvSpPr>
        <p:spPr>
          <a:xfrm>
            <a:off x="9478850" y="-9686"/>
            <a:ext cx="1857633" cy="1326299"/>
          </a:xfrm>
          <a:prstGeom prst="rect">
            <a:avLst/>
          </a:prstGeom>
          <a:solidFill>
            <a:srgbClr val="FCAF17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2" name="Google Shape;42;p12" descr="Рисунок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329611" y="-25758"/>
            <a:ext cx="2156114" cy="12128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" name="Google Shape;43;p12"/>
          <p:cNvGrpSpPr/>
          <p:nvPr/>
        </p:nvGrpSpPr>
        <p:grpSpPr>
          <a:xfrm>
            <a:off x="616790" y="6235377"/>
            <a:ext cx="669075" cy="625374"/>
            <a:chOff x="-1" y="-2"/>
            <a:chExt cx="669073" cy="625373"/>
          </a:xfrm>
        </p:grpSpPr>
        <p:sp>
          <p:nvSpPr>
            <p:cNvPr id="44" name="Google Shape;44;p12"/>
            <p:cNvSpPr/>
            <p:nvPr/>
          </p:nvSpPr>
          <p:spPr>
            <a:xfrm>
              <a:off x="-1" y="-2"/>
              <a:ext cx="669073" cy="625373"/>
            </a:xfrm>
            <a:prstGeom prst="rect">
              <a:avLst/>
            </a:prstGeom>
            <a:solidFill>
              <a:srgbClr val="A24EF7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5" name="Google Shape;45;p12"/>
            <p:cNvSpPr txBox="1"/>
            <p:nvPr/>
          </p:nvSpPr>
          <p:spPr>
            <a:xfrm>
              <a:off x="45720" y="146138"/>
              <a:ext cx="577629" cy="3330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6</a:t>
              </a:r>
              <a:endParaRPr/>
            </a:p>
          </p:txBody>
        </p:sp>
      </p:grpSp>
      <p:grpSp>
        <p:nvGrpSpPr>
          <p:cNvPr id="46" name="Google Shape;46;p12"/>
          <p:cNvGrpSpPr/>
          <p:nvPr/>
        </p:nvGrpSpPr>
        <p:grpSpPr>
          <a:xfrm>
            <a:off x="629425" y="-2451"/>
            <a:ext cx="2730093" cy="506843"/>
            <a:chOff x="-2" y="-2"/>
            <a:chExt cx="2730092" cy="506841"/>
          </a:xfrm>
        </p:grpSpPr>
        <p:sp>
          <p:nvSpPr>
            <p:cNvPr id="47" name="Google Shape;47;p12"/>
            <p:cNvSpPr/>
            <p:nvPr/>
          </p:nvSpPr>
          <p:spPr>
            <a:xfrm>
              <a:off x="-2" y="-2"/>
              <a:ext cx="2730092" cy="506841"/>
            </a:xfrm>
            <a:prstGeom prst="rect">
              <a:avLst/>
            </a:prstGeom>
            <a:solidFill>
              <a:srgbClr val="ADDAE3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" name="Google Shape;48;p12"/>
            <p:cNvSpPr txBox="1"/>
            <p:nvPr/>
          </p:nvSpPr>
          <p:spPr>
            <a:xfrm>
              <a:off x="45720" y="90856"/>
              <a:ext cx="2638651" cy="3251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РАЗДЕЛА</a:t>
              </a:r>
              <a:endParaRPr/>
            </a:p>
          </p:txBody>
        </p:sp>
      </p:grpSp>
      <p:sp>
        <p:nvSpPr>
          <p:cNvPr id="49" name="Google Shape;49;p12"/>
          <p:cNvSpPr txBox="1"/>
          <p:nvPr/>
        </p:nvSpPr>
        <p:spPr>
          <a:xfrm>
            <a:off x="609152" y="3188385"/>
            <a:ext cx="4782191" cy="1981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гласящая примерно следующее: представители современных социальных резервов призваны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к ответу! </a:t>
            </a:r>
            <a:endParaRPr sz="12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В целом, конечно, базовый вектор развития позволяет выполнить важные задания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по разработке системы обучения кадров, соответствующей насущным потребностям </a:t>
            </a:r>
            <a:endParaRPr/>
          </a:p>
        </p:txBody>
      </p:sp>
      <p:sp>
        <p:nvSpPr>
          <p:cNvPr id="50" name="Google Shape;50;p12"/>
          <p:cNvSpPr/>
          <p:nvPr/>
        </p:nvSpPr>
        <p:spPr>
          <a:xfrm>
            <a:off x="7111999" y="1187053"/>
            <a:ext cx="2162014" cy="132392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noFill/>
          <a:ln w="63500" cap="flat" cmpd="sng">
            <a:solidFill>
              <a:srgbClr val="FCAF17"/>
            </a:solidFill>
            <a:prstDash val="solid"/>
            <a:miter lim="8000"/>
            <a:headEnd type="none" w="sm" len="sm"/>
            <a:tailEnd type="triangle" w="med" len="med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" name="Google Shape;51;p12"/>
          <p:cNvSpPr/>
          <p:nvPr/>
        </p:nvSpPr>
        <p:spPr>
          <a:xfrm flipH="1">
            <a:off x="7298266" y="2878664"/>
            <a:ext cx="1828805" cy="106680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noFill/>
          <a:ln w="63500" cap="flat" cmpd="sng">
            <a:solidFill>
              <a:srgbClr val="FCAF17"/>
            </a:solidFill>
            <a:prstDash val="solid"/>
            <a:miter lim="8000"/>
            <a:headEnd type="none" w="sm" len="sm"/>
            <a:tailEnd type="triangle" w="med" len="med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" name="Google Shape;52;p12"/>
          <p:cNvSpPr/>
          <p:nvPr/>
        </p:nvSpPr>
        <p:spPr>
          <a:xfrm>
            <a:off x="7298266" y="4347023"/>
            <a:ext cx="2319867" cy="8225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noFill/>
          <a:ln w="63500" cap="flat" cmpd="sng">
            <a:solidFill>
              <a:srgbClr val="FCAF17"/>
            </a:solidFill>
            <a:prstDash val="solid"/>
            <a:miter lim="8000"/>
            <a:headEnd type="none" w="sm" len="sm"/>
            <a:tailEnd type="triangle" w="med" len="med"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>
  <p:cSld name="Только заголовок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498318" y="1526966"/>
            <a:ext cx="9290344" cy="1547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 fontScale="92500"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7200"/>
              <a:buFont typeface="Arial"/>
              <a:buNone/>
            </a:pPr>
            <a:r>
              <a:rPr lang="ru-RU" sz="72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НАЗВАНИЕ  РАЗДЕЛА</a:t>
            </a:r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>
  <p:cSld name="Объект с подписью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/>
          <p:nvPr/>
        </p:nvSpPr>
        <p:spPr>
          <a:xfrm>
            <a:off x="9478850" y="-9686"/>
            <a:ext cx="1857633" cy="1326299"/>
          </a:xfrm>
          <a:prstGeom prst="rect">
            <a:avLst/>
          </a:pr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" name="Google Shape;59;p14"/>
          <p:cNvSpPr txBox="1"/>
          <p:nvPr/>
        </p:nvSpPr>
        <p:spPr>
          <a:xfrm>
            <a:off x="540509" y="836534"/>
            <a:ext cx="6518934" cy="701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4800"/>
              <a:buFont typeface="Arial"/>
              <a:buNone/>
            </a:pPr>
            <a:r>
              <a:rPr lang="ru-RU" sz="48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ЗАГОЛОВОК СЛАЙДА</a:t>
            </a:r>
            <a:endParaRPr/>
          </a:p>
        </p:txBody>
      </p:sp>
      <p:pic>
        <p:nvPicPr>
          <p:cNvPr id="60" name="Google Shape;60;p14" descr="Рисунок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329611" y="-25758"/>
            <a:ext cx="2156114" cy="121281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1" name="Google Shape;61;p14"/>
          <p:cNvGraphicFramePr/>
          <p:nvPr/>
        </p:nvGraphicFramePr>
        <p:xfrm>
          <a:off x="623887" y="1633920"/>
          <a:ext cx="3000000" cy="3000000"/>
        </p:xfrm>
        <a:graphic>
          <a:graphicData uri="http://schemas.openxmlformats.org/drawingml/2006/table">
            <a:tbl>
              <a:tblPr firstRow="1">
                <a:noFill/>
                <a:tableStyleId>{6B2F4416-AD60-4949-B761-5844E9B73BEB}</a:tableStyleId>
              </a:tblPr>
              <a:tblGrid>
                <a:gridCol w="17854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54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854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54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854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854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3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C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A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3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3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1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None/>
                      </a:pPr>
                      <a:endParaRPr sz="1200" u="none" strike="noStrike" cap="none"/>
                    </a:p>
                  </a:txBody>
                  <a:tcPr marL="40500" marR="40500" marT="40500" marB="40500">
                    <a:lnL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AFC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62" name="Google Shape;62;p14"/>
          <p:cNvGrpSpPr/>
          <p:nvPr/>
        </p:nvGrpSpPr>
        <p:grpSpPr>
          <a:xfrm>
            <a:off x="9488631" y="6157384"/>
            <a:ext cx="2343183" cy="705156"/>
            <a:chOff x="-2" y="-2"/>
            <a:chExt cx="2343182" cy="705155"/>
          </a:xfrm>
        </p:grpSpPr>
        <p:sp>
          <p:nvSpPr>
            <p:cNvPr id="63" name="Google Shape;63;p14"/>
            <p:cNvSpPr/>
            <p:nvPr/>
          </p:nvSpPr>
          <p:spPr>
            <a:xfrm>
              <a:off x="-2" y="-2"/>
              <a:ext cx="2343182" cy="705155"/>
            </a:xfrm>
            <a:prstGeom prst="rect">
              <a:avLst/>
            </a:prstGeom>
            <a:solidFill>
              <a:srgbClr val="ADDAE3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" name="Google Shape;64;p14"/>
            <p:cNvSpPr txBox="1"/>
            <p:nvPr/>
          </p:nvSpPr>
          <p:spPr>
            <a:xfrm>
              <a:off x="45719" y="206523"/>
              <a:ext cx="2251741" cy="29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ru-RU" sz="16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ДОКЛАДА</a:t>
              </a:r>
              <a:endParaRPr/>
            </a:p>
          </p:txBody>
        </p:sp>
      </p:grpSp>
      <p:grpSp>
        <p:nvGrpSpPr>
          <p:cNvPr id="65" name="Google Shape;65;p14"/>
          <p:cNvGrpSpPr/>
          <p:nvPr/>
        </p:nvGrpSpPr>
        <p:grpSpPr>
          <a:xfrm>
            <a:off x="616790" y="6235377"/>
            <a:ext cx="669075" cy="625374"/>
            <a:chOff x="-1" y="-2"/>
            <a:chExt cx="669073" cy="625373"/>
          </a:xfrm>
        </p:grpSpPr>
        <p:sp>
          <p:nvSpPr>
            <p:cNvPr id="66" name="Google Shape;66;p14"/>
            <p:cNvSpPr/>
            <p:nvPr/>
          </p:nvSpPr>
          <p:spPr>
            <a:xfrm>
              <a:off x="-1" y="-2"/>
              <a:ext cx="669073" cy="625373"/>
            </a:xfrm>
            <a:prstGeom prst="rect">
              <a:avLst/>
            </a:prstGeom>
            <a:solidFill>
              <a:srgbClr val="F5AC41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4"/>
            <p:cNvSpPr txBox="1"/>
            <p:nvPr/>
          </p:nvSpPr>
          <p:spPr>
            <a:xfrm>
              <a:off x="45720" y="146138"/>
              <a:ext cx="577629" cy="3330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/>
            </a:p>
          </p:txBody>
        </p:sp>
      </p:grpSp>
      <p:grpSp>
        <p:nvGrpSpPr>
          <p:cNvPr id="68" name="Google Shape;68;p14"/>
          <p:cNvGrpSpPr/>
          <p:nvPr/>
        </p:nvGrpSpPr>
        <p:grpSpPr>
          <a:xfrm>
            <a:off x="629425" y="-2451"/>
            <a:ext cx="2730093" cy="506843"/>
            <a:chOff x="-2" y="-2"/>
            <a:chExt cx="2730092" cy="506841"/>
          </a:xfrm>
        </p:grpSpPr>
        <p:sp>
          <p:nvSpPr>
            <p:cNvPr id="69" name="Google Shape;69;p14"/>
            <p:cNvSpPr/>
            <p:nvPr/>
          </p:nvSpPr>
          <p:spPr>
            <a:xfrm>
              <a:off x="-2" y="-2"/>
              <a:ext cx="2730092" cy="506841"/>
            </a:xfrm>
            <a:prstGeom prst="rect">
              <a:avLst/>
            </a:prstGeom>
            <a:solidFill>
              <a:srgbClr val="8F0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4"/>
            <p:cNvSpPr txBox="1"/>
            <p:nvPr/>
          </p:nvSpPr>
          <p:spPr>
            <a:xfrm>
              <a:off x="45720" y="90856"/>
              <a:ext cx="2638651" cy="3251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РАЗДЕЛА</a:t>
              </a:r>
              <a:endParaRPr/>
            </a:p>
          </p:txBody>
        </p:sp>
      </p:grpSp>
      <p:sp>
        <p:nvSpPr>
          <p:cNvPr id="71" name="Google Shape;71;p14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>
  <p:cSld name="Рисунок с подписью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5" descr="2022-11-09 02.38.2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48067" y="-3"/>
            <a:ext cx="4880971" cy="6858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 descr="Рисунок 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29611" y="-25758"/>
            <a:ext cx="2156114" cy="1212813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/>
        </p:nvSpPr>
        <p:spPr>
          <a:xfrm>
            <a:off x="566087" y="1544952"/>
            <a:ext cx="3774042" cy="1463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4800"/>
              <a:buFont typeface="Arial"/>
              <a:buNone/>
            </a:pPr>
            <a:r>
              <a:rPr lang="ru-RU" sz="4800" b="0" i="0" u="none" strike="noStrike" cap="none">
                <a:solidFill>
                  <a:srgbClr val="8F00FF"/>
                </a:solidFill>
                <a:latin typeface="Arial"/>
                <a:ea typeface="Arial"/>
                <a:cs typeface="Arial"/>
                <a:sym typeface="Arial"/>
              </a:rPr>
              <a:t>ЗАГОЛОВОК СЛАЙДА</a:t>
            </a:r>
            <a:endParaRPr/>
          </a:p>
        </p:txBody>
      </p:sp>
      <p:sp>
        <p:nvSpPr>
          <p:cNvPr id="76" name="Google Shape;76;p15"/>
          <p:cNvSpPr/>
          <p:nvPr/>
        </p:nvSpPr>
        <p:spPr>
          <a:xfrm>
            <a:off x="9478850" y="-9686"/>
            <a:ext cx="1857633" cy="1326299"/>
          </a:xfrm>
          <a:prstGeom prst="rect">
            <a:avLst/>
          </a:pr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7" name="Google Shape;77;p15" descr="Рисунок 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29611" y="-25758"/>
            <a:ext cx="2156114" cy="12128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15"/>
          <p:cNvGrpSpPr/>
          <p:nvPr/>
        </p:nvGrpSpPr>
        <p:grpSpPr>
          <a:xfrm>
            <a:off x="9488631" y="6157384"/>
            <a:ext cx="2343183" cy="705156"/>
            <a:chOff x="-2" y="-2"/>
            <a:chExt cx="2343182" cy="705155"/>
          </a:xfrm>
        </p:grpSpPr>
        <p:sp>
          <p:nvSpPr>
            <p:cNvPr id="79" name="Google Shape;79;p15"/>
            <p:cNvSpPr/>
            <p:nvPr/>
          </p:nvSpPr>
          <p:spPr>
            <a:xfrm>
              <a:off x="-2" y="-2"/>
              <a:ext cx="2343182" cy="705155"/>
            </a:xfrm>
            <a:prstGeom prst="rect">
              <a:avLst/>
            </a:prstGeom>
            <a:solidFill>
              <a:srgbClr val="ADDAE3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5"/>
            <p:cNvSpPr txBox="1"/>
            <p:nvPr/>
          </p:nvSpPr>
          <p:spPr>
            <a:xfrm>
              <a:off x="45719" y="206523"/>
              <a:ext cx="2251741" cy="2920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Arial"/>
                <a:buNone/>
              </a:pPr>
              <a:r>
                <a:rPr lang="ru-RU" sz="16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ДОКЛАДА</a:t>
              </a:r>
              <a:endParaRPr/>
            </a:p>
          </p:txBody>
        </p:sp>
      </p:grpSp>
      <p:grpSp>
        <p:nvGrpSpPr>
          <p:cNvPr id="81" name="Google Shape;81;p15"/>
          <p:cNvGrpSpPr/>
          <p:nvPr/>
        </p:nvGrpSpPr>
        <p:grpSpPr>
          <a:xfrm>
            <a:off x="616790" y="6235377"/>
            <a:ext cx="669075" cy="625374"/>
            <a:chOff x="-1" y="-2"/>
            <a:chExt cx="669073" cy="625373"/>
          </a:xfrm>
        </p:grpSpPr>
        <p:sp>
          <p:nvSpPr>
            <p:cNvPr id="82" name="Google Shape;82;p15"/>
            <p:cNvSpPr/>
            <p:nvPr/>
          </p:nvSpPr>
          <p:spPr>
            <a:xfrm>
              <a:off x="-1" y="-2"/>
              <a:ext cx="669073" cy="625373"/>
            </a:xfrm>
            <a:prstGeom prst="rect">
              <a:avLst/>
            </a:prstGeom>
            <a:solidFill>
              <a:srgbClr val="F5AC41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 txBox="1"/>
            <p:nvPr/>
          </p:nvSpPr>
          <p:spPr>
            <a:xfrm>
              <a:off x="45720" y="146138"/>
              <a:ext cx="577629" cy="3330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/>
            </a:p>
          </p:txBody>
        </p:sp>
      </p:grpSp>
      <p:grpSp>
        <p:nvGrpSpPr>
          <p:cNvPr id="84" name="Google Shape;84;p15"/>
          <p:cNvGrpSpPr/>
          <p:nvPr/>
        </p:nvGrpSpPr>
        <p:grpSpPr>
          <a:xfrm>
            <a:off x="629425" y="-2451"/>
            <a:ext cx="2730093" cy="506843"/>
            <a:chOff x="-2" y="-2"/>
            <a:chExt cx="2730092" cy="506841"/>
          </a:xfrm>
        </p:grpSpPr>
        <p:sp>
          <p:nvSpPr>
            <p:cNvPr id="85" name="Google Shape;85;p15"/>
            <p:cNvSpPr/>
            <p:nvPr/>
          </p:nvSpPr>
          <p:spPr>
            <a:xfrm>
              <a:off x="-2" y="-2"/>
              <a:ext cx="2730092" cy="506841"/>
            </a:xfrm>
            <a:prstGeom prst="rect">
              <a:avLst/>
            </a:prstGeom>
            <a:solidFill>
              <a:srgbClr val="8F0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5"/>
            <p:cNvSpPr txBox="1"/>
            <p:nvPr/>
          </p:nvSpPr>
          <p:spPr>
            <a:xfrm>
              <a:off x="45720" y="90856"/>
              <a:ext cx="2638651" cy="3251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r>
                <a:rPr lang="ru-RU" sz="1800" b="0" i="0" u="none" strike="noStrike" cap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НАЗВАНИЕ РАЗДЕЛА</a:t>
              </a:r>
              <a:endParaRPr/>
            </a:p>
          </p:txBody>
        </p:sp>
      </p:grpSp>
      <p:sp>
        <p:nvSpPr>
          <p:cNvPr id="87" name="Google Shape;87;p15"/>
          <p:cNvSpPr txBox="1"/>
          <p:nvPr/>
        </p:nvSpPr>
        <p:spPr>
          <a:xfrm>
            <a:off x="609152" y="3188385"/>
            <a:ext cx="4782191" cy="1981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Имеется спорная точка зрения, гласящая примерно следующее: представители современных социальных резервов призваны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к ответу! </a:t>
            </a:r>
            <a:endParaRPr sz="1200" b="0" i="0" u="none" strike="noStrike" cap="none">
              <a:solidFill>
                <a:srgbClr val="88888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В целом, конечно, базовый вектор развития позволяет выполнить важные задания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1B1B1B"/>
                </a:solidFill>
                <a:latin typeface="Arial"/>
                <a:ea typeface="Arial"/>
                <a:cs typeface="Arial"/>
                <a:sym typeface="Arial"/>
              </a:rPr>
              <a:t>по разработке системы обучения кадров, соответствующей насущным потребностям </a:t>
            </a:r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sldNum" idx="1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/>
          <p:nvPr/>
        </p:nvSpPr>
        <p:spPr>
          <a:xfrm>
            <a:off x="6103137" y="2345381"/>
            <a:ext cx="6120000" cy="45293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AF17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CAF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103137" y="-2"/>
            <a:ext cx="6121526" cy="2345384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8F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103137" y="5359336"/>
            <a:ext cx="6121528" cy="1514425"/>
          </a:xfrm>
          <a:prstGeom prst="rect">
            <a:avLst/>
          </a:prstGeom>
          <a:solidFill>
            <a:srgbClr val="FBB3C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493D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FD493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8818529" y="-2"/>
            <a:ext cx="3406131" cy="4274948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5D8E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B5D8E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8820554" y="2352969"/>
            <a:ext cx="3404109" cy="4529333"/>
          </a:xfrm>
          <a:prstGeom prst="rect">
            <a:avLst/>
          </a:pr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BB3C1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FBB3C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304650" y="830003"/>
            <a:ext cx="5876694" cy="452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4000"/>
              <a:buFont typeface="Montserrat Medium"/>
              <a:buNone/>
            </a:pPr>
            <a:r>
              <a:rPr lang="ru-RU" sz="4000" b="0" i="0" u="none" strike="noStrike" cap="none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Акселератор «Технолидеры 5.0» 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4000"/>
              <a:buFont typeface="Montserrat Medium"/>
              <a:buNone/>
            </a:pPr>
            <a:r>
              <a:rPr lang="ru-RU" sz="4000" b="0" i="0" u="none" strike="noStrike" cap="none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«</a:t>
            </a:r>
            <a:r>
              <a:rPr lang="ru-RU" sz="4800">
                <a:solidFill>
                  <a:srgbClr val="875DF8"/>
                </a:solidFill>
              </a:rPr>
              <a:t>Helthy</a:t>
            </a:r>
            <a:r>
              <a:rPr lang="ru-RU" sz="4000" b="0" i="0" u="none" strike="noStrike" cap="none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»</a:t>
            </a:r>
            <a:endParaRPr>
              <a:solidFill>
                <a:srgbClr val="875DF8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2300"/>
              <a:buFont typeface="Montserrat Medium"/>
              <a:buNone/>
            </a:pPr>
            <a:r>
              <a:rPr lang="ru-RU" sz="230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Гаранин Артём</a:t>
            </a:r>
            <a:r>
              <a:rPr lang="ru-RU" sz="2300" b="0" i="0" u="none" strike="noStrike" cap="none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sz="9600" b="0" i="0" u="none" strike="noStrike" cap="none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2300"/>
              <a:buFont typeface="Montserrat Medium"/>
              <a:buNone/>
            </a:pPr>
            <a:r>
              <a:rPr lang="ru-RU" sz="2300">
                <a:solidFill>
                  <a:srgbClr val="1B1B1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ИГХТУ ТУиЦИ 3 курс 185 группа</a:t>
            </a:r>
            <a:endParaRPr sz="1800" b="0" i="0" u="none" strike="noStrike" cap="none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99" name="Google Shape;9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65276" y="290040"/>
            <a:ext cx="1765300" cy="176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oogle Shape;180;g2e040aa9403_0_0"/>
          <p:cNvGrpSpPr/>
          <p:nvPr/>
        </p:nvGrpSpPr>
        <p:grpSpPr>
          <a:xfrm>
            <a:off x="-6781" y="6365336"/>
            <a:ext cx="770351" cy="506700"/>
            <a:chOff x="-1" y="-1"/>
            <a:chExt cx="542400" cy="506700"/>
          </a:xfrm>
        </p:grpSpPr>
        <p:sp>
          <p:nvSpPr>
            <p:cNvPr id="181" name="Google Shape;181;g2e040aa9403_0_0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82" name="Google Shape;182;g2e040aa9403_0_0"/>
            <p:cNvSpPr txBox="1"/>
            <p:nvPr/>
          </p:nvSpPr>
          <p:spPr>
            <a:xfrm>
              <a:off x="147442" y="132681"/>
              <a:ext cx="1806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10</a:t>
              </a:fld>
              <a:endParaRPr sz="1200" b="0" i="0" u="none" strike="noStrike" cap="none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83" name="Google Shape;183;g2e040aa9403_0_0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184" name="Google Shape;184;g2e040aa9403_0_0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85" name="Google Shape;185;g2e040aa9403_0_0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86" name="Google Shape;186;g2e040aa9403_0_0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7" name="Google Shape;187;g2e040aa9403_0_0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8" name="Google Shape;188;g2e040aa9403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2e040aa9403_0_0"/>
          <p:cNvSpPr/>
          <p:nvPr/>
        </p:nvSpPr>
        <p:spPr>
          <a:xfrm>
            <a:off x="211368" y="97727"/>
            <a:ext cx="1691712" cy="2769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Прототип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63" y="683569"/>
            <a:ext cx="5197885" cy="286117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8044" y="683569"/>
            <a:ext cx="5195642" cy="28611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263" y="3634158"/>
            <a:ext cx="5197885" cy="28554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8044" y="3634158"/>
            <a:ext cx="5195642" cy="28529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1380" y="5626046"/>
            <a:ext cx="871972" cy="87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43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" name="Google Shape;195;g2e040aa9403_0_14"/>
          <p:cNvGrpSpPr/>
          <p:nvPr/>
        </p:nvGrpSpPr>
        <p:grpSpPr>
          <a:xfrm>
            <a:off x="-6780" y="6365336"/>
            <a:ext cx="685510" cy="506700"/>
            <a:chOff x="-1" y="-1"/>
            <a:chExt cx="542400" cy="506700"/>
          </a:xfrm>
        </p:grpSpPr>
        <p:sp>
          <p:nvSpPr>
            <p:cNvPr id="196" name="Google Shape;196;g2e040aa9403_0_14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97" name="Google Shape;197;g2e040aa9403_0_14"/>
            <p:cNvSpPr txBox="1"/>
            <p:nvPr/>
          </p:nvSpPr>
          <p:spPr>
            <a:xfrm>
              <a:off x="144236" y="132681"/>
              <a:ext cx="1836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11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98" name="Google Shape;198;g2e040aa9403_0_14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199" name="Google Shape;199;g2e040aa9403_0_14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00" name="Google Shape;200;g2e040aa9403_0_14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r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Конкуренты</a:t>
              </a: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01" name="Google Shape;201;g2e040aa9403_0_14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2" name="Google Shape;202;g2e040aa9403_0_14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3" name="Google Shape;203;g2e040aa9403_0_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g2e040aa9403_0_14"/>
          <p:cNvSpPr txBox="1"/>
          <p:nvPr/>
        </p:nvSpPr>
        <p:spPr>
          <a:xfrm>
            <a:off x="1115353" y="497308"/>
            <a:ext cx="103719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600"/>
              <a:buFont typeface="Montserrat Medium"/>
              <a:buNone/>
            </a:pPr>
            <a:r>
              <a:rPr lang="ru-RU" sz="3600" b="0" i="0" u="none" strike="noStrike" cap="none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Анализ конкурентов, основные конкурентные преимущества</a:t>
            </a:r>
            <a:endParaRPr/>
          </a:p>
        </p:txBody>
      </p:sp>
      <p:graphicFrame>
        <p:nvGraphicFramePr>
          <p:cNvPr id="205" name="Google Shape;205;g2e040aa9403_0_14"/>
          <p:cNvGraphicFramePr/>
          <p:nvPr>
            <p:extLst>
              <p:ext uri="{D42A27DB-BD31-4B8C-83A1-F6EECF244321}">
                <p14:modId xmlns:p14="http://schemas.microsoft.com/office/powerpoint/2010/main" val="3725424082"/>
              </p:ext>
            </p:extLst>
          </p:nvPr>
        </p:nvGraphicFramePr>
        <p:xfrm>
          <a:off x="290514" y="2025049"/>
          <a:ext cx="11610975" cy="29762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2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66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966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966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3966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1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Функции</a:t>
                      </a:r>
                      <a:endParaRPr sz="1400" b="1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1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Здоровая Еда Елены Малышевой</a:t>
                      </a:r>
                      <a:endParaRPr sz="1400" b="1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en-US" sz="1400" b="1" u="none" strike="noStrike" cap="none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fitsrars</a:t>
                      </a:r>
                      <a:endParaRPr sz="1400" b="1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1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 </a:t>
                      </a:r>
                      <a:r>
                        <a:rPr lang="en-US" sz="1400" b="1" u="none" strike="noStrike" cap="none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Boddea</a:t>
                      </a:r>
                      <a:endParaRPr sz="1400" b="1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en-US" sz="1400" b="1" u="none" strike="noStrike" cap="none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Helthy</a:t>
                      </a:r>
                      <a:endParaRPr sz="1400" b="1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5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Видео-тренировки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ru-RU" sz="16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нет</a:t>
                      </a:r>
                      <a:endParaRPr sz="16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да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</a:pPr>
                      <a:r>
                        <a:rPr lang="ru-RU" sz="16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нет</a:t>
                      </a:r>
                      <a:endParaRPr sz="16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Helvetica Neue"/>
                        <a:buNone/>
                        <a:tabLst/>
                        <a:defRPr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да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Подбор</a:t>
                      </a:r>
                      <a:r>
                        <a:rPr lang="ru-RU" sz="1400" b="0" i="0" u="none" strike="noStrike" cap="none" baseline="0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плана питания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по анкетированию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6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нет</a:t>
                      </a:r>
                      <a:endParaRPr sz="16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по тестированию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по анкетированию</a:t>
                      </a:r>
                      <a:endParaRPr sz="140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0" i="0" u="none" strike="noStrike" cap="none" baseline="0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Консультации с тренером/</a:t>
                      </a:r>
                      <a:r>
                        <a:rPr lang="ru-RU" sz="1400" b="0" i="0" u="none" strike="noStrike" cap="none" baseline="0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нутрициологом</a:t>
                      </a:r>
                      <a:endParaRPr sz="1400" b="0" i="1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только служба поддержки</a:t>
                      </a:r>
                      <a:endParaRPr sz="140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только служба поддержки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только служба поддержки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b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да</a:t>
                      </a:r>
                      <a:endParaRPr sz="1400" b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0" i="0" u="none" strike="noStrike" cap="none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Клиентоориентированность</a:t>
                      </a:r>
                      <a:r>
                        <a:rPr lang="ru-RU" sz="1400" b="0" i="0" u="none" strike="noStrike" cap="none" baseline="0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сайта</a:t>
                      </a:r>
                      <a:endParaRPr sz="1400" b="0" i="1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удобный, понятный</a:t>
                      </a:r>
                      <a:endParaRPr sz="140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  <a:tabLst/>
                        <a:defRPr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удобный, понятный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не</a:t>
                      </a:r>
                      <a:r>
                        <a:rPr lang="ru-RU" sz="1400" u="none" strike="noStrike" cap="none" baseline="0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информативный</a:t>
                      </a:r>
                      <a:endParaRPr sz="140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  <a:tabLst/>
                        <a:defRPr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удобный, понятный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5DF8"/>
                        </a:buClr>
                        <a:buSzPts val="1400"/>
                        <a:buFont typeface="Montserrat Medium"/>
                        <a:buNone/>
                      </a:pPr>
                      <a:r>
                        <a:rPr lang="ru-RU" sz="1400" b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Стоимость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выше</a:t>
                      </a:r>
                      <a:r>
                        <a:rPr lang="ru-RU" sz="1400" u="none" strike="noStrike" cap="none" baseline="0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нашего проекта</a:t>
                      </a:r>
                      <a:endParaRPr sz="140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690р/</a:t>
                      </a:r>
                      <a:r>
                        <a:rPr lang="ru-RU" sz="1400" b="0" i="0" u="none" strike="noStrike" cap="none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мес</a:t>
                      </a:r>
                      <a:endParaRPr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</a:pPr>
                      <a:r>
                        <a:rPr lang="ru-RU" sz="140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выше</a:t>
                      </a:r>
                      <a:r>
                        <a:rPr lang="ru-RU" sz="1400" u="none" strike="noStrike" cap="none" baseline="0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нашего проекта</a:t>
                      </a:r>
                      <a:endParaRPr lang="ru-RU" sz="140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Helvetica Neue"/>
                        <a:buNone/>
                        <a:tabLst/>
                        <a:defRPr/>
                      </a:pPr>
                      <a:r>
                        <a:rPr lang="ru-RU" sz="1400" b="1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500р</a:t>
                      </a:r>
                      <a:r>
                        <a:rPr lang="ru-RU" sz="1400" b="0" i="0" u="none" strike="noStrike" cap="none" dirty="0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/</a:t>
                      </a:r>
                      <a:r>
                        <a:rPr lang="ru-RU" sz="1400" b="0" i="0" u="none" strike="noStrike" cap="none" dirty="0" err="1">
                          <a:solidFill>
                            <a:srgbClr val="875DF8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мес</a:t>
                      </a:r>
                      <a:endParaRPr lang="ru-RU" sz="1400" b="0" i="0" u="none" strike="noStrike" cap="none" dirty="0">
                        <a:solidFill>
                          <a:srgbClr val="875DF8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75DF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06" name="Google Shape;206;g2e040aa9403_0_14"/>
          <p:cNvSpPr txBox="1"/>
          <p:nvPr/>
        </p:nvSpPr>
        <p:spPr>
          <a:xfrm>
            <a:off x="4018833" y="5132994"/>
            <a:ext cx="61722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1600"/>
              <a:buFont typeface="Montserrat Medium"/>
              <a:buNone/>
            </a:pPr>
            <a:r>
              <a:rPr lang="ru-RU" sz="1600" b="1" i="0" u="none" strike="noStrike" cap="none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ПРЕИМУЩЕСТВА ПРОДУКТА: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1600"/>
              <a:buFont typeface="Montserrat Medium"/>
              <a:buNone/>
            </a:pPr>
            <a:r>
              <a:rPr lang="ru-RU" sz="1600" b="0" i="0" u="none" strike="noStrike" cap="none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 больший функционал в единой платформе</a:t>
            </a:r>
            <a:endParaRPr sz="1600" b="0" i="0" u="none" strike="noStrike" cap="none" dirty="0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1600"/>
              <a:buFont typeface="Montserrat Medium"/>
              <a:buNone/>
            </a:pPr>
            <a:r>
              <a:rPr lang="ru-RU" sz="1600" b="0" i="0" u="none" strike="noStrike" cap="none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 цена ниже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1600"/>
              <a:buFont typeface="Montserrat Medium"/>
              <a:buNone/>
            </a:pPr>
            <a:r>
              <a:rPr lang="ru-RU" sz="1600" b="0" i="0" u="none" strike="noStrike" cap="none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</a:t>
            </a:r>
            <a:r>
              <a:rPr lang="ru-RU" sz="1600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удобство в использовании</a:t>
            </a:r>
            <a:endParaRPr sz="1600" b="0" i="0" u="none" strike="noStrike" cap="none" dirty="0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  <p:extLst>
      <p:ext uri="{BB962C8B-B14F-4D97-AF65-F5344CB8AC3E}">
        <p14:creationId xmlns:p14="http://schemas.microsoft.com/office/powerpoint/2010/main" val="3469521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oogle Shape;212;g2e040aa9403_0_30"/>
          <p:cNvGrpSpPr/>
          <p:nvPr/>
        </p:nvGrpSpPr>
        <p:grpSpPr>
          <a:xfrm>
            <a:off x="-6780" y="6365336"/>
            <a:ext cx="711414" cy="506700"/>
            <a:chOff x="-1" y="-1"/>
            <a:chExt cx="542400" cy="506700"/>
          </a:xfrm>
        </p:grpSpPr>
        <p:sp>
          <p:nvSpPr>
            <p:cNvPr id="213" name="Google Shape;213;g2e040aa9403_0_30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14" name="Google Shape;214;g2e040aa9403_0_30"/>
            <p:cNvSpPr txBox="1"/>
            <p:nvPr/>
          </p:nvSpPr>
          <p:spPr>
            <a:xfrm>
              <a:off x="147442" y="132681"/>
              <a:ext cx="1806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12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215" name="Google Shape;215;g2e040aa9403_0_30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216" name="Google Shape;216;g2e040aa9403_0_30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17" name="Google Shape;217;g2e040aa9403_0_30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18" name="Google Shape;218;g2e040aa9403_0_30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9" name="Google Shape;219;g2e040aa9403_0_30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0" name="Google Shape;220;g2e040aa9403_0_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g2e040aa9403_0_30"/>
          <p:cNvSpPr txBox="1"/>
          <p:nvPr/>
        </p:nvSpPr>
        <p:spPr>
          <a:xfrm>
            <a:off x="1427995" y="183328"/>
            <a:ext cx="95556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2800"/>
              <a:buFont typeface="Montserrat Medium"/>
              <a:buNone/>
            </a:pPr>
            <a:r>
              <a:rPr lang="ru-RU" sz="2800" b="0" i="0" u="none" strike="noStrike" cap="none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БИЗНЕС – МОДЕЛЬ </a:t>
            </a:r>
            <a:r>
              <a:rPr lang="ru-RU" sz="2800" b="0" i="0" u="none" strike="noStrike" cap="none" dirty="0" smtClean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ПРОЕКТА</a:t>
            </a:r>
            <a:endParaRPr sz="2800" b="0" i="0" u="none" strike="noStrike" cap="none" dirty="0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pSp>
        <p:nvGrpSpPr>
          <p:cNvPr id="222" name="Google Shape;222;g2e040aa9403_0_30"/>
          <p:cNvGrpSpPr/>
          <p:nvPr/>
        </p:nvGrpSpPr>
        <p:grpSpPr>
          <a:xfrm>
            <a:off x="340834" y="835302"/>
            <a:ext cx="11146532" cy="5773213"/>
            <a:chOff x="2021730" y="1866295"/>
            <a:chExt cx="16382322" cy="8560516"/>
          </a:xfrm>
        </p:grpSpPr>
        <p:grpSp>
          <p:nvGrpSpPr>
            <p:cNvPr id="223" name="Google Shape;223;g2e040aa9403_0_30"/>
            <p:cNvGrpSpPr/>
            <p:nvPr/>
          </p:nvGrpSpPr>
          <p:grpSpPr>
            <a:xfrm>
              <a:off x="2051050" y="1920875"/>
              <a:ext cx="16155434" cy="8382000"/>
              <a:chOff x="1135616" y="1844675"/>
              <a:chExt cx="16155434" cy="8382000"/>
            </a:xfrm>
          </p:grpSpPr>
          <p:sp>
            <p:nvSpPr>
              <p:cNvPr id="224" name="Google Shape;224;g2e040aa9403_0_30"/>
              <p:cNvSpPr/>
              <p:nvPr/>
            </p:nvSpPr>
            <p:spPr>
              <a:xfrm>
                <a:off x="1136650" y="8245475"/>
                <a:ext cx="8077200" cy="19812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5" name="Google Shape;225;g2e040aa9403_0_30"/>
              <p:cNvSpPr/>
              <p:nvPr/>
            </p:nvSpPr>
            <p:spPr>
              <a:xfrm>
                <a:off x="9213850" y="8245475"/>
                <a:ext cx="8077200" cy="19812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6" name="Google Shape;226;g2e040aa9403_0_30"/>
              <p:cNvSpPr/>
              <p:nvPr/>
            </p:nvSpPr>
            <p:spPr>
              <a:xfrm>
                <a:off x="1135616" y="1844675"/>
                <a:ext cx="2895600" cy="64008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" name="Google Shape;227;g2e040aa9403_0_30"/>
              <p:cNvSpPr/>
              <p:nvPr/>
            </p:nvSpPr>
            <p:spPr>
              <a:xfrm>
                <a:off x="4031216" y="1844675"/>
                <a:ext cx="3810000" cy="33528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8" name="Google Shape;228;g2e040aa9403_0_30"/>
              <p:cNvSpPr/>
              <p:nvPr/>
            </p:nvSpPr>
            <p:spPr>
              <a:xfrm>
                <a:off x="4031216" y="5197475"/>
                <a:ext cx="3810000" cy="30480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" name="Google Shape;229;g2e040aa9403_0_30"/>
              <p:cNvSpPr/>
              <p:nvPr/>
            </p:nvSpPr>
            <p:spPr>
              <a:xfrm>
                <a:off x="7841216" y="1844675"/>
                <a:ext cx="2895600" cy="64008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0" name="Google Shape;230;g2e040aa9403_0_30"/>
              <p:cNvSpPr/>
              <p:nvPr/>
            </p:nvSpPr>
            <p:spPr>
              <a:xfrm>
                <a:off x="10736816" y="1844675"/>
                <a:ext cx="3200400" cy="33528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" name="Google Shape;231;g2e040aa9403_0_30"/>
              <p:cNvSpPr/>
              <p:nvPr/>
            </p:nvSpPr>
            <p:spPr>
              <a:xfrm>
                <a:off x="10736816" y="5197475"/>
                <a:ext cx="3200400" cy="30480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2" name="Google Shape;232;g2e040aa9403_0_30"/>
              <p:cNvSpPr/>
              <p:nvPr/>
            </p:nvSpPr>
            <p:spPr>
              <a:xfrm>
                <a:off x="13937216" y="1844675"/>
                <a:ext cx="3352800" cy="6400800"/>
              </a:xfrm>
              <a:prstGeom prst="rect">
                <a:avLst/>
              </a:prstGeom>
              <a:noFill/>
              <a:ln w="25400" cap="flat" cmpd="sng">
                <a:solidFill>
                  <a:srgbClr val="395E8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Helvetica Neue"/>
                  <a:buNone/>
                </a:pPr>
                <a:endParaRPr sz="1800" b="0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3" name="Google Shape;233;g2e040aa9403_0_30"/>
            <p:cNvSpPr txBox="1"/>
            <p:nvPr/>
          </p:nvSpPr>
          <p:spPr>
            <a:xfrm>
              <a:off x="2050015" y="2073276"/>
              <a:ext cx="2894700" cy="42441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2. Проблема и существующие альтернативы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недостаток компетенции в составлении индивидуальной программы питания/</a:t>
              </a: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тренировок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g2e040aa9403_0_30"/>
            <p:cNvSpPr txBox="1"/>
            <p:nvPr/>
          </p:nvSpPr>
          <p:spPr>
            <a:xfrm>
              <a:off x="4945613" y="2041304"/>
              <a:ext cx="3807900" cy="17797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4. Решение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программа по составлению плана тренировок и питания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g2e040aa9403_0_30"/>
            <p:cNvSpPr txBox="1"/>
            <p:nvPr/>
          </p:nvSpPr>
          <p:spPr>
            <a:xfrm>
              <a:off x="4975412" y="5240357"/>
              <a:ext cx="3729300" cy="30119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8. Ключевые метрики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кол-во пользователей посетивших; проданных товаров/подписок; статистика результатов пользователей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g2e040aa9403_0_30"/>
            <p:cNvSpPr txBox="1"/>
            <p:nvPr/>
          </p:nvSpPr>
          <p:spPr>
            <a:xfrm>
              <a:off x="8758150" y="1866295"/>
              <a:ext cx="2892600" cy="6297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3. Уникальная ценность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программа по составлению плана тренировок и питания, </a:t>
              </a: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на основе анкеты составляем план питания, достижение первонач. цели (похудение, набор массы, повышение здоровья)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g2e040aa9403_0_30"/>
            <p:cNvSpPr txBox="1"/>
            <p:nvPr/>
          </p:nvSpPr>
          <p:spPr>
            <a:xfrm>
              <a:off x="11728449" y="2073276"/>
              <a:ext cx="3013499" cy="17797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9. Скрытое преимущество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ИИ на основе наших данных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g2e040aa9403_0_30"/>
            <p:cNvSpPr txBox="1"/>
            <p:nvPr/>
          </p:nvSpPr>
          <p:spPr>
            <a:xfrm>
              <a:off x="11652249" y="5283376"/>
              <a:ext cx="3089700" cy="26012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5. Каналы распространения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сайты по тематики ЗОЖ; электронная рассылка клиентам фитнес залов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g2e040aa9403_0_30"/>
            <p:cNvSpPr txBox="1"/>
            <p:nvPr/>
          </p:nvSpPr>
          <p:spPr>
            <a:xfrm>
              <a:off x="14852650" y="1997075"/>
              <a:ext cx="2590799" cy="30119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1. Сегмент потребителей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начинающие спортсмены (от месяца до 2 лет), вся РФ, от 18 до 40 лет</a:t>
              </a:r>
              <a:endParaRPr sz="18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g2e040aa9403_0_30"/>
            <p:cNvSpPr txBox="1"/>
            <p:nvPr/>
          </p:nvSpPr>
          <p:spPr>
            <a:xfrm>
              <a:off x="2021730" y="8215690"/>
              <a:ext cx="7908953" cy="2190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7. Структура расходов</a:t>
              </a: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: </a:t>
              </a:r>
              <a:r>
                <a:rPr lang="ru-RU" sz="1800" b="1" dirty="0"/>
                <a:t>Затраты на разработку: </a:t>
              </a:r>
              <a:r>
                <a:rPr lang="ru-RU" sz="1800" dirty="0"/>
                <a:t>1. покупка домена 2. бек-</a:t>
              </a:r>
              <a:r>
                <a:rPr lang="ru-RU" sz="1800" dirty="0" err="1"/>
                <a:t>енд</a:t>
              </a:r>
              <a:r>
                <a:rPr lang="ru-RU" sz="1800" dirty="0"/>
                <a:t> специалист</a:t>
              </a:r>
              <a:r>
                <a:rPr lang="ru-RU" sz="1800" b="1" dirty="0"/>
                <a:t> </a:t>
              </a:r>
              <a:r>
                <a:rPr lang="ru-RU" sz="1800" dirty="0"/>
                <a:t>3. консультация фитнес тренера 4. затраты на видео уроки. </a:t>
              </a:r>
              <a:r>
                <a:rPr lang="ru-RU" sz="1800" b="1" dirty="0"/>
                <a:t>Постоянные затраты</a:t>
              </a:r>
              <a:r>
                <a:rPr lang="ru-RU" sz="1800" dirty="0"/>
                <a:t>: 1. аренда сервера 2. ЗП сотрудников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1" name="Google Shape;241;g2e040aa9403_0_30"/>
            <p:cNvSpPr txBox="1"/>
            <p:nvPr/>
          </p:nvSpPr>
          <p:spPr>
            <a:xfrm>
              <a:off x="10129286" y="8236291"/>
              <a:ext cx="8274766" cy="2190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Calibri"/>
                <a:buNone/>
              </a:pPr>
              <a:r>
                <a:rPr lang="ru-RU" sz="1800" b="1" i="0" u="none" strike="noStrike" cap="none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6. Потоки доходов</a:t>
              </a:r>
              <a:r>
                <a:rPr lang="ru-RU" sz="1800" dirty="0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</a:p>
            <a:p>
              <a:pPr lvl="0">
                <a:buClr>
                  <a:schemeClr val="dk2"/>
                </a:buClr>
                <a:buSzPts val="1800"/>
              </a:pPr>
              <a:r>
                <a:rPr lang="ru-RU" sz="1800" dirty="0">
                  <a:solidFill>
                    <a:schemeClr val="tx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Реклама - оплата за размещение рекламы сторонних сервисов; Фиксированная стоимость за покупку - единоразовая оплата при покупке продукта</a:t>
              </a:r>
              <a:endParaRPr sz="1800" b="0" i="0" u="none" strike="noStrike" cap="none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804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oogle Shape;246;g2e040aa9403_0_63"/>
          <p:cNvGrpSpPr/>
          <p:nvPr/>
        </p:nvGrpSpPr>
        <p:grpSpPr>
          <a:xfrm>
            <a:off x="-6781" y="6365336"/>
            <a:ext cx="723217" cy="506700"/>
            <a:chOff x="-1" y="-1"/>
            <a:chExt cx="542400" cy="506700"/>
          </a:xfrm>
        </p:grpSpPr>
        <p:sp>
          <p:nvSpPr>
            <p:cNvPr id="247" name="Google Shape;247;g2e040aa9403_0_63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48" name="Google Shape;248;g2e040aa9403_0_63"/>
            <p:cNvSpPr txBox="1"/>
            <p:nvPr/>
          </p:nvSpPr>
          <p:spPr>
            <a:xfrm>
              <a:off x="147442" y="132681"/>
              <a:ext cx="1806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13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249" name="Google Shape;249;g2e040aa9403_0_63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250" name="Google Shape;250;g2e040aa9403_0_63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51" name="Google Shape;251;g2e040aa9403_0_63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52" name="Google Shape;252;g2e040aa9403_0_63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3" name="Google Shape;253;g2e040aa9403_0_63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4" name="Google Shape;254;g2e040aa9403_0_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2e040aa9403_0_63"/>
          <p:cNvSpPr txBox="1"/>
          <p:nvPr/>
        </p:nvSpPr>
        <p:spPr>
          <a:xfrm>
            <a:off x="716436" y="813900"/>
            <a:ext cx="95556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3200" b="0" i="0" u="none" strike="noStrike" cap="none" dirty="0">
                <a:solidFill>
                  <a:srgbClr val="875DF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ФИНАНСОВЫЕ ПОКАЗАТЕЛИ ПРОЕКТА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rgbClr val="875DF8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56" name="Google Shape;256;g2e040aa9403_0_63"/>
          <p:cNvSpPr txBox="1"/>
          <p:nvPr/>
        </p:nvSpPr>
        <p:spPr>
          <a:xfrm>
            <a:off x="430620" y="2023760"/>
            <a:ext cx="8935138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r>
              <a:rPr lang="ru-RU" sz="2800" b="1" dirty="0">
                <a:latin typeface="Montserrat Medium"/>
                <a:ea typeface="Montserrat Medium"/>
                <a:cs typeface="Montserrat Medium"/>
                <a:sym typeface="Montserrat Medium"/>
              </a:rPr>
              <a:t>С</a:t>
            </a:r>
            <a:r>
              <a:rPr lang="ru-RU" sz="2800" b="1" i="0" u="none" strike="noStrike" cap="none" dirty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ебестоимость разработки</a:t>
            </a:r>
            <a:r>
              <a:rPr lang="ru-RU" sz="2800" b="0" i="0" u="none" strike="noStrike" cap="none" dirty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нашего продукта – 172 500р.</a:t>
            </a:r>
            <a:endParaRPr sz="20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endParaRPr lang="ru-RU" sz="2800" b="1" dirty="0" smtClean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r>
              <a:rPr lang="ru-RU" sz="2800" b="1" dirty="0" smtClean="0">
                <a:latin typeface="Montserrat Medium"/>
                <a:ea typeface="Montserrat Medium"/>
                <a:cs typeface="Montserrat Medium"/>
                <a:sym typeface="Montserrat Medium"/>
              </a:rPr>
              <a:t>Т</a:t>
            </a:r>
            <a:r>
              <a:rPr lang="ru-RU" sz="2800" b="1" i="0" u="none" strike="noStrike" cap="none" dirty="0" smtClean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очка </a:t>
            </a:r>
            <a:r>
              <a:rPr lang="ru-RU" sz="2800" b="1" i="0" u="none" strike="noStrike" cap="none" dirty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окупаемости </a:t>
            </a:r>
            <a:r>
              <a:rPr lang="ru-RU" sz="2800" dirty="0">
                <a:latin typeface="Montserrat Medium"/>
                <a:ea typeface="Montserrat Medium"/>
                <a:cs typeface="Montserrat Medium"/>
                <a:sym typeface="Montserrat Medium"/>
              </a:rPr>
              <a:t>нашег</a:t>
            </a:r>
            <a:r>
              <a:rPr lang="ru-RU" sz="2800" b="0" i="0" u="none" strike="noStrike" cap="none" dirty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 продукта </a:t>
            </a:r>
            <a:r>
              <a:rPr lang="ru-RU" sz="2800" b="0" i="0" u="none" strike="noStrike" cap="none" dirty="0" smtClean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–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r>
              <a:rPr lang="ru-RU" sz="2800" b="0" i="0" u="none" strike="noStrike" cap="none" dirty="0" smtClean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61 450р.</a:t>
            </a:r>
            <a:endParaRPr sz="20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endParaRPr lang="ru-RU" sz="2800" b="1" dirty="0" smtClean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r>
              <a:rPr lang="ru-RU" sz="2800" b="1" dirty="0" smtClean="0">
                <a:latin typeface="Montserrat Medium"/>
                <a:ea typeface="Montserrat Medium"/>
                <a:cs typeface="Montserrat Medium"/>
                <a:sym typeface="Montserrat Medium"/>
              </a:rPr>
              <a:t>П</a:t>
            </a:r>
            <a:r>
              <a:rPr lang="ru-RU" sz="2800" b="1" i="0" u="none" strike="noStrike" cap="none" dirty="0" smtClean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отенциальная </a:t>
            </a:r>
            <a:r>
              <a:rPr lang="ru-RU" sz="2800" b="1" i="0" u="none" strike="noStrike" cap="none" dirty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прибыль </a:t>
            </a:r>
            <a:r>
              <a:rPr lang="ru-RU" sz="2800" b="0" i="0" u="none" strike="noStrike" cap="none" dirty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за 12 мес. </a:t>
            </a:r>
            <a:r>
              <a:rPr lang="ru-RU" sz="2800" b="0" i="0" u="none" strike="noStrike" cap="none" dirty="0" smtClean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–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Montserrat Medium"/>
              <a:buNone/>
            </a:pPr>
            <a:r>
              <a:rPr lang="ru-RU" sz="2800" b="0" i="0" u="none" strike="noStrike" cap="none" dirty="0" smtClean="0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2 421 235р.</a:t>
            </a: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368" y="3217234"/>
            <a:ext cx="3148102" cy="314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64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oogle Shape;261;g2e040aa9403_0_77"/>
          <p:cNvGrpSpPr/>
          <p:nvPr/>
        </p:nvGrpSpPr>
        <p:grpSpPr>
          <a:xfrm>
            <a:off x="-6780" y="6365336"/>
            <a:ext cx="760924" cy="506700"/>
            <a:chOff x="-1" y="-1"/>
            <a:chExt cx="542400" cy="506700"/>
          </a:xfrm>
        </p:grpSpPr>
        <p:sp>
          <p:nvSpPr>
            <p:cNvPr id="262" name="Google Shape;262;g2e040aa9403_0_77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63" name="Google Shape;263;g2e040aa9403_0_77"/>
            <p:cNvSpPr txBox="1"/>
            <p:nvPr/>
          </p:nvSpPr>
          <p:spPr>
            <a:xfrm>
              <a:off x="147442" y="132681"/>
              <a:ext cx="1806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14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264" name="Google Shape;264;g2e040aa9403_0_77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265" name="Google Shape;265;g2e040aa9403_0_77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66" name="Google Shape;266;g2e040aa9403_0_77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67" name="Google Shape;267;g2e040aa9403_0_77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8" name="Google Shape;268;g2e040aa9403_0_77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9" name="Google Shape;269;g2e040aa9403_0_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g2e040aa9403_0_77"/>
          <p:cNvSpPr/>
          <p:nvPr/>
        </p:nvSpPr>
        <p:spPr>
          <a:xfrm>
            <a:off x="132708" y="15222"/>
            <a:ext cx="1691712" cy="4617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Каналы продвижения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2708" y="1237333"/>
            <a:ext cx="1168713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875DF8"/>
                </a:solidFill>
              </a:rPr>
              <a:t>Воронка продвижения </a:t>
            </a:r>
            <a:r>
              <a:rPr lang="ru-RU" sz="2800" dirty="0" smtClean="0">
                <a:solidFill>
                  <a:srgbClr val="875DF8"/>
                </a:solidFill>
              </a:rPr>
              <a:t>продукта:</a:t>
            </a:r>
          </a:p>
          <a:p>
            <a:endParaRPr lang="ru-RU" sz="2400" dirty="0">
              <a:solidFill>
                <a:srgbClr val="875DF8"/>
              </a:solidFill>
            </a:endParaRPr>
          </a:p>
          <a:p>
            <a:pPr marL="457200" indent="-457200">
              <a:buClr>
                <a:srgbClr val="875DF8"/>
              </a:buClr>
              <a:buAutoNum type="arabicPeriod"/>
            </a:pPr>
            <a:r>
              <a:rPr lang="ru-RU" sz="2400" dirty="0" smtClean="0">
                <a:solidFill>
                  <a:srgbClr val="875DF8"/>
                </a:solidFill>
              </a:rPr>
              <a:t>Информирование - </a:t>
            </a:r>
            <a:r>
              <a:rPr lang="ru-RU" sz="2000" dirty="0">
                <a:solidFill>
                  <a:srgbClr val="875DF8"/>
                </a:solidFill>
              </a:rPr>
              <a:t>сайты по тематики ЗОЖ; электронная </a:t>
            </a:r>
            <a:r>
              <a:rPr lang="ru-RU" sz="2000" dirty="0" smtClean="0">
                <a:solidFill>
                  <a:srgbClr val="875DF8"/>
                </a:solidFill>
              </a:rPr>
              <a:t>рассылка </a:t>
            </a:r>
            <a:r>
              <a:rPr lang="ru-RU" sz="2000" dirty="0">
                <a:solidFill>
                  <a:srgbClr val="875DF8"/>
                </a:solidFill>
              </a:rPr>
              <a:t>клиентам фитнес залов; реклама в </a:t>
            </a:r>
            <a:r>
              <a:rPr lang="ru-RU" sz="2000" dirty="0" smtClean="0">
                <a:solidFill>
                  <a:srgbClr val="875DF8"/>
                </a:solidFill>
              </a:rPr>
              <a:t>мобильных </a:t>
            </a:r>
            <a:r>
              <a:rPr lang="ru-RU" sz="2000" dirty="0">
                <a:solidFill>
                  <a:srgbClr val="875DF8"/>
                </a:solidFill>
              </a:rPr>
              <a:t>приложениях по тематике ЗОЖ; </a:t>
            </a:r>
            <a:r>
              <a:rPr lang="ru-RU" sz="2000" dirty="0" err="1">
                <a:solidFill>
                  <a:srgbClr val="875DF8"/>
                </a:solidFill>
              </a:rPr>
              <a:t>нативная</a:t>
            </a:r>
            <a:r>
              <a:rPr lang="ru-RU" sz="2000" dirty="0">
                <a:solidFill>
                  <a:srgbClr val="875DF8"/>
                </a:solidFill>
              </a:rPr>
              <a:t> реклама в социальных сетях и в группах по </a:t>
            </a:r>
            <a:r>
              <a:rPr lang="ru-RU" sz="2000" dirty="0" smtClean="0">
                <a:solidFill>
                  <a:srgbClr val="875DF8"/>
                </a:solidFill>
              </a:rPr>
              <a:t>тематике</a:t>
            </a:r>
            <a:endParaRPr lang="ru-RU" sz="2400" dirty="0" smtClean="0">
              <a:solidFill>
                <a:srgbClr val="875DF8"/>
              </a:solidFill>
            </a:endParaRPr>
          </a:p>
          <a:p>
            <a:pPr marL="457200" indent="-457200">
              <a:buClr>
                <a:srgbClr val="875DF8"/>
              </a:buClr>
              <a:buAutoNum type="arabicPeriod"/>
            </a:pPr>
            <a:r>
              <a:rPr lang="ru-RU" sz="2400" dirty="0" smtClean="0">
                <a:solidFill>
                  <a:srgbClr val="875DF8"/>
                </a:solidFill>
              </a:rPr>
              <a:t>Привлечение </a:t>
            </a:r>
            <a:r>
              <a:rPr lang="ru-RU" sz="2400" dirty="0">
                <a:solidFill>
                  <a:srgbClr val="875DF8"/>
                </a:solidFill>
              </a:rPr>
              <a:t>- </a:t>
            </a:r>
            <a:r>
              <a:rPr lang="ru-RU" sz="2000" dirty="0">
                <a:solidFill>
                  <a:srgbClr val="875DF8"/>
                </a:solidFill>
              </a:rPr>
              <a:t>посты в соц. </a:t>
            </a:r>
            <a:r>
              <a:rPr lang="ru-RU" sz="2000" dirty="0" smtClean="0">
                <a:solidFill>
                  <a:srgbClr val="875DF8"/>
                </a:solidFill>
              </a:rPr>
              <a:t>сетях, конкурсы</a:t>
            </a:r>
          </a:p>
          <a:p>
            <a:pPr marL="457200" indent="-457200">
              <a:buClr>
                <a:srgbClr val="875DF8"/>
              </a:buClr>
              <a:buAutoNum type="arabicPeriod"/>
            </a:pPr>
            <a:r>
              <a:rPr lang="ru-RU" sz="2400" dirty="0" smtClean="0">
                <a:solidFill>
                  <a:srgbClr val="875DF8"/>
                </a:solidFill>
              </a:rPr>
              <a:t>Активация </a:t>
            </a:r>
            <a:r>
              <a:rPr lang="ru-RU" sz="2400" dirty="0">
                <a:solidFill>
                  <a:srgbClr val="875DF8"/>
                </a:solidFill>
              </a:rPr>
              <a:t>- </a:t>
            </a:r>
            <a:r>
              <a:rPr lang="ru-RU" sz="2000" dirty="0">
                <a:solidFill>
                  <a:srgbClr val="875DF8"/>
                </a:solidFill>
              </a:rPr>
              <a:t>бесплатный </a:t>
            </a:r>
            <a:r>
              <a:rPr lang="ru-RU" sz="2000" dirty="0" smtClean="0">
                <a:solidFill>
                  <a:srgbClr val="875DF8"/>
                </a:solidFill>
              </a:rPr>
              <a:t>7-дневный период</a:t>
            </a:r>
          </a:p>
          <a:p>
            <a:pPr marL="457200" indent="-457200">
              <a:buClr>
                <a:srgbClr val="875DF8"/>
              </a:buClr>
              <a:buAutoNum type="arabicPeriod"/>
            </a:pPr>
            <a:r>
              <a:rPr lang="ru-RU" sz="2400" dirty="0" smtClean="0">
                <a:solidFill>
                  <a:srgbClr val="875DF8"/>
                </a:solidFill>
              </a:rPr>
              <a:t>Удержание</a:t>
            </a:r>
            <a:r>
              <a:rPr lang="ru-RU" sz="2000" dirty="0" smtClean="0">
                <a:solidFill>
                  <a:srgbClr val="875DF8"/>
                </a:solidFill>
              </a:rPr>
              <a:t> </a:t>
            </a:r>
            <a:r>
              <a:rPr lang="ru-RU" sz="2400" dirty="0">
                <a:solidFill>
                  <a:srgbClr val="875DF8"/>
                </a:solidFill>
              </a:rPr>
              <a:t>- </a:t>
            </a:r>
            <a:r>
              <a:rPr lang="ru-RU" sz="2000" dirty="0">
                <a:solidFill>
                  <a:srgbClr val="875DF8"/>
                </a:solidFill>
              </a:rPr>
              <a:t>бонусы (скидки на </a:t>
            </a:r>
            <a:r>
              <a:rPr lang="ru-RU" sz="2000" dirty="0" err="1" smtClean="0">
                <a:solidFill>
                  <a:srgbClr val="875DF8"/>
                </a:solidFill>
              </a:rPr>
              <a:t>эл.почту</a:t>
            </a:r>
            <a:r>
              <a:rPr lang="ru-RU" sz="2000" dirty="0" smtClean="0">
                <a:solidFill>
                  <a:srgbClr val="875DF8"/>
                </a:solidFill>
              </a:rPr>
              <a:t>)</a:t>
            </a:r>
          </a:p>
          <a:p>
            <a:pPr marL="457200" indent="-457200">
              <a:buClr>
                <a:srgbClr val="875DF8"/>
              </a:buClr>
              <a:buAutoNum type="arabicPeriod"/>
            </a:pPr>
            <a:r>
              <a:rPr lang="ru-RU" sz="2400" dirty="0">
                <a:solidFill>
                  <a:srgbClr val="875DF8"/>
                </a:solidFill>
              </a:rPr>
              <a:t>Доход - </a:t>
            </a:r>
            <a:r>
              <a:rPr lang="ru-RU" sz="2000" dirty="0">
                <a:solidFill>
                  <a:srgbClr val="875DF8"/>
                </a:solidFill>
              </a:rPr>
              <a:t>продукты, мастер-классы</a:t>
            </a:r>
            <a:endParaRPr lang="ru-RU" sz="2000" dirty="0" smtClean="0">
              <a:solidFill>
                <a:srgbClr val="875DF8"/>
              </a:solidFill>
            </a:endParaRPr>
          </a:p>
          <a:p>
            <a:pPr marL="457200" indent="-457200">
              <a:buClr>
                <a:srgbClr val="875DF8"/>
              </a:buClr>
              <a:buAutoNum type="arabicPeriod"/>
            </a:pPr>
            <a:r>
              <a:rPr lang="ru-RU" sz="2400" dirty="0" err="1" smtClean="0">
                <a:solidFill>
                  <a:srgbClr val="875DF8"/>
                </a:solidFill>
              </a:rPr>
              <a:t>Виральность</a:t>
            </a:r>
            <a:r>
              <a:rPr lang="ru-RU" sz="2400" dirty="0">
                <a:solidFill>
                  <a:srgbClr val="875DF8"/>
                </a:solidFill>
              </a:rPr>
              <a:t> - </a:t>
            </a:r>
            <a:r>
              <a:rPr lang="ru-RU" sz="2000" dirty="0">
                <a:solidFill>
                  <a:srgbClr val="875DF8"/>
                </a:solidFill>
              </a:rPr>
              <a:t>акция приведи друга (акция на продукт)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2035" y="2933956"/>
            <a:ext cx="3837808" cy="356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33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oogle Shape;235;p7"/>
          <p:cNvGrpSpPr/>
          <p:nvPr/>
        </p:nvGrpSpPr>
        <p:grpSpPr>
          <a:xfrm>
            <a:off x="-6780" y="6365336"/>
            <a:ext cx="798632" cy="506846"/>
            <a:chOff x="-1" y="-1"/>
            <a:chExt cx="542263" cy="506844"/>
          </a:xfrm>
        </p:grpSpPr>
        <p:sp>
          <p:nvSpPr>
            <p:cNvPr id="236" name="Google Shape;236;p7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C6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37" name="Google Shape;237;p7"/>
            <p:cNvSpPr txBox="1"/>
            <p:nvPr/>
          </p:nvSpPr>
          <p:spPr>
            <a:xfrm>
              <a:off x="141030" y="132681"/>
              <a:ext cx="186906" cy="276994"/>
            </a:xfrm>
            <a:prstGeom prst="rect">
              <a:avLst/>
            </a:prstGeom>
            <a:solidFill>
              <a:srgbClr val="8C6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15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238" name="Google Shape;238;p7"/>
          <p:cNvGrpSpPr/>
          <p:nvPr/>
        </p:nvGrpSpPr>
        <p:grpSpPr>
          <a:xfrm>
            <a:off x="-18523" y="-7366"/>
            <a:ext cx="2024404" cy="506844"/>
            <a:chOff x="-1" y="0"/>
            <a:chExt cx="2024402" cy="506843"/>
          </a:xfrm>
        </p:grpSpPr>
        <p:sp>
          <p:nvSpPr>
            <p:cNvPr id="239" name="Google Shape;239;p7"/>
            <p:cNvSpPr/>
            <p:nvPr/>
          </p:nvSpPr>
          <p:spPr>
            <a:xfrm>
              <a:off x="-1" y="0"/>
              <a:ext cx="2024402" cy="50684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40" name="Google Shape;240;p7"/>
            <p:cNvSpPr/>
            <p:nvPr/>
          </p:nvSpPr>
          <p:spPr>
            <a:xfrm>
              <a:off x="151230" y="114921"/>
              <a:ext cx="1691724" cy="276994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r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Команда проекта</a:t>
              </a: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41" name="Google Shape;241;p7"/>
          <p:cNvSpPr/>
          <p:nvPr/>
        </p:nvSpPr>
        <p:spPr>
          <a:xfrm>
            <a:off x="11408470" y="0"/>
            <a:ext cx="783530" cy="813957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2" name="Google Shape;242;p7"/>
          <p:cNvSpPr txBox="1"/>
          <p:nvPr/>
        </p:nvSpPr>
        <p:spPr>
          <a:xfrm>
            <a:off x="10083816" y="3792"/>
            <a:ext cx="3205159" cy="2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3" name="Google Shape;24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3814" y="1469200"/>
            <a:ext cx="1635870" cy="16358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5" name="Google Shape;245;p7"/>
          <p:cNvGraphicFramePr/>
          <p:nvPr>
            <p:extLst>
              <p:ext uri="{D42A27DB-BD31-4B8C-83A1-F6EECF244321}">
                <p14:modId xmlns:p14="http://schemas.microsoft.com/office/powerpoint/2010/main" val="820568454"/>
              </p:ext>
            </p:extLst>
          </p:nvPr>
        </p:nvGraphicFramePr>
        <p:xfrm>
          <a:off x="539647" y="3535555"/>
          <a:ext cx="11112700" cy="1722150"/>
        </p:xfrm>
        <a:graphic>
          <a:graphicData uri="http://schemas.openxmlformats.org/drawingml/2006/table">
            <a:tbl>
              <a:tblPr firstRow="1" bandRow="1">
                <a:noFill/>
                <a:tableStyleId>{14DF1C27-F649-44B6-A37F-734F2E46ADC2}</a:tableStyleId>
              </a:tblPr>
              <a:tblGrid>
                <a:gridCol w="18698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697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64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049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712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7704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343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100"/>
                        <a:buFont typeface="Montserrat Medium"/>
                        <a:buNone/>
                      </a:pPr>
                      <a:r>
                        <a:rPr lang="ru-RU" sz="11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ПАВЛОВА</a:t>
                      </a:r>
                      <a:r>
                        <a:rPr lang="ru-RU" sz="11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</a:t>
                      </a:r>
                      <a: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/>
                      </a:r>
                      <a:b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</a:b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Дарья Алексеевна</a:t>
                      </a:r>
                      <a:endParaRPr sz="1050" b="0" i="0" u="none" strike="noStrike" cap="none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100"/>
                        <a:buFont typeface="Montserrat Medium"/>
                        <a:buNone/>
                      </a:pPr>
                      <a:r>
                        <a:rPr lang="ru-RU" sz="11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ГАРАНИН </a:t>
                      </a:r>
                      <a: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/>
                      </a:r>
                      <a:b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</a:b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Артём Ярославович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100"/>
                        <a:buFont typeface="Montserrat Medium"/>
                        <a:buNone/>
                      </a:pPr>
                      <a:r>
                        <a:rPr lang="ru-RU" sz="11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САМСОНОВА</a:t>
                      </a:r>
                      <a: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/>
                      </a:r>
                      <a:b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</a:b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Елизавета Викторовна</a:t>
                      </a:r>
                      <a:endParaRPr sz="800" b="0" i="0" u="none" strike="noStrike" cap="none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100"/>
                        <a:buFont typeface="Montserrat Medium"/>
                        <a:buNone/>
                      </a:pPr>
                      <a:r>
                        <a:rPr lang="ru-RU" sz="11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КРАЙНОВА</a:t>
                      </a:r>
                      <a: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/>
                      </a:r>
                      <a:br>
                        <a:rPr lang="ru-RU" sz="80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</a:br>
                      <a:r>
                        <a:rPr lang="ru-RU" sz="105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А</a:t>
                      </a: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лиса</a:t>
                      </a:r>
                      <a:r>
                        <a:rPr lang="ru-RU" sz="105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 </a:t>
                      </a: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Владимировна</a:t>
                      </a:r>
                      <a:endParaRPr sz="1050" b="0" i="0" u="none" strike="noStrike" cap="none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100"/>
                        <a:buFont typeface="Montserrat Medium"/>
                        <a:buNone/>
                      </a:pPr>
                      <a:r>
                        <a:rPr lang="ru-RU" sz="11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КРАСНОВА</a:t>
                      </a:r>
                      <a:r>
                        <a:rPr lang="ru-RU" sz="8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/>
                      </a:r>
                      <a:br>
                        <a:rPr lang="ru-RU" sz="80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</a:b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Евгения Александровна</a:t>
                      </a:r>
                      <a:endParaRPr sz="1100" b="1" u="none" strike="noStrike" cap="none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100"/>
                        <a:buFont typeface="Montserrat Medium"/>
                        <a:buNone/>
                      </a:pPr>
                      <a:r>
                        <a:rPr lang="ru-RU" sz="1100" b="1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ТЮЛЬПАНОВ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r>
                        <a:rPr lang="ru-RU" sz="1050" b="1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Марк Олегович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Тестировщик, аналитик</a:t>
                      </a:r>
                      <a:endParaRPr sz="1050" b="1" u="none" strike="noStrike" cap="none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Тимлид, системный администратор</a:t>
                      </a:r>
                      <a:endParaRPr sz="1050" b="1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dirty="0" err="1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Тестировщик</a:t>
                      </a: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Советник, </a:t>
                      </a:r>
                      <a:r>
                        <a:rPr lang="ru-RU" sz="1050" b="1" dirty="0" err="1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Тестировщик</a:t>
                      </a: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Дизайнер</a:t>
                      </a: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Разработчик (fullstack), аналитик</a:t>
                      </a:r>
                      <a:endParaRPr sz="1050" b="1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r>
                        <a:rPr lang="ru-RU" sz="105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Студент </a:t>
                      </a: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3</a:t>
                      </a:r>
                      <a:r>
                        <a:rPr lang="ru-RU" sz="1050" b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-го курса </a:t>
                      </a:r>
                      <a:r>
                        <a:rPr lang="ru-RU" sz="1050" b="1" i="1" u="none" strike="noStrike" cap="none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ВУЗа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Студент 3-го курса </a:t>
                      </a:r>
                      <a:r>
                        <a:rPr lang="ru-RU" sz="1050" b="1" i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ВУЗа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Студент 3-го курса </a:t>
                      </a:r>
                      <a:r>
                        <a:rPr lang="ru-RU" sz="1050" b="1" i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ВУЗа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Студент 3-го курса </a:t>
                      </a:r>
                      <a:r>
                        <a:rPr lang="ru-RU" sz="1050" b="1" i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ВУЗа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Студент 3-го курса </a:t>
                      </a:r>
                      <a:r>
                        <a:rPr lang="ru-RU" sz="1050" b="1" i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ВУЗа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r>
                        <a:rPr lang="ru-RU" sz="1050" b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Студент 3-го курса </a:t>
                      </a:r>
                      <a:r>
                        <a:rPr lang="ru-RU" sz="1050" b="1" i="1" dirty="0">
                          <a:solidFill>
                            <a:srgbClr val="FD493D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ВУЗа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D493D"/>
                        </a:buClr>
                        <a:buSzPts val="1050"/>
                        <a:buFont typeface="Montserrat Medium"/>
                        <a:buNone/>
                      </a:pPr>
                      <a:endParaRPr sz="1050" b="1" dirty="0">
                        <a:solidFill>
                          <a:srgbClr val="FD493D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246" name="Google Shape;246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6714" y="1469200"/>
            <a:ext cx="163587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70814" y="1469200"/>
            <a:ext cx="163587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4714" y="1469200"/>
            <a:ext cx="163587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28514" y="1469200"/>
            <a:ext cx="163587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72714" y="1469200"/>
            <a:ext cx="163587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3825" y="1469200"/>
            <a:ext cx="1794250" cy="163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28525" y="1469200"/>
            <a:ext cx="163585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36575" y="1469200"/>
            <a:ext cx="1662050" cy="163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70825" y="1469200"/>
            <a:ext cx="1635850" cy="163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8"/>
          <p:cNvSpPr/>
          <p:nvPr/>
        </p:nvSpPr>
        <p:spPr>
          <a:xfrm>
            <a:off x="6103137" y="1742787"/>
            <a:ext cx="6121525" cy="5131928"/>
          </a:xfrm>
          <a:prstGeom prst="rect">
            <a:avLst/>
          </a:prstGeom>
          <a:solidFill>
            <a:srgbClr val="FFE5EE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00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1" name="Google Shape;261;p8"/>
          <p:cNvSpPr/>
          <p:nvPr/>
        </p:nvSpPr>
        <p:spPr>
          <a:xfrm>
            <a:off x="6103137" y="-6261"/>
            <a:ext cx="6121527" cy="1800326"/>
          </a:xfrm>
          <a:prstGeom prst="rect">
            <a:avLst/>
          </a:prstGeom>
          <a:solidFill>
            <a:srgbClr val="B5D8E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2" name="Google Shape;262;p8"/>
          <p:cNvSpPr/>
          <p:nvPr/>
        </p:nvSpPr>
        <p:spPr>
          <a:xfrm>
            <a:off x="8355782" y="-12041"/>
            <a:ext cx="3868879" cy="1811885"/>
          </a:xfrm>
          <a:prstGeom prst="rect">
            <a:avLst/>
          </a:prstGeom>
          <a:solidFill>
            <a:srgbClr val="ED3833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DDAE3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875DF8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3" name="Google Shape;263;p8"/>
          <p:cNvSpPr txBox="1"/>
          <p:nvPr/>
        </p:nvSpPr>
        <p:spPr>
          <a:xfrm>
            <a:off x="532008" y="995119"/>
            <a:ext cx="4831214" cy="452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rm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2000"/>
              <a:buFont typeface="Montserrat Medium"/>
              <a:buNone/>
            </a:pPr>
            <a:r>
              <a:rPr lang="ru-RU" sz="2000" b="0" i="0" u="none" strike="noStrike" cap="none">
                <a:solidFill>
                  <a:srgbClr val="8F00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КОНТАКТЫ ЛИДЕРА ПРОЕКТА</a:t>
            </a:r>
            <a:endParaRPr sz="2000" b="0" i="0" u="none" strike="noStrike" cap="non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2000"/>
              <a:buFont typeface="Montserrat Medium"/>
              <a:buNone/>
            </a:pPr>
            <a:r>
              <a:rPr lang="ru-RU" sz="2000">
                <a:solidFill>
                  <a:srgbClr val="1B1B1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+7 920 671 7701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2000"/>
              <a:buFont typeface="Montserrat Medium"/>
              <a:buNone/>
            </a:pPr>
            <a:r>
              <a:rPr lang="ru-RU" sz="2000">
                <a:solidFill>
                  <a:srgbClr val="1B1B1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ovilooo@mail.ru</a:t>
            </a:r>
            <a:endParaRPr sz="2000" b="0" i="0" u="none" strike="noStrike" cap="non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2000"/>
              <a:buFont typeface="Montserrat Medium"/>
              <a:buNone/>
            </a:pPr>
            <a:r>
              <a:rPr lang="ru-RU" sz="2000">
                <a:solidFill>
                  <a:srgbClr val="1B1B1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@gelbesSchwein</a:t>
            </a:r>
            <a:endParaRPr sz="2000" b="0" i="0" u="none" strike="noStrike" cap="non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2000"/>
              <a:buFont typeface="Montserrat Medium"/>
              <a:buNone/>
            </a:pPr>
            <a:endParaRPr sz="2000" b="0" i="0" u="none" strike="noStrike" cap="non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pSp>
        <p:nvGrpSpPr>
          <p:cNvPr id="264" name="Google Shape;264;p8"/>
          <p:cNvGrpSpPr/>
          <p:nvPr/>
        </p:nvGrpSpPr>
        <p:grpSpPr>
          <a:xfrm>
            <a:off x="-6780" y="6365336"/>
            <a:ext cx="751498" cy="506846"/>
            <a:chOff x="-1" y="-1"/>
            <a:chExt cx="542263" cy="506844"/>
          </a:xfrm>
        </p:grpSpPr>
        <p:sp>
          <p:nvSpPr>
            <p:cNvPr id="265" name="Google Shape;265;p8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C6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66" name="Google Shape;266;p8"/>
            <p:cNvSpPr txBox="1"/>
            <p:nvPr/>
          </p:nvSpPr>
          <p:spPr>
            <a:xfrm>
              <a:off x="120191" y="132681"/>
              <a:ext cx="207745" cy="276994"/>
            </a:xfrm>
            <a:prstGeom prst="rect">
              <a:avLst/>
            </a:prstGeom>
            <a:solidFill>
              <a:srgbClr val="8C60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16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67" name="Google Shape;267;p8"/>
          <p:cNvSpPr txBox="1"/>
          <p:nvPr/>
        </p:nvSpPr>
        <p:spPr>
          <a:xfrm>
            <a:off x="7528895" y="3657125"/>
            <a:ext cx="3270008" cy="1867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31818"/>
              </a:lnSpc>
              <a:spcBef>
                <a:spcPts val="0"/>
              </a:spcBef>
              <a:spcAft>
                <a:spcPts val="0"/>
              </a:spcAft>
              <a:buClr>
                <a:srgbClr val="1B1B1B"/>
              </a:buClr>
              <a:buSzPts val="2200"/>
              <a:buFont typeface="Montserrat Medium"/>
              <a:buNone/>
            </a:pPr>
            <a:r>
              <a:rPr lang="ru-RU" sz="2200" b="1" i="0" u="none" strike="noStrike" cap="none">
                <a:solidFill>
                  <a:srgbClr val="1B1B1B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Картинка проекта</a:t>
            </a:r>
            <a:endParaRPr/>
          </a:p>
        </p:txBody>
      </p:sp>
      <p:sp>
        <p:nvSpPr>
          <p:cNvPr id="269" name="Google Shape;269;p8"/>
          <p:cNvSpPr txBox="1"/>
          <p:nvPr/>
        </p:nvSpPr>
        <p:spPr>
          <a:xfrm>
            <a:off x="6270266" y="2038886"/>
            <a:ext cx="3290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</a:t>
            </a: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654" y="2819288"/>
            <a:ext cx="5197885" cy="28611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"/>
          <p:cNvSpPr txBox="1"/>
          <p:nvPr/>
        </p:nvSpPr>
        <p:spPr>
          <a:xfrm>
            <a:off x="332751" y="944396"/>
            <a:ext cx="115896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900">
                <a:solidFill>
                  <a:srgbClr val="875DF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Рынок правильного и здорового питания с каждым годом стабильно растет не только во всем мире, но и в России. Отечественные производители все чаще выпускают в продажу новинки «здоровых» продуктов питания, а также продукты для вегетарианцев, молодых семей и спортсменов.</a:t>
            </a:r>
            <a:endParaRPr sz="3700">
              <a:solidFill>
                <a:srgbClr val="875DF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05" name="Google Shape;105;p2"/>
          <p:cNvGrpSpPr/>
          <p:nvPr/>
        </p:nvGrpSpPr>
        <p:grpSpPr>
          <a:xfrm>
            <a:off x="-6780" y="6365336"/>
            <a:ext cx="542264" cy="506846"/>
            <a:chOff x="-1" y="-1"/>
            <a:chExt cx="542263" cy="506844"/>
          </a:xfrm>
        </p:grpSpPr>
        <p:sp>
          <p:nvSpPr>
            <p:cNvPr id="106" name="Google Shape;106;p2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07" name="Google Shape;107;p2"/>
            <p:cNvSpPr txBox="1"/>
            <p:nvPr/>
          </p:nvSpPr>
          <p:spPr>
            <a:xfrm>
              <a:off x="147442" y="132681"/>
              <a:ext cx="180494" cy="27699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08" name="Google Shape;108;p2"/>
          <p:cNvGrpSpPr/>
          <p:nvPr/>
        </p:nvGrpSpPr>
        <p:grpSpPr>
          <a:xfrm>
            <a:off x="-18523" y="-7366"/>
            <a:ext cx="2024404" cy="506844"/>
            <a:chOff x="-1" y="0"/>
            <a:chExt cx="2024402" cy="506843"/>
          </a:xfrm>
        </p:grpSpPr>
        <p:sp>
          <p:nvSpPr>
            <p:cNvPr id="109" name="Google Shape;109;p2"/>
            <p:cNvSpPr/>
            <p:nvPr/>
          </p:nvSpPr>
          <p:spPr>
            <a:xfrm>
              <a:off x="-1" y="0"/>
              <a:ext cx="2024402" cy="50684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151230" y="114921"/>
              <a:ext cx="1691724" cy="276994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11" name="Google Shape;111;p2"/>
          <p:cNvSpPr/>
          <p:nvPr/>
        </p:nvSpPr>
        <p:spPr>
          <a:xfrm>
            <a:off x="11408470" y="0"/>
            <a:ext cx="783530" cy="813957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" name="Google Shape;112;p2"/>
          <p:cNvSpPr txBox="1"/>
          <p:nvPr/>
        </p:nvSpPr>
        <p:spPr>
          <a:xfrm>
            <a:off x="10083816" y="3792"/>
            <a:ext cx="3205159" cy="2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13" name="Google Shape;113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/>
          <p:cNvSpPr/>
          <p:nvPr/>
        </p:nvSpPr>
        <p:spPr>
          <a:xfrm>
            <a:off x="140663" y="-9347"/>
            <a:ext cx="1691726" cy="461661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Актуальность проекта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5" name="Google Shape;115;p2"/>
          <p:cNvSpPr txBox="1"/>
          <p:nvPr/>
        </p:nvSpPr>
        <p:spPr>
          <a:xfrm>
            <a:off x="433346" y="2301448"/>
            <a:ext cx="1980300" cy="14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 </a:t>
            </a:r>
            <a:endParaRPr/>
          </a:p>
        </p:txBody>
      </p:sp>
      <p:grpSp>
        <p:nvGrpSpPr>
          <p:cNvPr id="116" name="Google Shape;116;p2"/>
          <p:cNvGrpSpPr/>
          <p:nvPr/>
        </p:nvGrpSpPr>
        <p:grpSpPr>
          <a:xfrm>
            <a:off x="442813" y="2161213"/>
            <a:ext cx="11369475" cy="2166175"/>
            <a:chOff x="401800" y="2045688"/>
            <a:chExt cx="11369475" cy="2166175"/>
          </a:xfrm>
        </p:grpSpPr>
        <p:pic>
          <p:nvPicPr>
            <p:cNvPr id="117" name="Google Shape;117;p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01800" y="2098025"/>
              <a:ext cx="4728025" cy="2061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660775" y="2045688"/>
              <a:ext cx="5110500" cy="21661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9" name="Google Shape;119;p2"/>
          <p:cNvSpPr txBox="1"/>
          <p:nvPr/>
        </p:nvSpPr>
        <p:spPr>
          <a:xfrm>
            <a:off x="269650" y="4327375"/>
            <a:ext cx="5077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Рисунок 1 - Анализ рынка правильного и здорового питания​</a:t>
            </a:r>
            <a:endParaRPr sz="3700">
              <a:solidFill>
                <a:srgbClr val="8C60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332751" y="4949871"/>
            <a:ext cx="11589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 b="1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Улучшение общего состояния здоровья</a:t>
            </a: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​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Повышение уровня энергии и жизненной силы. Кроме того, сайт предоставляет персонализированные рекомендации по тренировкам и диете, которые помогут вам достичь своих целей в фитнесе и улучшить общее самочувствие.​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1" name="Google Shape;121;p2"/>
          <p:cNvSpPr txBox="1"/>
          <p:nvPr/>
        </p:nvSpPr>
        <p:spPr>
          <a:xfrm>
            <a:off x="6734775" y="4327375"/>
            <a:ext cx="5077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Рисунок 2 - Анализ количества людей приверженцев здорового образа жизни​</a:t>
            </a:r>
            <a:endParaRPr sz="3700">
              <a:solidFill>
                <a:srgbClr val="8C60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3"/>
          <p:cNvGrpSpPr/>
          <p:nvPr/>
        </p:nvGrpSpPr>
        <p:grpSpPr>
          <a:xfrm>
            <a:off x="-6780" y="6365336"/>
            <a:ext cx="542264" cy="506846"/>
            <a:chOff x="-1" y="-1"/>
            <a:chExt cx="542263" cy="506844"/>
          </a:xfrm>
        </p:grpSpPr>
        <p:sp>
          <p:nvSpPr>
            <p:cNvPr id="127" name="Google Shape;127;p3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28" name="Google Shape;128;p3"/>
            <p:cNvSpPr txBox="1"/>
            <p:nvPr/>
          </p:nvSpPr>
          <p:spPr>
            <a:xfrm>
              <a:off x="147442" y="132681"/>
              <a:ext cx="180494" cy="27699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3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29" name="Google Shape;129;p3"/>
          <p:cNvGrpSpPr/>
          <p:nvPr/>
        </p:nvGrpSpPr>
        <p:grpSpPr>
          <a:xfrm>
            <a:off x="0" y="6533"/>
            <a:ext cx="2024404" cy="506844"/>
            <a:chOff x="-1" y="0"/>
            <a:chExt cx="2024402" cy="506843"/>
          </a:xfrm>
        </p:grpSpPr>
        <p:sp>
          <p:nvSpPr>
            <p:cNvPr id="130" name="Google Shape;130;p3"/>
            <p:cNvSpPr/>
            <p:nvPr/>
          </p:nvSpPr>
          <p:spPr>
            <a:xfrm>
              <a:off x="-1" y="0"/>
              <a:ext cx="2024402" cy="50684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151230" y="114921"/>
              <a:ext cx="1691724" cy="276994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32" name="Google Shape;132;p3"/>
          <p:cNvSpPr/>
          <p:nvPr/>
        </p:nvSpPr>
        <p:spPr>
          <a:xfrm>
            <a:off x="11408470" y="0"/>
            <a:ext cx="783530" cy="813957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3" name="Google Shape;133;p3"/>
          <p:cNvSpPr txBox="1"/>
          <p:nvPr/>
        </p:nvSpPr>
        <p:spPr>
          <a:xfrm>
            <a:off x="10083816" y="3792"/>
            <a:ext cx="3205159" cy="2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4" name="Google Shape;13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"/>
          <p:cNvSpPr/>
          <p:nvPr/>
        </p:nvSpPr>
        <p:spPr>
          <a:xfrm>
            <a:off x="166339" y="121453"/>
            <a:ext cx="1691726" cy="276995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Целевая аудитория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301201" y="813946"/>
            <a:ext cx="11589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 b="1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Определение возрастной группы целевой аудитории</a:t>
            </a: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​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Возрастная группа нашей целевой аудитории включает в себя молодых людей, т.е начинающих спортсменов, а также вегетарианцев.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3"/>
          <p:cNvSpPr txBox="1"/>
          <p:nvPr/>
        </p:nvSpPr>
        <p:spPr>
          <a:xfrm>
            <a:off x="301201" y="1867721"/>
            <a:ext cx="11589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 b="1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Анализ социального статуса пользователей сайта</a:t>
            </a: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​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Социальный статус наших пользователей разнообразен – среди них есть люди разных профессий, социальных слоев и уровней образования.​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8" name="Google Shape;138;p3"/>
          <p:cNvSpPr txBox="1"/>
          <p:nvPr/>
        </p:nvSpPr>
        <p:spPr>
          <a:xfrm>
            <a:off x="301201" y="2977658"/>
            <a:ext cx="11589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 b="1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Изучение уровня доходов клиентов платформы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18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Уровень доходов наших клиентов также различен, но мы стараемся предложить им доступные варианты программ и продуктов, чтобы каждый мог воспользоваться нашими услугами независимо от своего финансового положения.</a:t>
            </a:r>
            <a:endParaRPr sz="18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9" name="Google Shape;13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1601" y="4087576"/>
            <a:ext cx="3559624" cy="237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2225" y="4087576"/>
            <a:ext cx="3609939" cy="2406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4"/>
          <p:cNvGrpSpPr/>
          <p:nvPr/>
        </p:nvGrpSpPr>
        <p:grpSpPr>
          <a:xfrm>
            <a:off x="-6780" y="6365336"/>
            <a:ext cx="542264" cy="506846"/>
            <a:chOff x="-1" y="-1"/>
            <a:chExt cx="542263" cy="506844"/>
          </a:xfrm>
        </p:grpSpPr>
        <p:sp>
          <p:nvSpPr>
            <p:cNvPr id="146" name="Google Shape;146;p4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47" name="Google Shape;147;p4"/>
            <p:cNvSpPr txBox="1"/>
            <p:nvPr/>
          </p:nvSpPr>
          <p:spPr>
            <a:xfrm>
              <a:off x="133015" y="132681"/>
              <a:ext cx="194921" cy="27699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4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48" name="Google Shape;148;p4"/>
          <p:cNvGrpSpPr/>
          <p:nvPr/>
        </p:nvGrpSpPr>
        <p:grpSpPr>
          <a:xfrm>
            <a:off x="-18523" y="-7366"/>
            <a:ext cx="2024404" cy="506844"/>
            <a:chOff x="-1" y="0"/>
            <a:chExt cx="2024402" cy="506843"/>
          </a:xfrm>
        </p:grpSpPr>
        <p:sp>
          <p:nvSpPr>
            <p:cNvPr id="149" name="Google Shape;149;p4"/>
            <p:cNvSpPr/>
            <p:nvPr/>
          </p:nvSpPr>
          <p:spPr>
            <a:xfrm>
              <a:off x="-1" y="0"/>
              <a:ext cx="2024402" cy="50684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50" name="Google Shape;150;p4"/>
            <p:cNvSpPr/>
            <p:nvPr/>
          </p:nvSpPr>
          <p:spPr>
            <a:xfrm>
              <a:off x="151230" y="114921"/>
              <a:ext cx="1691724" cy="276994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51" name="Google Shape;151;p4"/>
          <p:cNvSpPr/>
          <p:nvPr/>
        </p:nvSpPr>
        <p:spPr>
          <a:xfrm>
            <a:off x="11408470" y="0"/>
            <a:ext cx="783530" cy="813957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" name="Google Shape;152;p4"/>
          <p:cNvSpPr txBox="1"/>
          <p:nvPr/>
        </p:nvSpPr>
        <p:spPr>
          <a:xfrm>
            <a:off x="10083816" y="3792"/>
            <a:ext cx="3205159" cy="2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3" name="Google Shape;15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4"/>
          <p:cNvSpPr txBox="1"/>
          <p:nvPr/>
        </p:nvSpPr>
        <p:spPr>
          <a:xfrm>
            <a:off x="910048" y="2413057"/>
            <a:ext cx="103719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600" b="1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Выявленные проблемы покупателя</a:t>
            </a:r>
            <a:endParaRPr sz="2600" b="1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500"/>
              <a:buFont typeface="Times New Roman"/>
              <a:buAutoNum type="arabicPeriod"/>
            </a:pPr>
            <a:r>
              <a:rPr lang="ru-RU" sz="25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Недостаток компетенции в составлении индивидуальной программы питания/тренировок.</a:t>
            </a:r>
            <a:endParaRPr sz="25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500"/>
              <a:buFont typeface="Times New Roman"/>
              <a:buAutoNum type="arabicPeriod"/>
            </a:pPr>
            <a:r>
              <a:rPr lang="ru-RU" sz="25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Нехватка времени на тренировки.</a:t>
            </a:r>
            <a:endParaRPr sz="25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3873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500"/>
              <a:buFont typeface="Times New Roman"/>
              <a:buAutoNum type="arabicPeriod"/>
            </a:pPr>
            <a:r>
              <a:rPr lang="ru-RU" sz="25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Нехватка мотивации.</a:t>
            </a:r>
            <a:endParaRPr sz="25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5" name="Google Shape;155;p4"/>
          <p:cNvSpPr/>
          <p:nvPr/>
        </p:nvSpPr>
        <p:spPr>
          <a:xfrm>
            <a:off x="166179" y="2414"/>
            <a:ext cx="1691726" cy="461661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Ключевая проблема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g2dde068215a_0_2"/>
          <p:cNvGrpSpPr/>
          <p:nvPr/>
        </p:nvGrpSpPr>
        <p:grpSpPr>
          <a:xfrm>
            <a:off x="-6780" y="6365336"/>
            <a:ext cx="542400" cy="506700"/>
            <a:chOff x="-1" y="-1"/>
            <a:chExt cx="542400" cy="506700"/>
          </a:xfrm>
        </p:grpSpPr>
        <p:sp>
          <p:nvSpPr>
            <p:cNvPr id="161" name="Google Shape;161;g2dde068215a_0_2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62" name="Google Shape;162;g2dde068215a_0_2"/>
            <p:cNvSpPr txBox="1"/>
            <p:nvPr/>
          </p:nvSpPr>
          <p:spPr>
            <a:xfrm>
              <a:off x="133015" y="132681"/>
              <a:ext cx="1950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5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63" name="Google Shape;163;g2dde068215a_0_2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164" name="Google Shape;164;g2dde068215a_0_2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65" name="Google Shape;165;g2dde068215a_0_2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66" name="Google Shape;166;g2dde068215a_0_2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7" name="Google Shape;167;g2dde068215a_0_2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8" name="Google Shape;168;g2dde068215a_0_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g2dde068215a_0_2"/>
          <p:cNvSpPr/>
          <p:nvPr/>
        </p:nvSpPr>
        <p:spPr>
          <a:xfrm>
            <a:off x="166179" y="2414"/>
            <a:ext cx="1691712" cy="4617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Ключевая проблема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aphicFrame>
        <p:nvGraphicFramePr>
          <p:cNvPr id="170" name="Google Shape;170;g2dde068215a_0_2"/>
          <p:cNvGraphicFramePr/>
          <p:nvPr/>
        </p:nvGraphicFramePr>
        <p:xfrm>
          <a:off x="817900" y="678300"/>
          <a:ext cx="10287000" cy="5501460"/>
        </p:xfrm>
        <a:graphic>
          <a:graphicData uri="http://schemas.openxmlformats.org/drawingml/2006/table">
            <a:tbl>
              <a:tblPr>
                <a:noFill/>
                <a:tableStyleId>{69B78E04-86EB-48FE-9233-9961C7784945}</a:tableStyleId>
              </a:tblPr>
              <a:tblGrid>
                <a:gridCol w="2571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ВОПРОСЫ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1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2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3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1. Расскажите, пожалуйста, сталкиваетесь ли вы с нехваткой времени на собственное здоровье? Испытываете ли вы какие-либо затруднения при ПП и выборе формата тренировок?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Да, проблематично подобрать подходящий режим тренировок и диет.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Небольшие трудности были, особенно в начале.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Небольшие - были.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2. Скажите, пожалуйста, как часто вы сталкиваетесь с проблемами в данном вопросе? Когда сталкивались в последний раз?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2-3 раза в неделю.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Редко (3-4 раза в месяц).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 сталкиваюсь.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3. Почему эта ситуация является важной и зачем вам нужно ее решить?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Экономия времени и эффективность.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Экономия времени и эффективность.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Экономия времени и эффективность.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4. Как вы сейчас решаете с построением режима 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Веду записи + тренер.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Никак.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Никак.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5. Сколько денег и времени вы тратите на решения 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~12 000р/1-2ч в месяц.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0/0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0/0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6. Какие ещё способы решения проблемы вы рассматривали? Почему выбрали именно это?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Мобильные приложения и сайты.</a:t>
                      </a: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Просмотр сайтов по тематике.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Просмотр сайтов по тематике.</a:t>
                      </a:r>
                      <a:endParaRPr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g2dde068215a_0_45"/>
          <p:cNvGrpSpPr/>
          <p:nvPr/>
        </p:nvGrpSpPr>
        <p:grpSpPr>
          <a:xfrm>
            <a:off x="-6780" y="6365336"/>
            <a:ext cx="542400" cy="506700"/>
            <a:chOff x="-1" y="-1"/>
            <a:chExt cx="542400" cy="506700"/>
          </a:xfrm>
        </p:grpSpPr>
        <p:sp>
          <p:nvSpPr>
            <p:cNvPr id="176" name="Google Shape;176;g2dde068215a_0_45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77" name="Google Shape;177;g2dde068215a_0_45"/>
            <p:cNvSpPr txBox="1"/>
            <p:nvPr/>
          </p:nvSpPr>
          <p:spPr>
            <a:xfrm>
              <a:off x="133015" y="132681"/>
              <a:ext cx="1950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6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78" name="Google Shape;178;g2dde068215a_0_45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179" name="Google Shape;179;g2dde068215a_0_45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80" name="Google Shape;180;g2dde068215a_0_45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81" name="Google Shape;181;g2dde068215a_0_45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2" name="Google Shape;182;g2dde068215a_0_45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3" name="Google Shape;183;g2dde068215a_0_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2dde068215a_0_45"/>
          <p:cNvSpPr/>
          <p:nvPr/>
        </p:nvSpPr>
        <p:spPr>
          <a:xfrm>
            <a:off x="166179" y="2414"/>
            <a:ext cx="1691712" cy="4617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Ключевая проблема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aphicFrame>
        <p:nvGraphicFramePr>
          <p:cNvPr id="185" name="Google Shape;185;g2dde068215a_0_45"/>
          <p:cNvGraphicFramePr/>
          <p:nvPr/>
        </p:nvGraphicFramePr>
        <p:xfrm>
          <a:off x="952500" y="571775"/>
          <a:ext cx="10287000" cy="6050130"/>
        </p:xfrm>
        <a:graphic>
          <a:graphicData uri="http://schemas.openxmlformats.org/drawingml/2006/table">
            <a:tbl>
              <a:tblPr>
                <a:noFill/>
                <a:tableStyleId>{69B78E04-86EB-48FE-9233-9961C7784945}</a:tableStyleId>
              </a:tblPr>
              <a:tblGrid>
                <a:gridCol w="2571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ВОПРОСЫ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1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2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3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7. Всю ли проблему решает текущий способ? Остаётся ли что-то, что приходится дорешивать по-другому?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Нет/да.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Нет/да.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Нет/да.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8. Что вам нравится в текущем решении, а что не нравится? Что вызывает самый большой дискомфорт? Что вызывает восторг?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Неудобство.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Его отсутствие.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Его отсутствие.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9. Что бы вы добавили/изменили в текущем решении, чтобы оно выглядело идеально? Опишите, пожалуйста, идеальный способ решения.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Затрудняюсь ответить.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Затрудняюсь ответить.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Затрудняюсь ответить.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10. Когда возникла необходимость решить вашу проблему где вы брали информацию о способах решения данной проблемы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Сайты.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Сайты.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Сайты.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C60FF"/>
                          </a:solidFill>
                        </a:rPr>
                        <a:t>11. Насколько трудным оказался процесса поиска, сбора информации по этой проблеме, сколько времени занял поиск, завершился успехов или вы ничего не нашли</a:t>
                      </a:r>
                      <a:endParaRPr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Находилась только обобщенная информация.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Находилась только обобщенная информация.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chemeClr val="dk1"/>
                          </a:solidFill>
                        </a:rPr>
                        <a:t>Находилась только обобщенная информация.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Google Shape;190;g2dde068215a_0_71"/>
          <p:cNvGrpSpPr/>
          <p:nvPr/>
        </p:nvGrpSpPr>
        <p:grpSpPr>
          <a:xfrm>
            <a:off x="-6780" y="6365336"/>
            <a:ext cx="542400" cy="506700"/>
            <a:chOff x="-1" y="-1"/>
            <a:chExt cx="542400" cy="506700"/>
          </a:xfrm>
        </p:grpSpPr>
        <p:sp>
          <p:nvSpPr>
            <p:cNvPr id="191" name="Google Shape;191;g2dde068215a_0_71"/>
            <p:cNvSpPr/>
            <p:nvPr/>
          </p:nvSpPr>
          <p:spPr>
            <a:xfrm>
              <a:off x="-1" y="-1"/>
              <a:ext cx="542400" cy="5067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192" name="Google Shape;192;g2dde068215a_0_71"/>
            <p:cNvSpPr txBox="1"/>
            <p:nvPr/>
          </p:nvSpPr>
          <p:spPr>
            <a:xfrm>
              <a:off x="133015" y="132681"/>
              <a:ext cx="195000" cy="276900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7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193" name="Google Shape;193;g2dde068215a_0_71"/>
          <p:cNvGrpSpPr/>
          <p:nvPr/>
        </p:nvGrpSpPr>
        <p:grpSpPr>
          <a:xfrm>
            <a:off x="-18523" y="-7366"/>
            <a:ext cx="2024400" cy="506700"/>
            <a:chOff x="-1" y="0"/>
            <a:chExt cx="2024400" cy="506700"/>
          </a:xfrm>
        </p:grpSpPr>
        <p:sp>
          <p:nvSpPr>
            <p:cNvPr id="194" name="Google Shape;194;g2dde068215a_0_71"/>
            <p:cNvSpPr/>
            <p:nvPr/>
          </p:nvSpPr>
          <p:spPr>
            <a:xfrm>
              <a:off x="-1" y="0"/>
              <a:ext cx="2024400" cy="506700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95" name="Google Shape;195;g2dde068215a_0_71"/>
            <p:cNvSpPr/>
            <p:nvPr/>
          </p:nvSpPr>
          <p:spPr>
            <a:xfrm>
              <a:off x="151230" y="114921"/>
              <a:ext cx="1691712" cy="27690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196" name="Google Shape;196;g2dde068215a_0_71"/>
          <p:cNvSpPr/>
          <p:nvPr/>
        </p:nvSpPr>
        <p:spPr>
          <a:xfrm>
            <a:off x="11408470" y="0"/>
            <a:ext cx="783600" cy="813900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7" name="Google Shape;197;g2dde068215a_0_71"/>
          <p:cNvSpPr txBox="1"/>
          <p:nvPr/>
        </p:nvSpPr>
        <p:spPr>
          <a:xfrm>
            <a:off x="10083816" y="3792"/>
            <a:ext cx="320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8" name="Google Shape;198;g2dde068215a_0_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2dde068215a_0_71"/>
          <p:cNvSpPr/>
          <p:nvPr/>
        </p:nvSpPr>
        <p:spPr>
          <a:xfrm>
            <a:off x="166179" y="2414"/>
            <a:ext cx="1691712" cy="4617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Ключевая проблема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aphicFrame>
        <p:nvGraphicFramePr>
          <p:cNvPr id="200" name="Google Shape;200;g2dde068215a_0_71"/>
          <p:cNvGraphicFramePr/>
          <p:nvPr/>
        </p:nvGraphicFramePr>
        <p:xfrm>
          <a:off x="952500" y="1318313"/>
          <a:ext cx="10287000" cy="4221390"/>
        </p:xfrm>
        <a:graphic>
          <a:graphicData uri="http://schemas.openxmlformats.org/drawingml/2006/table">
            <a:tbl>
              <a:tblPr>
                <a:noFill/>
                <a:tableStyleId>{69B78E04-86EB-48FE-9233-9961C7784945}</a:tableStyleId>
              </a:tblPr>
              <a:tblGrid>
                <a:gridCol w="2571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ВОПРОСЫ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1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2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1">
                          <a:solidFill>
                            <a:srgbClr val="8C60FF"/>
                          </a:solidFill>
                        </a:rPr>
                        <a:t>Респондент 3</a:t>
                      </a:r>
                      <a:endParaRPr b="1">
                        <a:solidFill>
                          <a:srgbClr val="8C60FF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75DF8"/>
                          </a:solidFill>
                        </a:rPr>
                        <a:t>12. Какие источники информации вы можете назвать по данной проблеме, уже обладая опытом решения данной проблемы</a:t>
                      </a:r>
                      <a:endParaRPr>
                        <a:solidFill>
                          <a:srgbClr val="875DF8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Не помню.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Не помню.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Не помню.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75DF8"/>
                          </a:solidFill>
                        </a:rPr>
                        <a:t>13. Скажите, пожалуйста, могу ли я повторно к вам обратиться, если в результате исследований мы придумаем новое решение проблемы? </a:t>
                      </a:r>
                      <a:endParaRPr>
                        <a:solidFill>
                          <a:srgbClr val="875DF8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Да.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Да.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Да.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i="1">
                          <a:solidFill>
                            <a:srgbClr val="875DF8"/>
                          </a:solidFill>
                        </a:rPr>
                        <a:t>14. Знаете ли вы ещё кого-то, кто сталкивается с такой же проблемой, как и вы? Можете ли вы познакомить нас, чтобы я мог провести максимально разностороннее и обширное исследование?</a:t>
                      </a:r>
                      <a:endParaRPr>
                        <a:solidFill>
                          <a:srgbClr val="875DF8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Затрудняюсь ответить.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Наверно.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>
                          <a:solidFill>
                            <a:srgbClr val="1B1B1B"/>
                          </a:solidFill>
                        </a:rPr>
                        <a:t>Найдется 2-3 человека.</a:t>
                      </a:r>
                      <a:endParaRPr>
                        <a:solidFill>
                          <a:srgbClr val="1B1B1B"/>
                        </a:solidFill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p5"/>
          <p:cNvGrpSpPr/>
          <p:nvPr/>
        </p:nvGrpSpPr>
        <p:grpSpPr>
          <a:xfrm>
            <a:off x="-6780" y="6365336"/>
            <a:ext cx="542264" cy="506846"/>
            <a:chOff x="-1" y="-1"/>
            <a:chExt cx="542263" cy="506844"/>
          </a:xfrm>
        </p:grpSpPr>
        <p:sp>
          <p:nvSpPr>
            <p:cNvPr id="206" name="Google Shape;206;p5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07" name="Google Shape;207;p5"/>
            <p:cNvSpPr txBox="1"/>
            <p:nvPr/>
          </p:nvSpPr>
          <p:spPr>
            <a:xfrm>
              <a:off x="147442" y="132681"/>
              <a:ext cx="180494" cy="27699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8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208" name="Google Shape;208;p5"/>
          <p:cNvGrpSpPr/>
          <p:nvPr/>
        </p:nvGrpSpPr>
        <p:grpSpPr>
          <a:xfrm>
            <a:off x="-10" y="9"/>
            <a:ext cx="2024402" cy="506843"/>
            <a:chOff x="-1" y="0"/>
            <a:chExt cx="2024402" cy="506843"/>
          </a:xfrm>
        </p:grpSpPr>
        <p:sp>
          <p:nvSpPr>
            <p:cNvPr id="209" name="Google Shape;209;p5"/>
            <p:cNvSpPr/>
            <p:nvPr/>
          </p:nvSpPr>
          <p:spPr>
            <a:xfrm>
              <a:off x="-1" y="0"/>
              <a:ext cx="2024402" cy="50684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10" name="Google Shape;210;p5"/>
            <p:cNvSpPr/>
            <p:nvPr/>
          </p:nvSpPr>
          <p:spPr>
            <a:xfrm>
              <a:off x="151230" y="114921"/>
              <a:ext cx="1691724" cy="276994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11" name="Google Shape;211;p5"/>
          <p:cNvSpPr/>
          <p:nvPr/>
        </p:nvSpPr>
        <p:spPr>
          <a:xfrm>
            <a:off x="11408470" y="0"/>
            <a:ext cx="783530" cy="813957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2" name="Google Shape;212;p5"/>
          <p:cNvSpPr txBox="1"/>
          <p:nvPr/>
        </p:nvSpPr>
        <p:spPr>
          <a:xfrm>
            <a:off x="10083816" y="3792"/>
            <a:ext cx="3205159" cy="2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3" name="Google Shape;21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5"/>
          <p:cNvSpPr txBox="1"/>
          <p:nvPr/>
        </p:nvSpPr>
        <p:spPr>
          <a:xfrm>
            <a:off x="1318192" y="843162"/>
            <a:ext cx="9555600" cy="5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75DF8"/>
              </a:buClr>
              <a:buSzPts val="3200"/>
              <a:buFont typeface="Montserrat Medium"/>
              <a:buNone/>
            </a:pPr>
            <a:r>
              <a:rPr lang="ru-RU" sz="2200" b="1" i="0" u="none" strike="noStrike" cap="none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ОСНОВНОЙ ФУНКЦИОНАЛ</a:t>
            </a:r>
            <a:endParaRPr sz="2200" b="1" i="0" u="none" strike="noStrike" cap="none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Предоставление индивидуального плана занятий и питания через тестирование с помощью ИИ (цель занятий, время до результата, примерный план питания, желаемое время тренировок, возможность получить консультацию от специалиста).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</a:t>
            </a:r>
            <a:r>
              <a:rPr lang="ru-RU" sz="2200" dirty="0" err="1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Видеоуроки</a:t>
            </a: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тренировками.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Система контроля тренировок в игровой манере с возможностью получения бонусов.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Создание на сайте </a:t>
            </a:r>
            <a:r>
              <a:rPr lang="ru-RU" sz="2200" dirty="0" smtClean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натренированного </a:t>
            </a: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бота по ответам на вопросы клиента с дублированием вопросов специалисту.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Мастер классы от специалистов с бонусами.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Большой спектр различных занятий.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 Рецепты блюд основанные на ПП.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 Отзывы.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F00FF"/>
              </a:buClr>
              <a:buSzPts val="3200"/>
              <a:buFont typeface="Arial"/>
              <a:buNone/>
            </a:pPr>
            <a:r>
              <a:rPr lang="ru-RU" sz="2200" dirty="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9. Создание общего и индивидуального чата.</a:t>
            </a:r>
            <a:endParaRPr sz="2200" dirty="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5" name="Google Shape;215;p5"/>
          <p:cNvSpPr/>
          <p:nvPr/>
        </p:nvSpPr>
        <p:spPr>
          <a:xfrm>
            <a:off x="166341" y="114964"/>
            <a:ext cx="1691712" cy="2769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Наше решение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oogle Shape;220;p6"/>
          <p:cNvGrpSpPr/>
          <p:nvPr/>
        </p:nvGrpSpPr>
        <p:grpSpPr>
          <a:xfrm>
            <a:off x="-6780" y="6365336"/>
            <a:ext cx="542264" cy="506846"/>
            <a:chOff x="-1" y="-1"/>
            <a:chExt cx="542263" cy="506844"/>
          </a:xfrm>
        </p:grpSpPr>
        <p:sp>
          <p:nvSpPr>
            <p:cNvPr id="221" name="Google Shape;221;p6"/>
            <p:cNvSpPr/>
            <p:nvPr/>
          </p:nvSpPr>
          <p:spPr>
            <a:xfrm>
              <a:off x="-1" y="-1"/>
              <a:ext cx="542263" cy="50684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22" name="Google Shape;222;p6"/>
            <p:cNvSpPr txBox="1"/>
            <p:nvPr/>
          </p:nvSpPr>
          <p:spPr>
            <a:xfrm>
              <a:off x="147442" y="132681"/>
              <a:ext cx="180494" cy="276994"/>
            </a:xfrm>
            <a:prstGeom prst="rect">
              <a:avLst/>
            </a:prstGeom>
            <a:solidFill>
              <a:srgbClr val="875DF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Montserrat Medium"/>
                <a:buNone/>
              </a:pPr>
              <a:fld id="{00000000-1234-1234-1234-123412341234}" type="slidenum">
                <a:rPr lang="ru-RU" sz="1200" b="0" i="0" u="none" strike="noStrike" cap="none">
                  <a:solidFill>
                    <a:srgbClr val="FFFFFF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9</a:t>
              </a:fld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grpSp>
        <p:nvGrpSpPr>
          <p:cNvPr id="223" name="Google Shape;223;p6"/>
          <p:cNvGrpSpPr/>
          <p:nvPr/>
        </p:nvGrpSpPr>
        <p:grpSpPr>
          <a:xfrm>
            <a:off x="-18523" y="-7366"/>
            <a:ext cx="2024404" cy="506844"/>
            <a:chOff x="-1" y="0"/>
            <a:chExt cx="2024402" cy="506843"/>
          </a:xfrm>
        </p:grpSpPr>
        <p:sp>
          <p:nvSpPr>
            <p:cNvPr id="224" name="Google Shape;224;p6"/>
            <p:cNvSpPr/>
            <p:nvPr/>
          </p:nvSpPr>
          <p:spPr>
            <a:xfrm>
              <a:off x="-1" y="0"/>
              <a:ext cx="2024402" cy="506843"/>
            </a:xfrm>
            <a:prstGeom prst="rect">
              <a:avLst/>
            </a:pr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151230" y="114921"/>
              <a:ext cx="1691724" cy="276994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493D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226" name="Google Shape;226;p6"/>
          <p:cNvSpPr/>
          <p:nvPr/>
        </p:nvSpPr>
        <p:spPr>
          <a:xfrm>
            <a:off x="11408470" y="0"/>
            <a:ext cx="783530" cy="813957"/>
          </a:xfrm>
          <a:prstGeom prst="rect">
            <a:avLst/>
          </a:prstGeom>
          <a:solidFill>
            <a:srgbClr val="875DF8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7" name="Google Shape;227;p6"/>
          <p:cNvSpPr txBox="1"/>
          <p:nvPr/>
        </p:nvSpPr>
        <p:spPr>
          <a:xfrm>
            <a:off x="10083816" y="3792"/>
            <a:ext cx="3205159" cy="276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8" name="Google Shape;22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87366" y="45877"/>
            <a:ext cx="637692" cy="637692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6"/>
          <p:cNvSpPr txBox="1"/>
          <p:nvPr/>
        </p:nvSpPr>
        <p:spPr>
          <a:xfrm>
            <a:off x="981900" y="1171133"/>
            <a:ext cx="10228200" cy="46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Ценностные предложения будут заключаться в:​</a:t>
            </a:r>
            <a:endParaRPr sz="29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366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400"/>
              <a:buFont typeface="Times New Roman"/>
              <a:buChar char="●"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привлекательной цене на продукцию, ​</a:t>
            </a:r>
            <a:endParaRPr sz="29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366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400"/>
              <a:buFont typeface="Times New Roman"/>
              <a:buChar char="●"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скорости обслуживания клиентов и экономии времени, ​</a:t>
            </a:r>
            <a:endParaRPr sz="29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366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400"/>
              <a:buFont typeface="Times New Roman"/>
              <a:buChar char="●"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положительных эмоциях клиентов от приобретенной продукции, ​</a:t>
            </a:r>
            <a:endParaRPr sz="29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366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400"/>
              <a:buFont typeface="Times New Roman"/>
              <a:buChar char="●"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улучшении состояния здоровья от приобретенной продукции, ​</a:t>
            </a:r>
            <a:endParaRPr sz="29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366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400"/>
              <a:buFont typeface="Times New Roman"/>
              <a:buChar char="●"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гарантии качества, ​</a:t>
            </a:r>
            <a:endParaRPr sz="29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366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8C60FF"/>
              </a:buClr>
              <a:buSzPts val="2400"/>
              <a:buFont typeface="Times New Roman"/>
              <a:buChar char="●"/>
            </a:pPr>
            <a:r>
              <a:rPr lang="ru-RU" sz="2900">
                <a:solidFill>
                  <a:srgbClr val="8C6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удобстве.</a:t>
            </a:r>
            <a:endParaRPr sz="4700">
              <a:solidFill>
                <a:srgbClr val="8C6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0" name="Google Shape;230;p6"/>
          <p:cNvSpPr/>
          <p:nvPr/>
        </p:nvSpPr>
        <p:spPr>
          <a:xfrm>
            <a:off x="147816" y="107589"/>
            <a:ext cx="1691712" cy="276900"/>
          </a:xfrm>
          <a:custGeom>
            <a:avLst/>
            <a:gdLst/>
            <a:ahLst/>
            <a:cxnLst/>
            <a:rect l="l" t="t" r="r" b="b"/>
            <a:pathLst>
              <a:path w="21600" h="1200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D493D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Montserrat Medium"/>
              <a:buNone/>
            </a:pPr>
            <a:r>
              <a:rPr lang="ru-RU" sz="12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Ценностное предложение</a:t>
            </a:r>
            <a:endParaRPr sz="1200" b="0" i="0" u="none" strike="noStrike" cap="none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1300</Words>
  <Application>Microsoft Office PowerPoint</Application>
  <PresentationFormat>Широкоэкранный</PresentationFormat>
  <Paragraphs>234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Arial</vt:lpstr>
      <vt:lpstr>Times New Roman</vt:lpstr>
      <vt:lpstr>Helvetica Neue</vt:lpstr>
      <vt:lpstr>Helvetica</vt:lpstr>
      <vt:lpstr>Montserrat Medium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Дрепа</dc:creator>
  <cp:lastModifiedBy>MainUser</cp:lastModifiedBy>
  <cp:revision>20</cp:revision>
  <dcterms:created xsi:type="dcterms:W3CDTF">2024-04-07T11:18:13Z</dcterms:created>
  <dcterms:modified xsi:type="dcterms:W3CDTF">2024-06-20T08:34:44Z</dcterms:modified>
</cp:coreProperties>
</file>