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6" r:id="rId2"/>
    <p:sldId id="257" r:id="rId3"/>
    <p:sldId id="259" r:id="rId4"/>
    <p:sldId id="258" r:id="rId5"/>
    <p:sldId id="260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6A2"/>
    <a:srgbClr val="FBF0DF"/>
    <a:srgbClr val="FEF3E2"/>
    <a:srgbClr val="08AC04"/>
    <a:srgbClr val="F8D08E"/>
    <a:srgbClr val="F7E2B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15"/>
  </p:normalViewPr>
  <p:slideViewPr>
    <p:cSldViewPr>
      <p:cViewPr varScale="1">
        <p:scale>
          <a:sx n="106" d="100"/>
          <a:sy n="106" d="100"/>
        </p:scale>
        <p:origin x="1800" y="176"/>
      </p:cViewPr>
      <p:guideLst>
        <p:guide orient="horz" pos="2160"/>
        <p:guide pos="2880"/>
      </p:guideLst>
    </p:cSldViewPr>
  </p:slideViewPr>
  <p:notesTextViewPr>
    <p:cViewPr>
      <p:scale>
        <a:sx n="50" d="100"/>
        <a:sy n="5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3A3768-D74E-4B09-9869-F506517F290B}" type="datetimeFigureOut">
              <a:rPr lang="ru-RU" smtClean="0"/>
              <a:t>01.04.2021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E78028-9066-41FD-99A7-0C7F82CC70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69905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5ECE7-59A1-4ED3-AB40-EC874C396394}" type="datetimeFigureOut">
              <a:rPr lang="ru-RU" smtClean="0"/>
              <a:t>01.04.2021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C82A4-1369-45FF-BB04-28A5216B4A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24874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5ECE7-59A1-4ED3-AB40-EC874C396394}" type="datetimeFigureOut">
              <a:rPr lang="ru-RU" smtClean="0"/>
              <a:t>01.04.2021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C82A4-1369-45FF-BB04-28A5216B4A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90169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5ECE7-59A1-4ED3-AB40-EC874C396394}" type="datetimeFigureOut">
              <a:rPr lang="ru-RU" smtClean="0"/>
              <a:t>01.04.2021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C82A4-1369-45FF-BB04-28A5216B4A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08344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5ECE7-59A1-4ED3-AB40-EC874C396394}" type="datetimeFigureOut">
              <a:rPr lang="ru-RU" smtClean="0"/>
              <a:t>01.04.2021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C82A4-1369-45FF-BB04-28A5216B4A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7388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5ECE7-59A1-4ED3-AB40-EC874C396394}" type="datetimeFigureOut">
              <a:rPr lang="ru-RU" smtClean="0"/>
              <a:t>01.04.2021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C82A4-1369-45FF-BB04-28A5216B4A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76767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5ECE7-59A1-4ED3-AB40-EC874C396394}" type="datetimeFigureOut">
              <a:rPr lang="ru-RU" smtClean="0"/>
              <a:t>01.04.2021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C82A4-1369-45FF-BB04-28A5216B4A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21126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5ECE7-59A1-4ED3-AB40-EC874C396394}" type="datetimeFigureOut">
              <a:rPr lang="ru-RU" smtClean="0"/>
              <a:t>01.04.2021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C82A4-1369-45FF-BB04-28A5216B4A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20393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5ECE7-59A1-4ED3-AB40-EC874C396394}" type="datetimeFigureOut">
              <a:rPr lang="ru-RU" smtClean="0"/>
              <a:t>01.04.2021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C82A4-1369-45FF-BB04-28A5216B4A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99935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5ECE7-59A1-4ED3-AB40-EC874C396394}" type="datetimeFigureOut">
              <a:rPr lang="ru-RU" smtClean="0"/>
              <a:t>01.04.2021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C82A4-1369-45FF-BB04-28A5216B4A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01182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5ECE7-59A1-4ED3-AB40-EC874C396394}" type="datetimeFigureOut">
              <a:rPr lang="ru-RU" smtClean="0"/>
              <a:t>01.04.2021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C82A4-1369-45FF-BB04-28A5216B4A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16036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5ECE7-59A1-4ED3-AB40-EC874C396394}" type="datetimeFigureOut">
              <a:rPr lang="ru-RU" smtClean="0"/>
              <a:t>01.04.2021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C82A4-1369-45FF-BB04-28A5216B4A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32354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45ECE7-59A1-4ED3-AB40-EC874C396394}" type="datetimeFigureOut">
              <a:rPr lang="ru-RU" smtClean="0"/>
              <a:t>01.04.2021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8C82A4-1369-45FF-BB04-28A5216B4A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70132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orelsau.ru/science/setevoy-proektno-obrazovatelnyy-intensiv-fudtrek/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1412776"/>
            <a:ext cx="7452320" cy="1872208"/>
          </a:xfrm>
          <a:prstGeom prst="rect">
            <a:avLst/>
          </a:prstGeom>
          <a:gradFill>
            <a:gsLst>
              <a:gs pos="0">
                <a:srgbClr val="F8D08E">
                  <a:alpha val="83000"/>
                </a:srgbClr>
              </a:gs>
              <a:gs pos="26000">
                <a:srgbClr val="F7E2B3">
                  <a:alpha val="80000"/>
                </a:srgbClr>
              </a:gs>
              <a:gs pos="49000">
                <a:srgbClr val="F7E3B7">
                  <a:alpha val="82000"/>
                </a:srgbClr>
              </a:gs>
              <a:gs pos="100000">
                <a:srgbClr val="FBF0DF">
                  <a:alpha val="25000"/>
                </a:srgbClr>
              </a:gs>
            </a:gsLst>
          </a:gradFill>
          <a:ln>
            <a:solidFill>
              <a:srgbClr val="F8D08E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Rectangle 5"/>
          <p:cNvSpPr txBox="1">
            <a:spLocks noChangeArrowheads="1"/>
          </p:cNvSpPr>
          <p:nvPr/>
        </p:nvSpPr>
        <p:spPr>
          <a:xfrm>
            <a:off x="866081" y="1484784"/>
            <a:ext cx="6215063" cy="762000"/>
          </a:xfrm>
          <a:prstGeom prst="rect">
            <a:avLst/>
          </a:prstGeom>
          <a:effectLst>
            <a:outerShdw dist="17961" dir="2700000" algn="ctr" rotWithShape="0">
              <a:srgbClr val="333333"/>
            </a:outerShdw>
          </a:effectLst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50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Команда </a:t>
            </a:r>
            <a:r>
              <a:rPr lang="ru-RU" sz="50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ЛЮПИШКИ </a:t>
            </a:r>
          </a:p>
        </p:txBody>
      </p:sp>
      <p:sp>
        <p:nvSpPr>
          <p:cNvPr id="8" name="Rectangle 8"/>
          <p:cNvSpPr txBox="1">
            <a:spLocks noChangeArrowheads="1"/>
          </p:cNvSpPr>
          <p:nvPr/>
        </p:nvSpPr>
        <p:spPr>
          <a:xfrm>
            <a:off x="1082139" y="2348880"/>
            <a:ext cx="5837585" cy="878756"/>
          </a:xfrm>
          <a:prstGeom prst="rect">
            <a:avLst/>
          </a:prstGeom>
          <a:effectLst>
            <a:outerShdw dist="17961" dir="2700000" algn="ctr" rotWithShape="0">
              <a:srgbClr val="333333"/>
            </a:outerShdw>
          </a:effectLst>
        </p:spPr>
        <p:txBody>
          <a:bodyPr vert="horz" lIns="91440" tIns="45720" rIns="91440" bIns="45720" rtlCol="0">
            <a:normAutofit fontScale="70000" lnSpcReduction="20000"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800" b="1" cap="all" dirty="0">
                <a:ln w="0"/>
                <a:solidFill>
                  <a:schemeClr val="accent6">
                    <a:lumMod val="75000"/>
                  </a:schemeClr>
                </a:solidFill>
                <a:effectLst/>
              </a:rPr>
              <a:t>ФГБОУ ВО Орловский ГОСУДАРСТВЕННЫЙ АГРАРНЫЙ УНИВЕРСИТЕТ </a:t>
            </a:r>
            <a:br>
              <a:rPr lang="ru-RU" sz="2800" b="1" cap="all" dirty="0">
                <a:ln w="0"/>
                <a:solidFill>
                  <a:schemeClr val="accent6">
                    <a:lumMod val="75000"/>
                  </a:schemeClr>
                </a:solidFill>
                <a:effectLst/>
              </a:rPr>
            </a:br>
            <a:r>
              <a:rPr lang="ru-RU" sz="2800" b="1" cap="all" dirty="0">
                <a:ln w="0"/>
                <a:solidFill>
                  <a:schemeClr val="accent6">
                    <a:lumMod val="75000"/>
                  </a:schemeClr>
                </a:solidFill>
                <a:effectLst/>
              </a:rPr>
              <a:t>им.</a:t>
            </a:r>
            <a:r>
              <a:rPr lang="en-US" sz="2800" b="1" cap="all" dirty="0">
                <a:ln w="0"/>
                <a:solidFill>
                  <a:schemeClr val="accent6">
                    <a:lumMod val="75000"/>
                  </a:schemeClr>
                </a:solidFill>
                <a:effectLst/>
              </a:rPr>
              <a:t> </a:t>
            </a:r>
            <a:r>
              <a:rPr lang="ru-RU" sz="2800" b="1" cap="all" dirty="0">
                <a:ln w="0"/>
                <a:solidFill>
                  <a:schemeClr val="accent6">
                    <a:lumMod val="75000"/>
                  </a:schemeClr>
                </a:solidFill>
                <a:effectLst/>
              </a:rPr>
              <a:t>Н.В.</a:t>
            </a:r>
            <a:r>
              <a:rPr lang="en-US" sz="2800" b="1" cap="all" dirty="0">
                <a:ln w="0"/>
                <a:solidFill>
                  <a:schemeClr val="accent6">
                    <a:lumMod val="75000"/>
                  </a:schemeClr>
                </a:solidFill>
                <a:effectLst/>
              </a:rPr>
              <a:t> </a:t>
            </a:r>
            <a:r>
              <a:rPr lang="ru-RU" sz="2800" b="1" cap="all" dirty="0" err="1">
                <a:ln w="0"/>
                <a:solidFill>
                  <a:schemeClr val="accent6">
                    <a:lumMod val="75000"/>
                  </a:schemeClr>
                </a:solidFill>
                <a:effectLst/>
              </a:rPr>
              <a:t>Парахина</a:t>
            </a:r>
            <a:endParaRPr lang="ru-RU" sz="2800" b="1" cap="all" dirty="0">
              <a:ln w="0"/>
              <a:solidFill>
                <a:schemeClr val="accent6">
                  <a:lumMod val="75000"/>
                </a:schemeClr>
              </a:solidFill>
              <a:effectLst/>
            </a:endParaRPr>
          </a:p>
        </p:txBody>
      </p:sp>
      <p:sp>
        <p:nvSpPr>
          <p:cNvPr id="10" name="Прямоугольник 9"/>
          <p:cNvSpPr/>
          <p:nvPr/>
        </p:nvSpPr>
        <p:spPr>
          <a:xfrm flipV="1">
            <a:off x="1691680" y="3933056"/>
            <a:ext cx="7452320" cy="1872208"/>
          </a:xfrm>
          <a:prstGeom prst="rect">
            <a:avLst/>
          </a:prstGeom>
          <a:gradFill>
            <a:gsLst>
              <a:gs pos="0">
                <a:srgbClr val="F8D08E"/>
              </a:gs>
              <a:gs pos="35000">
                <a:srgbClr val="F7E2B3"/>
              </a:gs>
              <a:gs pos="100000">
                <a:srgbClr val="FBF0DF">
                  <a:alpha val="45000"/>
                </a:srgbClr>
              </a:gs>
            </a:gsLst>
          </a:gradFill>
          <a:ln>
            <a:solidFill>
              <a:srgbClr val="F8D08E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1979712" y="4293096"/>
            <a:ext cx="6984776" cy="135421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2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Тема проекта:</a:t>
            </a:r>
          </a:p>
          <a:p>
            <a:endParaRPr lang="ru-RU" sz="1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r"/>
            <a:r>
              <a:rPr lang="ru-RU" sz="4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«ЛЮПИНОВЫЙ МАРМЕЛАД»  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3131840" y="3284364"/>
            <a:ext cx="25740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b="1" dirty="0">
                <a:solidFill>
                  <a:srgbClr val="0036A2"/>
                </a:solidFill>
              </a:rPr>
              <a:t>инициативная </a:t>
            </a:r>
            <a:br>
              <a:rPr lang="ru-RU" b="1" dirty="0">
                <a:solidFill>
                  <a:srgbClr val="0036A2"/>
                </a:solidFill>
              </a:rPr>
            </a:br>
            <a:r>
              <a:rPr lang="ru-RU" b="1" dirty="0">
                <a:solidFill>
                  <a:srgbClr val="0036A2"/>
                </a:solidFill>
              </a:rPr>
              <a:t>разработка</a:t>
            </a:r>
          </a:p>
        </p:txBody>
      </p:sp>
    </p:spTree>
    <p:extLst>
      <p:ext uri="{BB962C8B-B14F-4D97-AF65-F5344CB8AC3E}">
        <p14:creationId xmlns:p14="http://schemas.microsoft.com/office/powerpoint/2010/main" val="16612239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54;p13"/>
          <p:cNvSpPr txBox="1"/>
          <p:nvPr/>
        </p:nvSpPr>
        <p:spPr>
          <a:xfrm>
            <a:off x="774612" y="55900"/>
            <a:ext cx="3733275" cy="5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" sz="2400" b="1" dirty="0">
                <a:latin typeface="PT Sans"/>
                <a:ea typeface="PT Sans"/>
                <a:cs typeface="PT Sans"/>
                <a:sym typeface="PT Sans"/>
              </a:rPr>
              <a:t>Люпиновый мармелад</a:t>
            </a:r>
            <a:endParaRPr sz="2400" b="1" i="0" u="none" strike="noStrike" cap="none" dirty="0">
              <a:solidFill>
                <a:srgbClr val="000000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9" name="Google Shape;55;p13"/>
          <p:cNvSpPr txBox="1"/>
          <p:nvPr/>
        </p:nvSpPr>
        <p:spPr>
          <a:xfrm>
            <a:off x="899592" y="1379987"/>
            <a:ext cx="2123357" cy="32638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 b="1" dirty="0">
                <a:latin typeface="Times New Roman" panose="02020603050405020304" pitchFamily="18" charset="0"/>
                <a:ea typeface="PT Sans"/>
                <a:cs typeface="Times New Roman" panose="02020603050405020304" pitchFamily="18" charset="0"/>
                <a:sym typeface="PT Sans"/>
              </a:rPr>
              <a:t>Какую п</a:t>
            </a:r>
            <a:r>
              <a:rPr lang="ru" sz="1100" b="1" dirty="0">
                <a:solidFill>
                  <a:srgbClr val="000000"/>
                </a:solidFill>
                <a:latin typeface="Times New Roman" panose="02020603050405020304" pitchFamily="18" charset="0"/>
                <a:ea typeface="PT Sans"/>
                <a:cs typeface="Times New Roman" panose="02020603050405020304" pitchFamily="18" charset="0"/>
                <a:sym typeface="PT Sans"/>
              </a:rPr>
              <a:t>роблем</a:t>
            </a:r>
            <a:r>
              <a:rPr lang="ru" sz="1100" b="1" dirty="0">
                <a:latin typeface="Times New Roman" panose="02020603050405020304" pitchFamily="18" charset="0"/>
                <a:ea typeface="PT Sans"/>
                <a:cs typeface="Times New Roman" panose="02020603050405020304" pitchFamily="18" charset="0"/>
                <a:sym typeface="PT Sans"/>
              </a:rPr>
              <a:t>у решаем</a:t>
            </a:r>
            <a:r>
              <a:rPr lang="ru" sz="1100" b="1" dirty="0">
                <a:solidFill>
                  <a:srgbClr val="000000"/>
                </a:solidFill>
                <a:latin typeface="Times New Roman" panose="02020603050405020304" pitchFamily="18" charset="0"/>
                <a:ea typeface="PT Sans"/>
                <a:cs typeface="Times New Roman" panose="02020603050405020304" pitchFamily="18" charset="0"/>
                <a:sym typeface="PT Sans"/>
              </a:rPr>
              <a:t>:</a:t>
            </a:r>
            <a:endParaRPr sz="1100" b="1" dirty="0">
              <a:solidFill>
                <a:srgbClr val="000000"/>
              </a:solidFill>
              <a:latin typeface="Times New Roman" panose="02020603050405020304" pitchFamily="18" charset="0"/>
              <a:ea typeface="PT Sans"/>
              <a:cs typeface="Times New Roman" panose="02020603050405020304" pitchFamily="18" charset="0"/>
              <a:sym typeface="PT Sans"/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sz="1100" i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 dirty="0">
                <a:solidFill>
                  <a:srgbClr val="000000"/>
                </a:solidFill>
                <a:latin typeface="Times New Roman" panose="02020603050405020304" pitchFamily="18" charset="0"/>
                <a:ea typeface="Courier New"/>
                <a:cs typeface="Times New Roman" panose="02020603050405020304" pitchFamily="18" charset="0"/>
                <a:sym typeface="Courier New"/>
              </a:rPr>
              <a:t>Наш</a:t>
            </a:r>
            <a:r>
              <a:rPr lang="ru" sz="1100" dirty="0">
                <a:latin typeface="Times New Roman" panose="02020603050405020304" pitchFamily="18" charset="0"/>
                <a:ea typeface="Courier New"/>
                <a:cs typeface="Times New Roman" panose="02020603050405020304" pitchFamily="18" charset="0"/>
                <a:sym typeface="Courier New"/>
              </a:rPr>
              <a:t> покупатель</a:t>
            </a:r>
            <a:endParaRPr sz="1100" dirty="0">
              <a:solidFill>
                <a:srgbClr val="000000"/>
              </a:solidFill>
              <a:latin typeface="Times New Roman" panose="02020603050405020304" pitchFamily="18" charset="0"/>
              <a:ea typeface="Courier New"/>
              <a:cs typeface="Times New Roman" panose="02020603050405020304" pitchFamily="18" charset="0"/>
              <a:sym typeface="Courier New"/>
            </a:endParaRPr>
          </a:p>
          <a:p>
            <a:pPr lvl="0"/>
            <a:r>
              <a:rPr lang="ru-RU" sz="1100" dirty="0">
                <a:solidFill>
                  <a:srgbClr val="000000"/>
                </a:solidFill>
                <a:latin typeface="Times New Roman" panose="02020603050405020304" pitchFamily="18" charset="0"/>
                <a:ea typeface="Courier New"/>
                <a:cs typeface="Times New Roman" panose="02020603050405020304" pitchFamily="18" charset="0"/>
                <a:sym typeface="Courier New"/>
              </a:rPr>
              <a:t>Х</a:t>
            </a:r>
            <a:r>
              <a:rPr lang="ru" sz="1100" dirty="0">
                <a:solidFill>
                  <a:srgbClr val="000000"/>
                </a:solidFill>
                <a:latin typeface="Times New Roman" panose="02020603050405020304" pitchFamily="18" charset="0"/>
                <a:ea typeface="Courier New"/>
                <a:cs typeface="Times New Roman" panose="02020603050405020304" pitchFamily="18" charset="0"/>
                <a:sym typeface="Courier New"/>
              </a:rPr>
              <a:t>очет получить вкусную сладость и в то же время чтобы она была полезна для организма, </a:t>
            </a:r>
            <a:br>
              <a:rPr lang="ru" sz="1100" dirty="0">
                <a:solidFill>
                  <a:srgbClr val="000000"/>
                </a:solidFill>
                <a:latin typeface="Times New Roman" panose="02020603050405020304" pitchFamily="18" charset="0"/>
                <a:ea typeface="Courier New"/>
                <a:cs typeface="Times New Roman" panose="02020603050405020304" pitchFamily="18" charset="0"/>
                <a:sym typeface="Courier New"/>
              </a:rPr>
            </a:br>
            <a:r>
              <a:rPr lang="ru" sz="1100" dirty="0">
                <a:solidFill>
                  <a:srgbClr val="000000"/>
                </a:solidFill>
                <a:latin typeface="Times New Roman" panose="02020603050405020304" pitchFamily="18" charset="0"/>
                <a:ea typeface="Courier New"/>
                <a:cs typeface="Times New Roman" panose="02020603050405020304" pitchFamily="18" charset="0"/>
                <a:sym typeface="Courier New"/>
              </a:rPr>
              <a:t>но не может, потому что </a:t>
            </a:r>
            <a:endParaRPr sz="1100" dirty="0">
              <a:solidFill>
                <a:srgbClr val="000000"/>
              </a:solidFill>
              <a:latin typeface="Times New Roman" panose="02020603050405020304" pitchFamily="18" charset="0"/>
              <a:ea typeface="Courier New"/>
              <a:cs typeface="Times New Roman" panose="02020603050405020304" pitchFamily="18" charset="0"/>
              <a:sym typeface="Courier New"/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 dirty="0">
                <a:solidFill>
                  <a:srgbClr val="000000"/>
                </a:solidFill>
                <a:latin typeface="Times New Roman" panose="02020603050405020304" pitchFamily="18" charset="0"/>
                <a:ea typeface="Courier New"/>
                <a:cs typeface="Times New Roman" panose="02020603050405020304" pitchFamily="18" charset="0"/>
                <a:sym typeface="Courier New"/>
              </a:rPr>
              <a:t>ему мешают углеводы, входящие в продукт,</a:t>
            </a:r>
            <a:endParaRPr sz="1100" dirty="0">
              <a:solidFill>
                <a:srgbClr val="000000"/>
              </a:solidFill>
              <a:latin typeface="Times New Roman" panose="02020603050405020304" pitchFamily="18" charset="0"/>
              <a:ea typeface="Courier New"/>
              <a:cs typeface="Times New Roman" panose="02020603050405020304" pitchFamily="18" charset="0"/>
              <a:sym typeface="Courier New"/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 dirty="0">
                <a:solidFill>
                  <a:srgbClr val="000000"/>
                </a:solidFill>
                <a:latin typeface="Times New Roman" panose="02020603050405020304" pitchFamily="18" charset="0"/>
                <a:ea typeface="Courier New"/>
                <a:cs typeface="Times New Roman" panose="02020603050405020304" pitchFamily="18" charset="0"/>
                <a:sym typeface="Courier New"/>
              </a:rPr>
              <a:t>а существующие</a:t>
            </a:r>
            <a:r>
              <a:rPr lang="ru" sz="1100" dirty="0">
                <a:latin typeface="Times New Roman" panose="02020603050405020304" pitchFamily="18" charset="0"/>
                <a:ea typeface="Courier New"/>
                <a:cs typeface="Times New Roman" panose="02020603050405020304" pitchFamily="18" charset="0"/>
                <a:sym typeface="Courier New"/>
              </a:rPr>
              <a:t>	на рынке виды мармелада делают с добавлением сахара, в результтате чего определенная группа населения, например диабетики, не могут им насладиться</a:t>
            </a:r>
            <a:endParaRPr sz="1100" dirty="0">
              <a:solidFill>
                <a:srgbClr val="000000"/>
              </a:solidFill>
              <a:latin typeface="Times New Roman" panose="02020603050405020304" pitchFamily="18" charset="0"/>
              <a:ea typeface="Courier New"/>
              <a:cs typeface="Times New Roman" panose="02020603050405020304" pitchFamily="18" charset="0"/>
              <a:sym typeface="Courier New"/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 dirty="0">
                <a:latin typeface="Times New Roman" panose="02020603050405020304" pitchFamily="18" charset="0"/>
                <a:ea typeface="Courier New"/>
                <a:cs typeface="Times New Roman" panose="02020603050405020304" pitchFamily="18" charset="0"/>
                <a:sym typeface="Courier New"/>
              </a:rPr>
              <a:t>и потому не позволяют эти барьеры преодолеть.</a:t>
            </a:r>
            <a:endParaRPr sz="1100" dirty="0">
              <a:latin typeface="Times New Roman" panose="02020603050405020304" pitchFamily="18" charset="0"/>
              <a:ea typeface="Courier New"/>
              <a:cs typeface="Times New Roman" panose="02020603050405020304" pitchFamily="18" charset="0"/>
              <a:sym typeface="Courier New"/>
            </a:endParaRPr>
          </a:p>
        </p:txBody>
      </p:sp>
      <p:sp>
        <p:nvSpPr>
          <p:cNvPr id="10" name="Google Shape;56;p13"/>
          <p:cNvSpPr txBox="1"/>
          <p:nvPr/>
        </p:nvSpPr>
        <p:spPr>
          <a:xfrm>
            <a:off x="2830811" y="1378619"/>
            <a:ext cx="2319080" cy="3351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 b="1" dirty="0">
                <a:latin typeface="PT Sans"/>
                <a:ea typeface="PT Sans"/>
                <a:cs typeface="PT Sans"/>
                <a:sym typeface="PT Sans"/>
              </a:rPr>
              <a:t>Какое решение предлагаем</a:t>
            </a:r>
            <a:r>
              <a:rPr lang="ru" sz="1000" b="1" dirty="0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rPr>
              <a:t>:</a:t>
            </a:r>
            <a:endParaRPr sz="1000" b="1" dirty="0">
              <a:solidFill>
                <a:srgbClr val="000000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sz="1000" i="1" dirty="0">
              <a:solidFill>
                <a:srgbClr val="000000"/>
              </a:solidFill>
            </a:endParaRPr>
          </a:p>
          <a:p>
            <a:pPr lvl="0"/>
            <a:r>
              <a:rPr lang="ru" sz="1050" dirty="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Для людей с диабетом </a:t>
            </a:r>
            <a:r>
              <a:rPr lang="ru-RU" sz="1050" dirty="0"/>
              <a:t>2 типа люпиновый мармелад помогает снизить  гликемический  индекс, а для людей, страдающих </a:t>
            </a:r>
            <a:r>
              <a:rPr lang="ru-RU" sz="11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сердечно-сосудистыми</a:t>
            </a:r>
            <a:r>
              <a:rPr lang="ru-RU" sz="1050" dirty="0"/>
              <a:t> заболеваниями позволяет укрепить стенки сосудов. </a:t>
            </a:r>
            <a:r>
              <a:rPr lang="ru-RU" sz="1050" dirty="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Н</a:t>
            </a:r>
            <a:r>
              <a:rPr lang="ru" sz="1050" dirty="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аше </a:t>
            </a:r>
            <a:r>
              <a:rPr lang="ru" sz="1050" b="1" dirty="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решение</a:t>
            </a:r>
            <a:r>
              <a:rPr lang="ru" sz="1050" dirty="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 сделать мармелад из люпина</a:t>
            </a:r>
            <a:endParaRPr sz="1050" dirty="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50" dirty="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Б</a:t>
            </a:r>
            <a:r>
              <a:rPr lang="ru" sz="1050" dirty="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удет</a:t>
            </a:r>
            <a:r>
              <a:rPr lang="ru" sz="1050" dirty="0"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ru" sz="1050" b="1" dirty="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выполнять главную функциональную направленность продукта за счет наличия в люпине антиоксидантных веществ и витаминов</a:t>
            </a:r>
            <a:r>
              <a:rPr lang="ru" sz="1050" dirty="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, и в отличие от</a:t>
            </a:r>
            <a:r>
              <a:rPr lang="ru-RU" sz="1050" dirty="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имеющегося мармелада</a:t>
            </a:r>
            <a:endParaRPr sz="1050" dirty="0">
              <a:latin typeface="Courier New"/>
              <a:ea typeface="Courier New"/>
              <a:cs typeface="Courier New"/>
              <a:sym typeface="Courier New"/>
            </a:endParaRPr>
          </a:p>
          <a:p>
            <a:pPr lvl="0"/>
            <a:r>
              <a:rPr lang="ru" sz="1050" dirty="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будет иметь</a:t>
            </a:r>
            <a:r>
              <a:rPr lang="ru" sz="1050" dirty="0"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ru-RU" sz="1050" dirty="0"/>
              <a:t>преимущество за счет различных физиолого-метаболических свойств.</a:t>
            </a:r>
            <a:endParaRPr sz="1050" dirty="0">
              <a:solidFill>
                <a:srgbClr val="595959"/>
              </a:solidFill>
            </a:endParaRPr>
          </a:p>
        </p:txBody>
      </p:sp>
      <p:cxnSp>
        <p:nvCxnSpPr>
          <p:cNvPr id="11" name="Google Shape;57;p13"/>
          <p:cNvCxnSpPr/>
          <p:nvPr/>
        </p:nvCxnSpPr>
        <p:spPr>
          <a:xfrm>
            <a:off x="5239025" y="-8567"/>
            <a:ext cx="0" cy="686680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dot"/>
            <a:round/>
            <a:headEnd type="none" w="sm" len="sm"/>
            <a:tailEnd type="none" w="sm" len="sm"/>
          </a:ln>
        </p:spPr>
      </p:cxnSp>
      <p:sp>
        <p:nvSpPr>
          <p:cNvPr id="12" name="Google Shape;58;p13"/>
          <p:cNvSpPr txBox="1"/>
          <p:nvPr/>
        </p:nvSpPr>
        <p:spPr>
          <a:xfrm>
            <a:off x="169775" y="998188"/>
            <a:ext cx="45177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700" dirty="0"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13" name="Google Shape;59;p13"/>
          <p:cNvSpPr txBox="1"/>
          <p:nvPr/>
        </p:nvSpPr>
        <p:spPr>
          <a:xfrm>
            <a:off x="5301250" y="55900"/>
            <a:ext cx="3807600" cy="5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 b="1">
                <a:latin typeface="PT Sans"/>
                <a:ea typeface="PT Sans"/>
                <a:cs typeface="PT Sans"/>
                <a:sym typeface="PT Sans"/>
              </a:rPr>
              <a:t>Пользователи и другие вовлеченные стороны: </a:t>
            </a:r>
            <a:endParaRPr sz="900">
              <a:latin typeface="PT Sans"/>
              <a:ea typeface="PT Sans"/>
              <a:cs typeface="PT Sans"/>
              <a:sym typeface="PT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latin typeface="PT Sans"/>
              <a:ea typeface="PT Sans"/>
              <a:cs typeface="PT Sans"/>
              <a:sym typeface="PT Sans"/>
            </a:endParaRPr>
          </a:p>
        </p:txBody>
      </p:sp>
      <p:graphicFrame>
        <p:nvGraphicFramePr>
          <p:cNvPr id="14" name="Google Shape;60;p13"/>
          <p:cNvGraphicFramePr/>
          <p:nvPr>
            <p:extLst>
              <p:ext uri="{D42A27DB-BD31-4B8C-83A1-F6EECF244321}">
                <p14:modId xmlns:p14="http://schemas.microsoft.com/office/powerpoint/2010/main" val="2076318790"/>
              </p:ext>
            </p:extLst>
          </p:nvPr>
        </p:nvGraphicFramePr>
        <p:xfrm>
          <a:off x="5002610" y="362548"/>
          <a:ext cx="3622225" cy="140888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15378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8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2668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 b="1" dirty="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Кто?</a:t>
                      </a:r>
                      <a:endParaRPr sz="1200" b="1" dirty="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91425" marR="91425" marT="121900" marB="121900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 b="1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Чего хочет?</a:t>
                      </a:r>
                      <a:endParaRPr sz="1200" b="1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91425" marR="91425" marT="121900" marB="121900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56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dirty="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потребитель</a:t>
                      </a:r>
                      <a:endParaRPr sz="1100" dirty="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36000" marR="36000" marT="24000" marB="24000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dirty="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Кушать сладости</a:t>
                      </a:r>
                      <a:endParaRPr sz="1100" dirty="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36000" marR="36000" marT="24000" marB="24000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056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dirty="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спортсмен</a:t>
                      </a:r>
                      <a:endParaRPr sz="1100" dirty="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36000" marR="36000" marT="24000" marB="24000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dirty="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Дополнительный источник белка и энергии</a:t>
                      </a:r>
                      <a:endParaRPr sz="1100" dirty="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36000" marR="36000" marT="24000" marB="24000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056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dirty="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Люди,</a:t>
                      </a:r>
                      <a:r>
                        <a:rPr lang="ru-RU" sz="1100" baseline="0" dirty="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 с проблемами здоровья</a:t>
                      </a:r>
                      <a:endParaRPr sz="1100" dirty="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36000" marR="36000" marT="24000" marB="24000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dirty="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Похудеть, решить проблемы</a:t>
                      </a:r>
                      <a:r>
                        <a:rPr lang="ru-RU" sz="1100" baseline="0" dirty="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 с ЖКТ</a:t>
                      </a:r>
                      <a:endParaRPr sz="1100" dirty="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36000" marR="36000" marT="24000" marB="24000">
                    <a:lnL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5" name="Google Shape;61;p13"/>
          <p:cNvSpPr txBox="1"/>
          <p:nvPr/>
        </p:nvSpPr>
        <p:spPr>
          <a:xfrm>
            <a:off x="899592" y="4873608"/>
            <a:ext cx="4339432" cy="130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050" b="1" dirty="0">
                <a:latin typeface="PT Sans"/>
                <a:ea typeface="PT Sans"/>
                <a:cs typeface="PT Sans"/>
                <a:sym typeface="PT Sans"/>
              </a:rPr>
              <a:t>Прототип (MVP):</a:t>
            </a:r>
            <a:endParaRPr sz="1050" b="1" dirty="0">
              <a:latin typeface="PT Sans"/>
              <a:ea typeface="PT Sans"/>
              <a:cs typeface="PT Sans"/>
              <a:sym typeface="PT Sans"/>
            </a:endParaRPr>
          </a:p>
          <a:p>
            <a:pPr lvl="0"/>
            <a:r>
              <a:rPr lang="ru-RU" sz="1000" i="1" dirty="0">
                <a:latin typeface="PT Sans"/>
                <a:ea typeface="PT Sans"/>
                <a:cs typeface="PT Sans"/>
                <a:sym typeface="PT Sans"/>
              </a:rPr>
              <a:t>мармелад: Сахаристое кондитерское изделие студнеобразной консистенции, имеющее определенную заданную форму, получаемое увариванием </a:t>
            </a:r>
            <a:r>
              <a:rPr lang="ru-RU" sz="1000" i="1" dirty="0" err="1">
                <a:latin typeface="PT Sans"/>
                <a:ea typeface="PT Sans"/>
                <a:cs typeface="PT Sans"/>
                <a:sym typeface="PT Sans"/>
              </a:rPr>
              <a:t>желирующего</a:t>
            </a:r>
            <a:r>
              <a:rPr lang="ru-RU" sz="1000" i="1" dirty="0">
                <a:latin typeface="PT Sans"/>
                <a:ea typeface="PT Sans"/>
                <a:cs typeface="PT Sans"/>
                <a:sym typeface="PT Sans"/>
              </a:rPr>
              <a:t> фруктового и (или) овощного сырья и (или) раствора </a:t>
            </a:r>
            <a:r>
              <a:rPr lang="ru-RU" sz="1000" i="1" dirty="0" err="1">
                <a:latin typeface="PT Sans"/>
                <a:ea typeface="PT Sans"/>
                <a:cs typeface="PT Sans"/>
                <a:sym typeface="PT Sans"/>
              </a:rPr>
              <a:t>студнеобразователя</a:t>
            </a:r>
            <a:r>
              <a:rPr lang="ru-RU" sz="1000" i="1" dirty="0">
                <a:latin typeface="PT Sans"/>
                <a:ea typeface="PT Sans"/>
                <a:cs typeface="PT Sans"/>
                <a:sym typeface="PT Sans"/>
              </a:rPr>
              <a:t> с сахаром, с добавлением или без добавления патоки, пищевых добавок, </a:t>
            </a:r>
            <a:r>
              <a:rPr lang="ru-RU" sz="1000" i="1" dirty="0" err="1">
                <a:latin typeface="PT Sans"/>
                <a:ea typeface="PT Sans"/>
                <a:cs typeface="PT Sans"/>
                <a:sym typeface="PT Sans"/>
              </a:rPr>
              <a:t>ароматизаторов</a:t>
            </a:r>
            <a:r>
              <a:rPr lang="ru-RU" sz="1000" i="1" dirty="0">
                <a:latin typeface="PT Sans"/>
                <a:ea typeface="PT Sans"/>
                <a:cs typeface="PT Sans"/>
                <a:sym typeface="PT Sans"/>
              </a:rPr>
              <a:t>, массовой долей фруктового и (или) овощного сырья для фруктового (овощного) мармелада не менее 30%, для </a:t>
            </a:r>
            <a:r>
              <a:rPr lang="ru-RU" sz="1000" i="1" dirty="0" err="1">
                <a:latin typeface="PT Sans"/>
                <a:ea typeface="PT Sans"/>
                <a:cs typeface="PT Sans"/>
                <a:sym typeface="PT Sans"/>
              </a:rPr>
              <a:t>желейно</a:t>
            </a:r>
            <a:r>
              <a:rPr lang="ru-RU" sz="1000" i="1" dirty="0">
                <a:latin typeface="PT Sans"/>
                <a:ea typeface="PT Sans"/>
                <a:cs typeface="PT Sans"/>
                <a:sym typeface="PT Sans"/>
              </a:rPr>
              <a:t>-фруктового (</a:t>
            </a:r>
            <a:r>
              <a:rPr lang="ru-RU" sz="1000" i="1" dirty="0" err="1">
                <a:latin typeface="PT Sans"/>
                <a:ea typeface="PT Sans"/>
                <a:cs typeface="PT Sans"/>
                <a:sym typeface="PT Sans"/>
              </a:rPr>
              <a:t>желейно</a:t>
            </a:r>
            <a:r>
              <a:rPr lang="ru-RU" sz="1000" i="1" dirty="0">
                <a:latin typeface="PT Sans"/>
                <a:ea typeface="PT Sans"/>
                <a:cs typeface="PT Sans"/>
                <a:sym typeface="PT Sans"/>
              </a:rPr>
              <a:t>-овощного) - не менее 15%, массовая доля влаги в котором составляет не более 33% от массы кондитерского изделия.</a:t>
            </a:r>
            <a:endParaRPr sz="1000" i="1" dirty="0"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17" name="Google Shape;63;p13"/>
          <p:cNvSpPr txBox="1"/>
          <p:nvPr/>
        </p:nvSpPr>
        <p:spPr>
          <a:xfrm>
            <a:off x="676508" y="843506"/>
            <a:ext cx="4100100" cy="5364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 b="1" dirty="0">
                <a:latin typeface="PT Sans"/>
                <a:ea typeface="PT Sans"/>
                <a:cs typeface="PT Sans"/>
                <a:sym typeface="PT Sans"/>
              </a:rPr>
              <a:t>Вуз:Орловский ГАУ</a:t>
            </a:r>
            <a:endParaRPr sz="900" b="1" dirty="0">
              <a:latin typeface="PT Sans"/>
              <a:ea typeface="PT Sans"/>
              <a:cs typeface="PT Sans"/>
              <a:sym typeface="PT Sans"/>
            </a:endParaRPr>
          </a:p>
          <a:p>
            <a:pPr lvl="0"/>
            <a:r>
              <a:rPr lang="ru" sz="900" b="1" dirty="0">
                <a:latin typeface="PT Sans"/>
                <a:ea typeface="PT Sans"/>
                <a:cs typeface="PT Sans"/>
                <a:sym typeface="PT Sans"/>
              </a:rPr>
              <a:t>Трек : </a:t>
            </a:r>
            <a:r>
              <a:rPr lang="en-US" sz="900" b="1" dirty="0">
                <a:latin typeface="PT Sans"/>
                <a:ea typeface="PT Sans"/>
                <a:cs typeface="PT Sans"/>
                <a:sym typeface="PT Sans"/>
                <a:hlinkClick r:id="rId3"/>
              </a:rPr>
              <a:t>https://www.orelsau.ru/science/setevoy-proektno-obrazovatelnyy-intensiv-fudtrek/</a:t>
            </a:r>
            <a:r>
              <a:rPr lang="ru-RU" sz="900" b="1" dirty="0">
                <a:latin typeface="PT Sans"/>
                <a:ea typeface="PT Sans"/>
                <a:cs typeface="PT Sans"/>
                <a:sym typeface="PT Sans"/>
              </a:rPr>
              <a:t> </a:t>
            </a:r>
            <a:endParaRPr sz="900" b="1" dirty="0"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18" name="Google Shape;64;p13"/>
          <p:cNvSpPr txBox="1"/>
          <p:nvPr/>
        </p:nvSpPr>
        <p:spPr>
          <a:xfrm>
            <a:off x="2160048" y="620188"/>
            <a:ext cx="1475847" cy="37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1" dirty="0" err="1">
                <a:solidFill>
                  <a:srgbClr val="0036A2"/>
                </a:solidFill>
                <a:latin typeface="PT Sans"/>
                <a:ea typeface="PT Sans"/>
                <a:cs typeface="PT Sans"/>
                <a:sym typeface="PT Sans"/>
              </a:rPr>
              <a:t>Люпишки</a:t>
            </a:r>
            <a:endParaRPr sz="1400" b="1" dirty="0">
              <a:solidFill>
                <a:srgbClr val="0036A2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19" name="Google Shape;65;p13"/>
          <p:cNvSpPr txBox="1"/>
          <p:nvPr/>
        </p:nvSpPr>
        <p:spPr>
          <a:xfrm>
            <a:off x="5239024" y="1918161"/>
            <a:ext cx="3149399" cy="15666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 b="1" dirty="0">
                <a:latin typeface="PT Sans"/>
                <a:ea typeface="PT Sans"/>
                <a:cs typeface="PT Sans"/>
                <a:sym typeface="PT Sans"/>
              </a:rPr>
              <a:t>Команда:</a:t>
            </a:r>
            <a:endParaRPr sz="1200" b="1" dirty="0">
              <a:latin typeface="PT Sans"/>
              <a:ea typeface="PT Sans"/>
              <a:cs typeface="PT Sans"/>
              <a:sym typeface="PT Sans"/>
            </a:endParaRPr>
          </a:p>
          <a:p>
            <a:pPr marL="457200" lvl="0" indent="-285750">
              <a:buSzPts val="900"/>
              <a:buFont typeface="PT Sans"/>
              <a:buAutoNum type="arabicPeriod"/>
            </a:pPr>
            <a:r>
              <a:rPr lang="ru-RU" sz="1200" dirty="0">
                <a:latin typeface="PT Sans"/>
                <a:ea typeface="PT Sans"/>
                <a:cs typeface="PT Sans"/>
                <a:sym typeface="PT Sans"/>
              </a:rPr>
              <a:t>Ширяева Юлия 2051351</a:t>
            </a:r>
          </a:p>
          <a:p>
            <a:pPr marL="457200" lvl="0" indent="-285750">
              <a:buSzPts val="900"/>
              <a:buFont typeface="PT Sans"/>
              <a:buAutoNum type="arabicPeriod"/>
            </a:pPr>
            <a:r>
              <a:rPr lang="ru-RU" sz="1200" dirty="0" err="1">
                <a:latin typeface="PT Sans"/>
                <a:ea typeface="PT Sans"/>
                <a:cs typeface="PT Sans"/>
                <a:sym typeface="PT Sans"/>
              </a:rPr>
              <a:t>Касаточкина</a:t>
            </a:r>
            <a:r>
              <a:rPr lang="ru-RU" sz="1200" dirty="0">
                <a:latin typeface="PT Sans"/>
                <a:ea typeface="PT Sans"/>
                <a:cs typeface="PT Sans"/>
                <a:sym typeface="PT Sans"/>
              </a:rPr>
              <a:t> Мария 1554935</a:t>
            </a:r>
          </a:p>
          <a:p>
            <a:pPr marL="457200" lvl="0" indent="-285750">
              <a:buSzPts val="900"/>
              <a:buFont typeface="PT Sans"/>
              <a:buAutoNum type="arabicPeriod"/>
            </a:pPr>
            <a:r>
              <a:rPr lang="ru-RU" sz="1200" dirty="0">
                <a:latin typeface="PT Sans"/>
                <a:ea typeface="PT Sans"/>
                <a:cs typeface="PT Sans"/>
                <a:sym typeface="PT Sans"/>
              </a:rPr>
              <a:t>Леонова Лилия 2046624</a:t>
            </a:r>
          </a:p>
          <a:p>
            <a:pPr marL="457200" lvl="0" indent="-285750">
              <a:buSzPts val="900"/>
              <a:buFont typeface="PT Sans"/>
              <a:buAutoNum type="arabicPeriod"/>
            </a:pPr>
            <a:r>
              <a:rPr lang="ru-RU" sz="1200" dirty="0">
                <a:latin typeface="PT Sans"/>
                <a:ea typeface="PT Sans"/>
                <a:cs typeface="PT Sans"/>
                <a:sym typeface="PT Sans"/>
              </a:rPr>
              <a:t>Краснов Геннадий 2049868</a:t>
            </a:r>
          </a:p>
          <a:p>
            <a:pPr marL="457200" lvl="0" indent="-285750">
              <a:buSzPts val="900"/>
              <a:buFont typeface="PT Sans"/>
              <a:buAutoNum type="arabicPeriod"/>
            </a:pPr>
            <a:r>
              <a:rPr lang="ru-RU" sz="1200" dirty="0">
                <a:latin typeface="PT Sans"/>
                <a:ea typeface="PT Sans"/>
                <a:cs typeface="PT Sans"/>
                <a:sym typeface="PT Sans"/>
              </a:rPr>
              <a:t>Подошва Анастасия 2043062</a:t>
            </a:r>
          </a:p>
          <a:p>
            <a:pPr marL="457200" lvl="0" indent="-285750">
              <a:buSzPts val="900"/>
              <a:buFont typeface="PT Sans"/>
              <a:buAutoNum type="arabicPeriod"/>
            </a:pPr>
            <a:r>
              <a:rPr lang="ru-RU" sz="1200" dirty="0" err="1">
                <a:latin typeface="PT Sans"/>
                <a:ea typeface="PT Sans"/>
                <a:cs typeface="PT Sans"/>
                <a:sym typeface="PT Sans"/>
              </a:rPr>
              <a:t>Примберди</a:t>
            </a:r>
            <a:r>
              <a:rPr lang="ru-RU" sz="1200" dirty="0">
                <a:latin typeface="PT Sans"/>
                <a:ea typeface="PT Sans"/>
                <a:cs typeface="PT Sans"/>
                <a:sym typeface="PT Sans"/>
              </a:rPr>
              <a:t> </a:t>
            </a:r>
            <a:r>
              <a:rPr lang="ru-RU" sz="1200" dirty="0" err="1">
                <a:latin typeface="PT Sans"/>
                <a:ea typeface="PT Sans"/>
                <a:cs typeface="PT Sans"/>
                <a:sym typeface="PT Sans"/>
              </a:rPr>
              <a:t>казы</a:t>
            </a:r>
            <a:r>
              <a:rPr lang="ru-RU" sz="1200" dirty="0">
                <a:latin typeface="PT Sans"/>
                <a:ea typeface="PT Sans"/>
                <a:cs typeface="PT Sans"/>
                <a:sym typeface="PT Sans"/>
              </a:rPr>
              <a:t> </a:t>
            </a:r>
            <a:r>
              <a:rPr lang="ru-RU" sz="1200" dirty="0" err="1">
                <a:latin typeface="PT Sans"/>
                <a:ea typeface="PT Sans"/>
                <a:cs typeface="PT Sans"/>
                <a:sym typeface="PT Sans"/>
              </a:rPr>
              <a:t>Меримгул</a:t>
            </a:r>
            <a:r>
              <a:rPr lang="ru-RU" sz="1200" dirty="0">
                <a:latin typeface="PT Sans"/>
                <a:ea typeface="PT Sans"/>
                <a:cs typeface="PT Sans"/>
                <a:sym typeface="PT Sans"/>
              </a:rPr>
              <a:t> 2048720</a:t>
            </a:r>
            <a:endParaRPr sz="1000" dirty="0">
              <a:solidFill>
                <a:schemeClr val="dk2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7292" y="3840811"/>
            <a:ext cx="3053617" cy="27482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889225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24744"/>
          </a:xfrm>
        </p:spPr>
        <p:txBody>
          <a:bodyPr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" sz="5400" dirty="0"/>
              <a:t>Аналоги вашего решения</a:t>
            </a:r>
            <a:r>
              <a:rPr lang="ru-RU" sz="5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</a:p>
        </p:txBody>
      </p:sp>
      <p:sp>
        <p:nvSpPr>
          <p:cNvPr id="5" name="Объект 2"/>
          <p:cNvSpPr>
            <a:spLocks noGrp="1"/>
          </p:cNvSpPr>
          <p:nvPr>
            <p:ph idx="1"/>
          </p:nvPr>
        </p:nvSpPr>
        <p:spPr>
          <a:xfrm>
            <a:off x="1475656" y="1196752"/>
            <a:ext cx="7272808" cy="5472608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Немецкие исследователи из Университета </a:t>
            </a:r>
            <a:r>
              <a:rPr lang="ru-RU" dirty="0" err="1"/>
              <a:t>Фраунхофера</a:t>
            </a:r>
            <a:r>
              <a:rPr lang="ru-RU" dirty="0"/>
              <a:t> нашли способ делать вкусное низкокалорийное   мороженое не из молока, а из семян люпина – декоративного растения с яркими синими или фиолетовыми цветами. Как оказалось, они содержат достаточное количество белка, чтобы создать нежную кремовую структуру мороженого.</a:t>
            </a:r>
          </a:p>
          <a:p>
            <a:r>
              <a:rPr lang="ru-RU" dirty="0"/>
              <a:t>Так же из люпина делают молоко, йогурты и различные творожки.</a:t>
            </a:r>
          </a:p>
        </p:txBody>
      </p:sp>
    </p:spTree>
    <p:extLst>
      <p:ext uri="{BB962C8B-B14F-4D97-AF65-F5344CB8AC3E}">
        <p14:creationId xmlns:p14="http://schemas.microsoft.com/office/powerpoint/2010/main" val="42407943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496944" cy="1143000"/>
          </a:xfrm>
        </p:spPr>
        <p:txBody>
          <a:bodyPr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" b="1" dirty="0">
                <a:solidFill>
                  <a:srgbClr val="FF0000"/>
                </a:solidFill>
              </a:rPr>
              <a:t>Исследование: план и результаты</a:t>
            </a:r>
            <a:endParaRPr lang="ru-RU" b="1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619672" y="1443841"/>
            <a:ext cx="7128792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000" b="1" dirty="0">
                <a:solidFill>
                  <a:srgbClr val="0036A2"/>
                </a:solidFill>
              </a:rPr>
              <a:t>Определить оптимальную дозировку люпина для обеспечения организма антиоксидантами, незаменимыми аминокислотами и другими БАВ, определяющие функциональность продукта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000" b="1" dirty="0">
                <a:solidFill>
                  <a:srgbClr val="0036A2"/>
                </a:solidFill>
              </a:rPr>
              <a:t>С помощью ортогонального центрального композиционного плана были составлены варианты рецептуры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000" b="1" dirty="0">
                <a:solidFill>
                  <a:srgbClr val="0036A2"/>
                </a:solidFill>
              </a:rPr>
              <a:t> С помощью математического моделирования определили лимитирующий компонент люпина, обеспечивающий 25% суточной дозы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000" b="1" dirty="0">
                <a:solidFill>
                  <a:srgbClr val="0036A2"/>
                </a:solidFill>
              </a:rPr>
              <a:t> Определить биологическую ценность мармелада, оценить уровень качества, разработать дизайн упаковки с нанесением функциональных свойств мармелада. 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1665" y="1196752"/>
            <a:ext cx="1811337" cy="36724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67901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835697" y="1484784"/>
            <a:ext cx="696093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/>
              <a:t> 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" b="1" dirty="0">
                <a:solidFill>
                  <a:srgbClr val="FF0000"/>
                </a:solidFill>
              </a:rPr>
              <a:t>Вопросы экспертам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619672" y="1412776"/>
            <a:ext cx="6408712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Font typeface="+mj-lt"/>
              <a:buAutoNum type="arabicParenR"/>
            </a:pPr>
            <a:r>
              <a:rPr lang="ru-RU" sz="3200" dirty="0">
                <a:solidFill>
                  <a:srgbClr val="0036A2"/>
                </a:solidFill>
              </a:rPr>
              <a:t>Как преодолеть высокую конкуренцию в области производства мармелада?</a:t>
            </a:r>
          </a:p>
          <a:p>
            <a:pPr marL="514350" indent="-514350">
              <a:buFont typeface="+mj-lt"/>
              <a:buAutoNum type="arabicParenR"/>
            </a:pPr>
            <a:r>
              <a:rPr lang="ru-RU" sz="3200" dirty="0">
                <a:solidFill>
                  <a:srgbClr val="0036A2"/>
                </a:solidFill>
              </a:rPr>
              <a:t>Как заинтересовать инвесторов?</a:t>
            </a:r>
          </a:p>
          <a:p>
            <a:pPr marL="514350" indent="-514350">
              <a:buFont typeface="+mj-lt"/>
              <a:buAutoNum type="arabicParenR"/>
            </a:pPr>
            <a:r>
              <a:rPr lang="ru-RU" sz="3200" dirty="0">
                <a:solidFill>
                  <a:srgbClr val="0036A2"/>
                </a:solidFill>
              </a:rPr>
              <a:t>Чем Вы конкретно сможете помочь в продвижении нашего продукта?</a:t>
            </a:r>
          </a:p>
        </p:txBody>
      </p:sp>
    </p:spTree>
    <p:extLst>
      <p:ext uri="{BB962C8B-B14F-4D97-AF65-F5344CB8AC3E}">
        <p14:creationId xmlns:p14="http://schemas.microsoft.com/office/powerpoint/2010/main" val="78065301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1094</TotalTime>
  <Words>484</Words>
  <Application>Microsoft Macintosh PowerPoint</Application>
  <PresentationFormat>Экран (4:3)</PresentationFormat>
  <Paragraphs>53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2" baseType="lpstr">
      <vt:lpstr>Arial</vt:lpstr>
      <vt:lpstr>Calibri</vt:lpstr>
      <vt:lpstr>Courier New</vt:lpstr>
      <vt:lpstr>PT Sans</vt:lpstr>
      <vt:lpstr>Times New Roman</vt:lpstr>
      <vt:lpstr>Wingdings</vt:lpstr>
      <vt:lpstr>Тема Office</vt:lpstr>
      <vt:lpstr>Презентация PowerPoint</vt:lpstr>
      <vt:lpstr>Презентация PowerPoint</vt:lpstr>
      <vt:lpstr>Аналоги вашего решения </vt:lpstr>
      <vt:lpstr>Исследование: план и результаты</vt:lpstr>
      <vt:lpstr>Вопросы экспертам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Microsoft Office User</cp:lastModifiedBy>
  <cp:revision>42</cp:revision>
  <dcterms:created xsi:type="dcterms:W3CDTF">2021-03-25T11:06:55Z</dcterms:created>
  <dcterms:modified xsi:type="dcterms:W3CDTF">2021-04-01T11:53:14Z</dcterms:modified>
</cp:coreProperties>
</file>