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66" r:id="rId4"/>
    <p:sldId id="265" r:id="rId5"/>
    <p:sldId id="260" r:id="rId6"/>
    <p:sldId id="267" r:id="rId7"/>
    <p:sldId id="268" r:id="rId8"/>
    <p:sldId id="261" r:id="rId9"/>
    <p:sldId id="269" r:id="rId10"/>
    <p:sldId id="273" r:id="rId11"/>
    <p:sldId id="264" r:id="rId12"/>
    <p:sldId id="270" r:id="rId13"/>
    <p:sldId id="271" r:id="rId14"/>
    <p:sldId id="263" r:id="rId15"/>
    <p:sldId id="272" r:id="rId16"/>
    <p:sldId id="262" r:id="rId17"/>
    <p:sldId id="259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84FE7"/>
    <a:srgbClr val="9480F9"/>
    <a:srgbClr val="977FFB"/>
    <a:srgbClr val="9080F7"/>
    <a:srgbClr val="1BB799"/>
    <a:srgbClr val="2ABC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0ACC4C-98DB-440E-84BB-00C50B9097EC}" v="2632" dt="2025-11-24T14:36:08.378"/>
    <p1510:client id="{0F0000D6-1FF5-4D2F-859D-8881C2009E02}" v="315" dt="2025-11-25T04:22:50.538"/>
    <p1510:client id="{A5A48491-743B-40CB-B477-BEB21B1C0F9B}" v="341" dt="2025-11-24T15:08:57.77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9"/>
    <p:restoredTop sz="76755" autoAdjust="0"/>
  </p:normalViewPr>
  <p:slideViewPr>
    <p:cSldViewPr snapToGrid="0" showGuides="1">
      <p:cViewPr varScale="1">
        <p:scale>
          <a:sx n="86" d="100"/>
          <a:sy n="86" d="100"/>
        </p:scale>
        <p:origin x="126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3" d="100"/>
          <a:sy n="93" d="100"/>
        </p:scale>
        <p:origin x="3512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E96E7851AF384566/&#208;&#168;&#208;&#176;&#208;&#177;&#208;&#187;&#208;&#190;&#208;&#189;%20&#208;&#191;&#209;&#128;&#208;&#181;&#208;&#183;&#208;&#181;&#208;&#189;&#209;&#130;&#208;&#176;&#209;&#134;&#208;&#184;&#208;&#184;%20&#208;&#145;&#208;&#162;&#208;&#161;%20&#208;&#173;&#208;&#186;&#208;&#178;&#208;&#176;&#209;&#130;&#208;&#190;&#209;&#128;%202_&#208;&#154;&#209;&#128;&#209;&#131;&#208;&#179;&#208;&#190;&#208;&#178;&#208;&#176;&#209;&#143;%20&#208;&#180;&#208;&#184;&#208;&#176;&#208;&#179;&#209;&#128;&#208;&#176;&#208;&#188;&#208;&#188;&#208;&#176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ru-RU" sz="186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Частые проблемы учеников согласно исследованию РБК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5FE-4ABC-85FD-C58DF4A2F24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5FE-4ABC-85FD-C58DF4A2F24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5FE-4ABC-85FD-C58DF4A2F24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5FE-4ABC-85FD-C58DF4A2F241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C5FE-4ABC-85FD-C58DF4A2F241}"/>
              </c:ext>
            </c:extLst>
          </c:dPt>
          <c:dLbls>
            <c:dLbl>
              <c:idx val="0"/>
              <c:layout>
                <c:manualLayout>
                  <c:x val="-8.6309763274021997E-2"/>
                  <c:y val="7.555359672625329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5FE-4ABC-85FD-C58DF4A2F24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ru-RU" sz="1195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Усталость</c:v>
                </c:pt>
                <c:pt idx="1">
                  <c:v>Проблемы со сном</c:v>
                </c:pt>
                <c:pt idx="2">
                  <c:v>Головные боли</c:v>
                </c:pt>
                <c:pt idx="3">
                  <c:v>Дрожь в теле</c:v>
                </c:pt>
                <c:pt idx="4">
                  <c:v>Учащенное сердцебиение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0.62</c:v>
                </c:pt>
                <c:pt idx="1">
                  <c:v>0.55000000000000004</c:v>
                </c:pt>
                <c:pt idx="2">
                  <c:v>0.38</c:v>
                </c:pt>
                <c:pt idx="3">
                  <c:v>0.3</c:v>
                </c:pt>
                <c:pt idx="4">
                  <c:v>0.28000000000000003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C5FE-4ABC-85FD-C58DF4A2F2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ru-RU" sz="1195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uri="{0b15fc19-7d7d-44ad-8c2d-2c3a37ce22c3}">
        <chartProps xmlns="https://web.wps.cn/et/2018/main" chartId="{9a7461de-af08-499e-abd4-64aaa08aa8eb}"/>
      </c:ext>
    </c:extLst>
  </c:chart>
  <c:spPr>
    <a:noFill/>
    <a:ln>
      <a:noFill/>
    </a:ln>
    <a:effectLst/>
  </c:spPr>
  <c:txPr>
    <a:bodyPr/>
    <a:lstStyle/>
    <a:p>
      <a:pPr>
        <a:defRPr lang="ru-RU"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#1">
  <dgm:title val=""/>
  <dgm:desc val=""/>
  <dgm:catLst>
    <dgm:cat type="accent1" pri="11300"/>
  </dgm:catLst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4#1">
  <dgm:title val=""/>
  <dgm:desc val=""/>
  <dgm:catLst>
    <dgm:cat type="accent1" pri="11400"/>
  </dgm:catLst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C1C7635-D869-4412-B213-4783F2262655}" type="doc">
      <dgm:prSet loTypeId="urn:microsoft.com/office/officeart/2005/8/layout/equation1" loCatId="relationship" qsTypeId="urn:microsoft.com/office/officeart/2005/8/quickstyle/simple1#2" qsCatId="simple" csTypeId="urn:microsoft.com/office/officeart/2005/8/colors/accent1_3#1" csCatId="accent1" phldr="1"/>
      <dgm:spPr/>
    </dgm:pt>
    <dgm:pt modelId="{6BE68ABE-ABC9-42A9-86BE-09F0BA45B542}">
      <dgm:prSet phldrT="[Текст]" phldr="0" custT="1"/>
      <dgm:spPr/>
      <dgm:t>
        <a:bodyPr vert="horz" wrap="square"/>
        <a:lstStyle/>
        <a:p>
          <a:pPr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dirty="0"/>
            <a:t>Модули аналитики</a:t>
          </a:r>
        </a:p>
      </dgm:t>
    </dgm:pt>
    <dgm:pt modelId="{6380758D-09B0-479A-BEC5-308D61F32626}" type="parTrans" cxnId="{C81D9D30-440E-4266-BB98-0FB8DDD1798D}">
      <dgm:prSet/>
      <dgm:spPr/>
    </dgm:pt>
    <dgm:pt modelId="{A9C4AA8B-8060-4706-9F64-AA5C7E75BAB1}" type="sibTrans" cxnId="{C81D9D30-440E-4266-BB98-0FB8DDD1798D}">
      <dgm:prSet/>
      <dgm:spPr/>
      <dgm:t>
        <a:bodyPr/>
        <a:lstStyle/>
        <a:p>
          <a:endParaRPr lang="ru-RU"/>
        </a:p>
      </dgm:t>
    </dgm:pt>
    <dgm:pt modelId="{22B2711D-9DA3-432D-B41F-6549CFF3484E}">
      <dgm:prSet phldrT="[Текст]" phldr="0" custT="1"/>
      <dgm:spPr/>
      <dgm:t>
        <a:bodyPr vert="horz" wrap="square"/>
        <a:lstStyle/>
        <a:p>
          <a:pPr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dirty="0"/>
            <a:t>Психологическая поддержка</a:t>
          </a:r>
        </a:p>
      </dgm:t>
    </dgm:pt>
    <dgm:pt modelId="{A783B1C4-D97F-4258-9E8C-D57CFEA69EE2}" type="parTrans" cxnId="{DAD250B9-AD15-4ABF-9DC4-B1AB6F174BB0}">
      <dgm:prSet/>
      <dgm:spPr/>
    </dgm:pt>
    <dgm:pt modelId="{EE22D90D-AEC1-40D5-BCD1-C5164621E5DE}" type="sibTrans" cxnId="{DAD250B9-AD15-4ABF-9DC4-B1AB6F174BB0}">
      <dgm:prSet/>
      <dgm:spPr/>
      <dgm:t>
        <a:bodyPr/>
        <a:lstStyle/>
        <a:p>
          <a:endParaRPr lang="ru-RU"/>
        </a:p>
      </dgm:t>
    </dgm:pt>
    <dgm:pt modelId="{D2E84A46-B7A6-4271-9133-5619BDD68FDF}">
      <dgm:prSet phldrT="[Текст]" phldr="0" custT="1"/>
      <dgm:spPr/>
      <dgm:t>
        <a:bodyPr vert="horz" wrap="square"/>
        <a:lstStyle/>
        <a:p>
          <a:pPr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600" b="1"/>
            <a:t>Повышение эффективности, снижение уровня стресса</a:t>
          </a:r>
        </a:p>
      </dgm:t>
    </dgm:pt>
    <dgm:pt modelId="{4F166938-F00C-4A79-A588-725DF3DAE4A9}" type="parTrans" cxnId="{F2B4B662-8499-4464-AB4D-3034ACB6AC53}">
      <dgm:prSet/>
      <dgm:spPr/>
    </dgm:pt>
    <dgm:pt modelId="{6BACB1A8-DB66-497F-952A-30801973F9AD}" type="sibTrans" cxnId="{F2B4B662-8499-4464-AB4D-3034ACB6AC53}">
      <dgm:prSet/>
      <dgm:spPr/>
    </dgm:pt>
    <dgm:pt modelId="{C71EE397-79E9-4322-80CE-57D0A3BFDC53}" type="pres">
      <dgm:prSet presAssocID="{5C1C7635-D869-4412-B213-4783F2262655}" presName="linearFlow" presStyleCnt="0">
        <dgm:presLayoutVars>
          <dgm:dir/>
          <dgm:resizeHandles val="exact"/>
        </dgm:presLayoutVars>
      </dgm:prSet>
      <dgm:spPr/>
    </dgm:pt>
    <dgm:pt modelId="{C3EDB674-8806-4FB1-A2F7-7A79F6E62EAF}" type="pres">
      <dgm:prSet presAssocID="{6BE68ABE-ABC9-42A9-86BE-09F0BA45B542}" presName="node" presStyleLbl="node1" presStyleIdx="0" presStyleCnt="3">
        <dgm:presLayoutVars>
          <dgm:bulletEnabled val="1"/>
        </dgm:presLayoutVars>
      </dgm:prSet>
      <dgm:spPr/>
    </dgm:pt>
    <dgm:pt modelId="{0B385ADE-B68D-4D8C-80AF-40027FDDFD06}" type="pres">
      <dgm:prSet presAssocID="{A9C4AA8B-8060-4706-9F64-AA5C7E75BAB1}" presName="spacerL" presStyleCnt="0"/>
      <dgm:spPr/>
    </dgm:pt>
    <dgm:pt modelId="{62EC9017-DBCD-486D-86DA-43A6EAACA908}" type="pres">
      <dgm:prSet presAssocID="{A9C4AA8B-8060-4706-9F64-AA5C7E75BAB1}" presName="sibTrans" presStyleLbl="sibTrans2D1" presStyleIdx="0" presStyleCnt="2"/>
      <dgm:spPr/>
    </dgm:pt>
    <dgm:pt modelId="{FD246616-A8F7-4532-B592-DAEC1A8BB74A}" type="pres">
      <dgm:prSet presAssocID="{A9C4AA8B-8060-4706-9F64-AA5C7E75BAB1}" presName="spacerR" presStyleCnt="0"/>
      <dgm:spPr/>
    </dgm:pt>
    <dgm:pt modelId="{5AD17785-D5E2-4412-8A6A-BB2D761351DF}" type="pres">
      <dgm:prSet presAssocID="{22B2711D-9DA3-432D-B41F-6549CFF3484E}" presName="node" presStyleLbl="node1" presStyleIdx="1" presStyleCnt="3">
        <dgm:presLayoutVars>
          <dgm:bulletEnabled val="1"/>
        </dgm:presLayoutVars>
      </dgm:prSet>
      <dgm:spPr/>
    </dgm:pt>
    <dgm:pt modelId="{45C02CC2-6682-428F-87A8-F59D634CA7A9}" type="pres">
      <dgm:prSet presAssocID="{EE22D90D-AEC1-40D5-BCD1-C5164621E5DE}" presName="spacerL" presStyleCnt="0"/>
      <dgm:spPr/>
    </dgm:pt>
    <dgm:pt modelId="{3E53AC62-1F0F-4DE7-81C5-9B9174D977E0}" type="pres">
      <dgm:prSet presAssocID="{EE22D90D-AEC1-40D5-BCD1-C5164621E5DE}" presName="sibTrans" presStyleLbl="sibTrans2D1" presStyleIdx="1" presStyleCnt="2"/>
      <dgm:spPr/>
    </dgm:pt>
    <dgm:pt modelId="{D0A47A8F-C64E-4FD2-AC9B-32B6FB4E2751}" type="pres">
      <dgm:prSet presAssocID="{EE22D90D-AEC1-40D5-BCD1-C5164621E5DE}" presName="spacerR" presStyleCnt="0"/>
      <dgm:spPr/>
    </dgm:pt>
    <dgm:pt modelId="{F48FE75B-4587-49D9-B608-61EDA053C530}" type="pres">
      <dgm:prSet presAssocID="{D2E84A46-B7A6-4271-9133-5619BDD68FDF}" presName="node" presStyleLbl="node1" presStyleIdx="2" presStyleCnt="3">
        <dgm:presLayoutVars>
          <dgm:bulletEnabled val="1"/>
        </dgm:presLayoutVars>
      </dgm:prSet>
      <dgm:spPr/>
    </dgm:pt>
  </dgm:ptLst>
  <dgm:cxnLst>
    <dgm:cxn modelId="{EA5CFE11-5F68-44BD-AC6D-2C08FBA3D5A6}" type="presOf" srcId="{A9C4AA8B-8060-4706-9F64-AA5C7E75BAB1}" destId="{62EC9017-DBCD-486D-86DA-43A6EAACA908}" srcOrd="0" destOrd="0" presId="urn:microsoft.com/office/officeart/2005/8/layout/equation1"/>
    <dgm:cxn modelId="{C81D9D30-440E-4266-BB98-0FB8DDD1798D}" srcId="{5C1C7635-D869-4412-B213-4783F2262655}" destId="{6BE68ABE-ABC9-42A9-86BE-09F0BA45B542}" srcOrd="0" destOrd="0" parTransId="{6380758D-09B0-479A-BEC5-308D61F32626}" sibTransId="{A9C4AA8B-8060-4706-9F64-AA5C7E75BAB1}"/>
    <dgm:cxn modelId="{F2B4B662-8499-4464-AB4D-3034ACB6AC53}" srcId="{5C1C7635-D869-4412-B213-4783F2262655}" destId="{D2E84A46-B7A6-4271-9133-5619BDD68FDF}" srcOrd="2" destOrd="0" parTransId="{4F166938-F00C-4A79-A588-725DF3DAE4A9}" sibTransId="{6BACB1A8-DB66-497F-952A-30801973F9AD}"/>
    <dgm:cxn modelId="{2F68DE81-2FB7-4DC3-BAF0-BA0719F284CD}" type="presOf" srcId="{D2E84A46-B7A6-4271-9133-5619BDD68FDF}" destId="{F48FE75B-4587-49D9-B608-61EDA053C530}" srcOrd="0" destOrd="0" presId="urn:microsoft.com/office/officeart/2005/8/layout/equation1"/>
    <dgm:cxn modelId="{466EF882-964E-4C9A-BD15-76CD23707552}" type="presOf" srcId="{5C1C7635-D869-4412-B213-4783F2262655}" destId="{C71EE397-79E9-4322-80CE-57D0A3BFDC53}" srcOrd="0" destOrd="0" presId="urn:microsoft.com/office/officeart/2005/8/layout/equation1"/>
    <dgm:cxn modelId="{B6911A95-D7EB-48A4-95CA-C3408F42F86E}" type="presOf" srcId="{22B2711D-9DA3-432D-B41F-6549CFF3484E}" destId="{5AD17785-D5E2-4412-8A6A-BB2D761351DF}" srcOrd="0" destOrd="0" presId="urn:microsoft.com/office/officeart/2005/8/layout/equation1"/>
    <dgm:cxn modelId="{3FC6F49E-6A47-4B19-9039-B81BB19D4237}" type="presOf" srcId="{EE22D90D-AEC1-40D5-BCD1-C5164621E5DE}" destId="{3E53AC62-1F0F-4DE7-81C5-9B9174D977E0}" srcOrd="0" destOrd="0" presId="urn:microsoft.com/office/officeart/2005/8/layout/equation1"/>
    <dgm:cxn modelId="{772690A2-AAC3-469E-A427-31B5F4A805D9}" type="presOf" srcId="{6BE68ABE-ABC9-42A9-86BE-09F0BA45B542}" destId="{C3EDB674-8806-4FB1-A2F7-7A79F6E62EAF}" srcOrd="0" destOrd="0" presId="urn:microsoft.com/office/officeart/2005/8/layout/equation1"/>
    <dgm:cxn modelId="{DAD250B9-AD15-4ABF-9DC4-B1AB6F174BB0}" srcId="{5C1C7635-D869-4412-B213-4783F2262655}" destId="{22B2711D-9DA3-432D-B41F-6549CFF3484E}" srcOrd="1" destOrd="0" parTransId="{A783B1C4-D97F-4258-9E8C-D57CFEA69EE2}" sibTransId="{EE22D90D-AEC1-40D5-BCD1-C5164621E5DE}"/>
    <dgm:cxn modelId="{D60ECC65-B0C2-481B-A2B3-08383948F92B}" type="presParOf" srcId="{C71EE397-79E9-4322-80CE-57D0A3BFDC53}" destId="{C3EDB674-8806-4FB1-A2F7-7A79F6E62EAF}" srcOrd="0" destOrd="0" presId="urn:microsoft.com/office/officeart/2005/8/layout/equation1"/>
    <dgm:cxn modelId="{81C134F1-5261-44E1-A74C-D14EA0E817C2}" type="presParOf" srcId="{C71EE397-79E9-4322-80CE-57D0A3BFDC53}" destId="{0B385ADE-B68D-4D8C-80AF-40027FDDFD06}" srcOrd="1" destOrd="0" presId="urn:microsoft.com/office/officeart/2005/8/layout/equation1"/>
    <dgm:cxn modelId="{DEC8D50F-069C-4013-96C9-C3CDD2FD4424}" type="presParOf" srcId="{C71EE397-79E9-4322-80CE-57D0A3BFDC53}" destId="{62EC9017-DBCD-486D-86DA-43A6EAACA908}" srcOrd="2" destOrd="0" presId="urn:microsoft.com/office/officeart/2005/8/layout/equation1"/>
    <dgm:cxn modelId="{836AE049-7A21-461D-81B0-3115E45EE3DB}" type="presParOf" srcId="{C71EE397-79E9-4322-80CE-57D0A3BFDC53}" destId="{FD246616-A8F7-4532-B592-DAEC1A8BB74A}" srcOrd="3" destOrd="0" presId="urn:microsoft.com/office/officeart/2005/8/layout/equation1"/>
    <dgm:cxn modelId="{06FF7026-048D-4FB3-9237-89603DDCCBE6}" type="presParOf" srcId="{C71EE397-79E9-4322-80CE-57D0A3BFDC53}" destId="{5AD17785-D5E2-4412-8A6A-BB2D761351DF}" srcOrd="4" destOrd="0" presId="urn:microsoft.com/office/officeart/2005/8/layout/equation1"/>
    <dgm:cxn modelId="{2F5A88A8-0BC2-4009-9891-761637F3CB1E}" type="presParOf" srcId="{C71EE397-79E9-4322-80CE-57D0A3BFDC53}" destId="{45C02CC2-6682-428F-87A8-F59D634CA7A9}" srcOrd="5" destOrd="0" presId="urn:microsoft.com/office/officeart/2005/8/layout/equation1"/>
    <dgm:cxn modelId="{54F7E1AD-D2C8-47B6-AB1F-DB28426B0643}" type="presParOf" srcId="{C71EE397-79E9-4322-80CE-57D0A3BFDC53}" destId="{3E53AC62-1F0F-4DE7-81C5-9B9174D977E0}" srcOrd="6" destOrd="0" presId="urn:microsoft.com/office/officeart/2005/8/layout/equation1"/>
    <dgm:cxn modelId="{26DC88A2-1373-40AC-9828-C2ED686CF7D5}" type="presParOf" srcId="{C71EE397-79E9-4322-80CE-57D0A3BFDC53}" destId="{D0A47A8F-C64E-4FD2-AC9B-32B6FB4E2751}" srcOrd="7" destOrd="0" presId="urn:microsoft.com/office/officeart/2005/8/layout/equation1"/>
    <dgm:cxn modelId="{AB265D0E-83DF-4006-9C41-A307AC29415C}" type="presParOf" srcId="{C71EE397-79E9-4322-80CE-57D0A3BFDC53}" destId="{F48FE75B-4587-49D9-B608-61EDA053C530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4AD80AF-26CD-4814-AE5E-2D3FC08A3FEB}" type="doc">
      <dgm:prSet loTypeId="urn:microsoft.com/office/officeart/2005/8/layout/cycle6#1" loCatId="cycle" qsTypeId="urn:microsoft.com/office/officeart/2005/8/quickstyle/simple1#1" qsCatId="simple" csTypeId="urn:microsoft.com/office/officeart/2005/8/colors/accent1_4#1" csCatId="accent1" phldr="1"/>
      <dgm:spPr/>
      <dgm:t>
        <a:bodyPr/>
        <a:lstStyle/>
        <a:p>
          <a:endParaRPr lang="ru-RU"/>
        </a:p>
      </dgm:t>
    </dgm:pt>
    <dgm:pt modelId="{F9E4C077-947C-427C-BE74-CB756084EB39}">
      <dgm:prSet phldrT="[Текст]" phldr="0"/>
      <dgm:spPr/>
      <dgm:t>
        <a:bodyPr/>
        <a:lstStyle/>
        <a:p>
          <a:pPr rtl="0"/>
          <a:r>
            <a:rPr lang="ru-RU" dirty="0"/>
            <a:t>Прямые продажи</a:t>
          </a:r>
        </a:p>
      </dgm:t>
    </dgm:pt>
    <dgm:pt modelId="{13879CD8-DC72-41D8-AADA-AC506BEA71A2}" type="parTrans" cxnId="{0516F27B-6324-4909-B4CA-871C0DA2D500}">
      <dgm:prSet/>
      <dgm:spPr/>
      <dgm:t>
        <a:bodyPr/>
        <a:lstStyle/>
        <a:p>
          <a:endParaRPr lang="ru-RU"/>
        </a:p>
      </dgm:t>
    </dgm:pt>
    <dgm:pt modelId="{D094D9CD-9A88-4ECB-A069-0A0F3BD65BEB}" type="sibTrans" cxnId="{0516F27B-6324-4909-B4CA-871C0DA2D500}">
      <dgm:prSet/>
      <dgm:spPr/>
      <dgm:t>
        <a:bodyPr/>
        <a:lstStyle/>
        <a:p>
          <a:endParaRPr lang="ru-RU"/>
        </a:p>
      </dgm:t>
    </dgm:pt>
    <dgm:pt modelId="{17D8C44B-067C-4ADF-9AE7-589E0BF2960D}">
      <dgm:prSet phldrT="[Текст]" phldr="0"/>
      <dgm:spPr/>
      <dgm:t>
        <a:bodyPr/>
        <a:lstStyle/>
        <a:p>
          <a:r>
            <a:rPr lang="ru-RU" dirty="0" err="1"/>
            <a:t>Freemium</a:t>
          </a:r>
          <a:endParaRPr lang="ru-RU" dirty="0"/>
        </a:p>
      </dgm:t>
    </dgm:pt>
    <dgm:pt modelId="{017B3BD9-3E32-444F-B298-E9F3BB372B86}" type="parTrans" cxnId="{54137619-1A0A-4DD0-93F3-EE20D420BDC6}">
      <dgm:prSet/>
      <dgm:spPr/>
      <dgm:t>
        <a:bodyPr/>
        <a:lstStyle/>
        <a:p>
          <a:endParaRPr lang="ru-RU"/>
        </a:p>
      </dgm:t>
    </dgm:pt>
    <dgm:pt modelId="{9889585D-8984-4CF8-BBE1-10E775E9D5DB}" type="sibTrans" cxnId="{54137619-1A0A-4DD0-93F3-EE20D420BDC6}">
      <dgm:prSet/>
      <dgm:spPr/>
      <dgm:t>
        <a:bodyPr/>
        <a:lstStyle/>
        <a:p>
          <a:endParaRPr lang="ru-RU"/>
        </a:p>
      </dgm:t>
    </dgm:pt>
    <dgm:pt modelId="{C35F5BFF-3C8F-4F38-8085-4B1DB37D4245}">
      <dgm:prSet phldrT="[Текст]" phldr="0"/>
      <dgm:spPr/>
      <dgm:t>
        <a:bodyPr/>
        <a:lstStyle/>
        <a:p>
          <a:r>
            <a:rPr lang="ru-RU" dirty="0"/>
            <a:t>Подписка</a:t>
          </a:r>
        </a:p>
      </dgm:t>
    </dgm:pt>
    <dgm:pt modelId="{6A263D17-EB44-4851-840E-8BC72BED4D9F}" type="parTrans" cxnId="{04202629-CF09-41EC-A537-360DA9EDF243}">
      <dgm:prSet/>
      <dgm:spPr/>
      <dgm:t>
        <a:bodyPr/>
        <a:lstStyle/>
        <a:p>
          <a:endParaRPr lang="ru-RU"/>
        </a:p>
      </dgm:t>
    </dgm:pt>
    <dgm:pt modelId="{FA28A03F-F7FC-4F93-84A0-724D8887DFB9}" type="sibTrans" cxnId="{04202629-CF09-41EC-A537-360DA9EDF243}">
      <dgm:prSet/>
      <dgm:spPr/>
      <dgm:t>
        <a:bodyPr/>
        <a:lstStyle/>
        <a:p>
          <a:endParaRPr lang="ru-RU"/>
        </a:p>
      </dgm:t>
    </dgm:pt>
    <dgm:pt modelId="{D560F0C0-7FF4-4424-8D89-01C696AB2BDF}">
      <dgm:prSet phldrT="[Текст]" phldr="0"/>
      <dgm:spPr/>
      <dgm:t>
        <a:bodyPr/>
        <a:lstStyle/>
        <a:p>
          <a:pPr rtl="0"/>
          <a:r>
            <a:rPr lang="ru-RU" dirty="0"/>
            <a:t>Розничные продажи</a:t>
          </a:r>
        </a:p>
      </dgm:t>
    </dgm:pt>
    <dgm:pt modelId="{3820FC45-D85E-4A72-8996-C2C8B5C0960B}" type="parTrans" cxnId="{856EB7B5-AAAD-4853-951F-2DF23C2AE519}">
      <dgm:prSet/>
      <dgm:spPr/>
      <dgm:t>
        <a:bodyPr/>
        <a:lstStyle/>
        <a:p>
          <a:endParaRPr lang="ru-RU"/>
        </a:p>
      </dgm:t>
    </dgm:pt>
    <dgm:pt modelId="{BB654B98-06A6-4D5A-98EE-1CF24A83A575}" type="sibTrans" cxnId="{856EB7B5-AAAD-4853-951F-2DF23C2AE519}">
      <dgm:prSet/>
      <dgm:spPr/>
      <dgm:t>
        <a:bodyPr/>
        <a:lstStyle/>
        <a:p>
          <a:endParaRPr lang="ru-RU"/>
        </a:p>
      </dgm:t>
    </dgm:pt>
    <dgm:pt modelId="{BCF5C545-C63E-44D3-B737-7560EF6D9CDE}">
      <dgm:prSet phldrT="[Текст]" phldr="0"/>
      <dgm:spPr/>
      <dgm:t>
        <a:bodyPr/>
        <a:lstStyle/>
        <a:p>
          <a:r>
            <a:rPr lang="ru-RU" dirty="0"/>
            <a:t>Реклама</a:t>
          </a:r>
        </a:p>
      </dgm:t>
    </dgm:pt>
    <dgm:pt modelId="{A367A5F9-5CB9-4B15-A0DD-2263BBF8A609}" type="parTrans" cxnId="{88CDA7C6-FA66-4B4C-AAFA-BFD7F5E7462F}">
      <dgm:prSet/>
      <dgm:spPr/>
      <dgm:t>
        <a:bodyPr/>
        <a:lstStyle/>
        <a:p>
          <a:endParaRPr lang="ru-RU"/>
        </a:p>
      </dgm:t>
    </dgm:pt>
    <dgm:pt modelId="{780B1B2D-0359-457E-9C1E-43019040BEAE}" type="sibTrans" cxnId="{88CDA7C6-FA66-4B4C-AAFA-BFD7F5E7462F}">
      <dgm:prSet/>
      <dgm:spPr/>
      <dgm:t>
        <a:bodyPr/>
        <a:lstStyle/>
        <a:p>
          <a:endParaRPr lang="ru-RU"/>
        </a:p>
      </dgm:t>
    </dgm:pt>
    <dgm:pt modelId="{E776CD9D-CA1F-4256-8547-2864B351401D}" type="pres">
      <dgm:prSet presAssocID="{54AD80AF-26CD-4814-AE5E-2D3FC08A3FEB}" presName="cycle" presStyleCnt="0">
        <dgm:presLayoutVars>
          <dgm:dir/>
          <dgm:resizeHandles val="exact"/>
        </dgm:presLayoutVars>
      </dgm:prSet>
      <dgm:spPr/>
    </dgm:pt>
    <dgm:pt modelId="{AB4A0C18-B655-4B35-864B-EEB2F1CABB2D}" type="pres">
      <dgm:prSet presAssocID="{F9E4C077-947C-427C-BE74-CB756084EB39}" presName="node" presStyleLbl="node1" presStyleIdx="0" presStyleCnt="5">
        <dgm:presLayoutVars>
          <dgm:bulletEnabled val="1"/>
        </dgm:presLayoutVars>
      </dgm:prSet>
      <dgm:spPr/>
    </dgm:pt>
    <dgm:pt modelId="{84A4340B-5294-4F7E-AEEB-0116EDF6A532}" type="pres">
      <dgm:prSet presAssocID="{F9E4C077-947C-427C-BE74-CB756084EB39}" presName="spNode" presStyleCnt="0"/>
      <dgm:spPr/>
    </dgm:pt>
    <dgm:pt modelId="{FD31249B-E806-4136-BB3E-373F161BE669}" type="pres">
      <dgm:prSet presAssocID="{D094D9CD-9A88-4ECB-A069-0A0F3BD65BEB}" presName="sibTrans" presStyleLbl="sibTrans1D1" presStyleIdx="0" presStyleCnt="5"/>
      <dgm:spPr/>
    </dgm:pt>
    <dgm:pt modelId="{272A8545-5B38-4F7D-B11A-76B1214589FB}" type="pres">
      <dgm:prSet presAssocID="{17D8C44B-067C-4ADF-9AE7-589E0BF2960D}" presName="node" presStyleLbl="node1" presStyleIdx="1" presStyleCnt="5">
        <dgm:presLayoutVars>
          <dgm:bulletEnabled val="1"/>
        </dgm:presLayoutVars>
      </dgm:prSet>
      <dgm:spPr/>
    </dgm:pt>
    <dgm:pt modelId="{FF0D47B6-9E5B-45BE-AF65-97D932040416}" type="pres">
      <dgm:prSet presAssocID="{17D8C44B-067C-4ADF-9AE7-589E0BF2960D}" presName="spNode" presStyleCnt="0"/>
      <dgm:spPr/>
    </dgm:pt>
    <dgm:pt modelId="{6CF82106-CF5C-401E-8E39-04ED39B50BF5}" type="pres">
      <dgm:prSet presAssocID="{9889585D-8984-4CF8-BBE1-10E775E9D5DB}" presName="sibTrans" presStyleLbl="sibTrans1D1" presStyleIdx="1" presStyleCnt="5"/>
      <dgm:spPr/>
    </dgm:pt>
    <dgm:pt modelId="{8D68764B-0C1B-450B-A54B-80D5C6468B2A}" type="pres">
      <dgm:prSet presAssocID="{C35F5BFF-3C8F-4F38-8085-4B1DB37D4245}" presName="node" presStyleLbl="node1" presStyleIdx="2" presStyleCnt="5">
        <dgm:presLayoutVars>
          <dgm:bulletEnabled val="1"/>
        </dgm:presLayoutVars>
      </dgm:prSet>
      <dgm:spPr/>
    </dgm:pt>
    <dgm:pt modelId="{E1C004A2-D969-4386-A899-369833554695}" type="pres">
      <dgm:prSet presAssocID="{C35F5BFF-3C8F-4F38-8085-4B1DB37D4245}" presName="spNode" presStyleCnt="0"/>
      <dgm:spPr/>
    </dgm:pt>
    <dgm:pt modelId="{387A52A8-3D01-4BD5-A8CF-3A7947A67B90}" type="pres">
      <dgm:prSet presAssocID="{FA28A03F-F7FC-4F93-84A0-724D8887DFB9}" presName="sibTrans" presStyleLbl="sibTrans1D1" presStyleIdx="2" presStyleCnt="5"/>
      <dgm:spPr/>
    </dgm:pt>
    <dgm:pt modelId="{C519A28F-73B1-4343-A9D1-A4C0F2C6C5BD}" type="pres">
      <dgm:prSet presAssocID="{D560F0C0-7FF4-4424-8D89-01C696AB2BDF}" presName="node" presStyleLbl="node1" presStyleIdx="3" presStyleCnt="5">
        <dgm:presLayoutVars>
          <dgm:bulletEnabled val="1"/>
        </dgm:presLayoutVars>
      </dgm:prSet>
      <dgm:spPr/>
    </dgm:pt>
    <dgm:pt modelId="{7150442E-8355-4A46-A416-1FAD528480E0}" type="pres">
      <dgm:prSet presAssocID="{D560F0C0-7FF4-4424-8D89-01C696AB2BDF}" presName="spNode" presStyleCnt="0"/>
      <dgm:spPr/>
    </dgm:pt>
    <dgm:pt modelId="{D22D1915-BFCB-49DD-BFA6-CCC5607D0198}" type="pres">
      <dgm:prSet presAssocID="{BB654B98-06A6-4D5A-98EE-1CF24A83A575}" presName="sibTrans" presStyleLbl="sibTrans1D1" presStyleIdx="3" presStyleCnt="5"/>
      <dgm:spPr/>
    </dgm:pt>
    <dgm:pt modelId="{2EED6ABF-6A87-4862-A94E-35C1B0A194D6}" type="pres">
      <dgm:prSet presAssocID="{BCF5C545-C63E-44D3-B737-7560EF6D9CDE}" presName="node" presStyleLbl="node1" presStyleIdx="4" presStyleCnt="5">
        <dgm:presLayoutVars>
          <dgm:bulletEnabled val="1"/>
        </dgm:presLayoutVars>
      </dgm:prSet>
      <dgm:spPr/>
    </dgm:pt>
    <dgm:pt modelId="{798E3F5C-288C-4C73-8C57-873E78F24938}" type="pres">
      <dgm:prSet presAssocID="{BCF5C545-C63E-44D3-B737-7560EF6D9CDE}" presName="spNode" presStyleCnt="0"/>
      <dgm:spPr/>
    </dgm:pt>
    <dgm:pt modelId="{617FEA90-CA34-4EE4-A534-7F9773747702}" type="pres">
      <dgm:prSet presAssocID="{780B1B2D-0359-457E-9C1E-43019040BEAE}" presName="sibTrans" presStyleLbl="sibTrans1D1" presStyleIdx="4" presStyleCnt="5"/>
      <dgm:spPr/>
    </dgm:pt>
  </dgm:ptLst>
  <dgm:cxnLst>
    <dgm:cxn modelId="{79660A16-7AC3-444C-A9EF-DD515917BCC4}" type="presOf" srcId="{D560F0C0-7FF4-4424-8D89-01C696AB2BDF}" destId="{C519A28F-73B1-4343-A9D1-A4C0F2C6C5BD}" srcOrd="0" destOrd="0" presId="urn:microsoft.com/office/officeart/2005/8/layout/cycle6#1"/>
    <dgm:cxn modelId="{54137619-1A0A-4DD0-93F3-EE20D420BDC6}" srcId="{54AD80AF-26CD-4814-AE5E-2D3FC08A3FEB}" destId="{17D8C44B-067C-4ADF-9AE7-589E0BF2960D}" srcOrd="1" destOrd="0" parTransId="{017B3BD9-3E32-444F-B298-E9F3BB372B86}" sibTransId="{9889585D-8984-4CF8-BBE1-10E775E9D5DB}"/>
    <dgm:cxn modelId="{EC14A71C-6BA6-451F-A65F-AC3E4181DF1F}" type="presOf" srcId="{FA28A03F-F7FC-4F93-84A0-724D8887DFB9}" destId="{387A52A8-3D01-4BD5-A8CF-3A7947A67B90}" srcOrd="0" destOrd="0" presId="urn:microsoft.com/office/officeart/2005/8/layout/cycle6#1"/>
    <dgm:cxn modelId="{26FEE21C-FA84-4444-9BB3-EC2ECCDD21CE}" type="presOf" srcId="{17D8C44B-067C-4ADF-9AE7-589E0BF2960D}" destId="{272A8545-5B38-4F7D-B11A-76B1214589FB}" srcOrd="0" destOrd="0" presId="urn:microsoft.com/office/officeart/2005/8/layout/cycle6#1"/>
    <dgm:cxn modelId="{04202629-CF09-41EC-A537-360DA9EDF243}" srcId="{54AD80AF-26CD-4814-AE5E-2D3FC08A3FEB}" destId="{C35F5BFF-3C8F-4F38-8085-4B1DB37D4245}" srcOrd="2" destOrd="0" parTransId="{6A263D17-EB44-4851-840E-8BC72BED4D9F}" sibTransId="{FA28A03F-F7FC-4F93-84A0-724D8887DFB9}"/>
    <dgm:cxn modelId="{F364004A-66E8-43B8-90F7-304928EDE41D}" type="presOf" srcId="{9889585D-8984-4CF8-BBE1-10E775E9D5DB}" destId="{6CF82106-CF5C-401E-8E39-04ED39B50BF5}" srcOrd="0" destOrd="0" presId="urn:microsoft.com/office/officeart/2005/8/layout/cycle6#1"/>
    <dgm:cxn modelId="{739EDA6A-3A3C-4FF0-AED1-9F645BE1E395}" type="presOf" srcId="{BB654B98-06A6-4D5A-98EE-1CF24A83A575}" destId="{D22D1915-BFCB-49DD-BFA6-CCC5607D0198}" srcOrd="0" destOrd="0" presId="urn:microsoft.com/office/officeart/2005/8/layout/cycle6#1"/>
    <dgm:cxn modelId="{F6428F70-8264-4CCA-965D-9B1C4F9F7EB4}" type="presOf" srcId="{780B1B2D-0359-457E-9C1E-43019040BEAE}" destId="{617FEA90-CA34-4EE4-A534-7F9773747702}" srcOrd="0" destOrd="0" presId="urn:microsoft.com/office/officeart/2005/8/layout/cycle6#1"/>
    <dgm:cxn modelId="{8CA82159-F001-4AFF-B94E-38C741F60E91}" type="presOf" srcId="{D094D9CD-9A88-4ECB-A069-0A0F3BD65BEB}" destId="{FD31249B-E806-4136-BB3E-373F161BE669}" srcOrd="0" destOrd="0" presId="urn:microsoft.com/office/officeart/2005/8/layout/cycle6#1"/>
    <dgm:cxn modelId="{0516F27B-6324-4909-B4CA-871C0DA2D500}" srcId="{54AD80AF-26CD-4814-AE5E-2D3FC08A3FEB}" destId="{F9E4C077-947C-427C-BE74-CB756084EB39}" srcOrd="0" destOrd="0" parTransId="{13879CD8-DC72-41D8-AADA-AC506BEA71A2}" sibTransId="{D094D9CD-9A88-4ECB-A069-0A0F3BD65BEB}"/>
    <dgm:cxn modelId="{856EB7B5-AAAD-4853-951F-2DF23C2AE519}" srcId="{54AD80AF-26CD-4814-AE5E-2D3FC08A3FEB}" destId="{D560F0C0-7FF4-4424-8D89-01C696AB2BDF}" srcOrd="3" destOrd="0" parTransId="{3820FC45-D85E-4A72-8996-C2C8B5C0960B}" sibTransId="{BB654B98-06A6-4D5A-98EE-1CF24A83A575}"/>
    <dgm:cxn modelId="{328053BC-B894-48B5-9A73-AFF182491D7E}" type="presOf" srcId="{F9E4C077-947C-427C-BE74-CB756084EB39}" destId="{AB4A0C18-B655-4B35-864B-EEB2F1CABB2D}" srcOrd="0" destOrd="0" presId="urn:microsoft.com/office/officeart/2005/8/layout/cycle6#1"/>
    <dgm:cxn modelId="{88CDA7C6-FA66-4B4C-AAFA-BFD7F5E7462F}" srcId="{54AD80AF-26CD-4814-AE5E-2D3FC08A3FEB}" destId="{BCF5C545-C63E-44D3-B737-7560EF6D9CDE}" srcOrd="4" destOrd="0" parTransId="{A367A5F9-5CB9-4B15-A0DD-2263BBF8A609}" sibTransId="{780B1B2D-0359-457E-9C1E-43019040BEAE}"/>
    <dgm:cxn modelId="{0974EFCC-3144-402A-B052-FA091C3F25EF}" type="presOf" srcId="{BCF5C545-C63E-44D3-B737-7560EF6D9CDE}" destId="{2EED6ABF-6A87-4862-A94E-35C1B0A194D6}" srcOrd="0" destOrd="0" presId="urn:microsoft.com/office/officeart/2005/8/layout/cycle6#1"/>
    <dgm:cxn modelId="{0CA0E2D3-CAAA-426C-8026-B7BF0DEEA56C}" type="presOf" srcId="{C35F5BFF-3C8F-4F38-8085-4B1DB37D4245}" destId="{8D68764B-0C1B-450B-A54B-80D5C6468B2A}" srcOrd="0" destOrd="0" presId="urn:microsoft.com/office/officeart/2005/8/layout/cycle6#1"/>
    <dgm:cxn modelId="{AB6210F8-2E7F-4EB6-BF86-A59726AFDC08}" type="presOf" srcId="{54AD80AF-26CD-4814-AE5E-2D3FC08A3FEB}" destId="{E776CD9D-CA1F-4256-8547-2864B351401D}" srcOrd="0" destOrd="0" presId="urn:microsoft.com/office/officeart/2005/8/layout/cycle6#1"/>
    <dgm:cxn modelId="{C1FA91A8-D576-4EE2-AA7F-5704F364F601}" type="presParOf" srcId="{E776CD9D-CA1F-4256-8547-2864B351401D}" destId="{AB4A0C18-B655-4B35-864B-EEB2F1CABB2D}" srcOrd="0" destOrd="0" presId="urn:microsoft.com/office/officeart/2005/8/layout/cycle6#1"/>
    <dgm:cxn modelId="{C4CA5A9A-AD1A-4385-AF79-899B8FA293E2}" type="presParOf" srcId="{E776CD9D-CA1F-4256-8547-2864B351401D}" destId="{84A4340B-5294-4F7E-AEEB-0116EDF6A532}" srcOrd="1" destOrd="0" presId="urn:microsoft.com/office/officeart/2005/8/layout/cycle6#1"/>
    <dgm:cxn modelId="{B59FCB62-D51E-4F42-910D-7D73BDCA6531}" type="presParOf" srcId="{E776CD9D-CA1F-4256-8547-2864B351401D}" destId="{FD31249B-E806-4136-BB3E-373F161BE669}" srcOrd="2" destOrd="0" presId="urn:microsoft.com/office/officeart/2005/8/layout/cycle6#1"/>
    <dgm:cxn modelId="{0A415C54-B7BB-44F3-A31D-D1090FA7559A}" type="presParOf" srcId="{E776CD9D-CA1F-4256-8547-2864B351401D}" destId="{272A8545-5B38-4F7D-B11A-76B1214589FB}" srcOrd="3" destOrd="0" presId="urn:microsoft.com/office/officeart/2005/8/layout/cycle6#1"/>
    <dgm:cxn modelId="{6CD3EC99-1875-4696-A186-F6C6B5F08600}" type="presParOf" srcId="{E776CD9D-CA1F-4256-8547-2864B351401D}" destId="{FF0D47B6-9E5B-45BE-AF65-97D932040416}" srcOrd="4" destOrd="0" presId="urn:microsoft.com/office/officeart/2005/8/layout/cycle6#1"/>
    <dgm:cxn modelId="{26623B86-8EA3-4ECE-BE5C-19ADEA314F47}" type="presParOf" srcId="{E776CD9D-CA1F-4256-8547-2864B351401D}" destId="{6CF82106-CF5C-401E-8E39-04ED39B50BF5}" srcOrd="5" destOrd="0" presId="urn:microsoft.com/office/officeart/2005/8/layout/cycle6#1"/>
    <dgm:cxn modelId="{40477B51-6DC5-4A7C-829A-8A53A945A61A}" type="presParOf" srcId="{E776CD9D-CA1F-4256-8547-2864B351401D}" destId="{8D68764B-0C1B-450B-A54B-80D5C6468B2A}" srcOrd="6" destOrd="0" presId="urn:microsoft.com/office/officeart/2005/8/layout/cycle6#1"/>
    <dgm:cxn modelId="{60686A9C-9527-4734-B48A-3151E8585632}" type="presParOf" srcId="{E776CD9D-CA1F-4256-8547-2864B351401D}" destId="{E1C004A2-D969-4386-A899-369833554695}" srcOrd="7" destOrd="0" presId="urn:microsoft.com/office/officeart/2005/8/layout/cycle6#1"/>
    <dgm:cxn modelId="{CA7B865F-ACD8-48C7-A3EB-2460F752A8FE}" type="presParOf" srcId="{E776CD9D-CA1F-4256-8547-2864B351401D}" destId="{387A52A8-3D01-4BD5-A8CF-3A7947A67B90}" srcOrd="8" destOrd="0" presId="urn:microsoft.com/office/officeart/2005/8/layout/cycle6#1"/>
    <dgm:cxn modelId="{15ACD931-59D3-404A-9784-2E25C3248567}" type="presParOf" srcId="{E776CD9D-CA1F-4256-8547-2864B351401D}" destId="{C519A28F-73B1-4343-A9D1-A4C0F2C6C5BD}" srcOrd="9" destOrd="0" presId="urn:microsoft.com/office/officeart/2005/8/layout/cycle6#1"/>
    <dgm:cxn modelId="{46981432-8131-47F7-AB2C-A572D4BC9ACC}" type="presParOf" srcId="{E776CD9D-CA1F-4256-8547-2864B351401D}" destId="{7150442E-8355-4A46-A416-1FAD528480E0}" srcOrd="10" destOrd="0" presId="urn:microsoft.com/office/officeart/2005/8/layout/cycle6#1"/>
    <dgm:cxn modelId="{F67DA3D2-5B81-4ACF-AC78-E302D1D65FEF}" type="presParOf" srcId="{E776CD9D-CA1F-4256-8547-2864B351401D}" destId="{D22D1915-BFCB-49DD-BFA6-CCC5607D0198}" srcOrd="11" destOrd="0" presId="urn:microsoft.com/office/officeart/2005/8/layout/cycle6#1"/>
    <dgm:cxn modelId="{F8616B51-18F3-4BF7-9800-CF358935A734}" type="presParOf" srcId="{E776CD9D-CA1F-4256-8547-2864B351401D}" destId="{2EED6ABF-6A87-4862-A94E-35C1B0A194D6}" srcOrd="12" destOrd="0" presId="urn:microsoft.com/office/officeart/2005/8/layout/cycle6#1"/>
    <dgm:cxn modelId="{08F34C93-0903-423A-BB0F-348A1F048B6D}" type="presParOf" srcId="{E776CD9D-CA1F-4256-8547-2864B351401D}" destId="{798E3F5C-288C-4C73-8C57-873E78F24938}" srcOrd="13" destOrd="0" presId="urn:microsoft.com/office/officeart/2005/8/layout/cycle6#1"/>
    <dgm:cxn modelId="{ACEA1BFD-6F1C-432F-AB46-BE14267B285B}" type="presParOf" srcId="{E776CD9D-CA1F-4256-8547-2864B351401D}" destId="{617FEA90-CA34-4EE4-A534-7F9773747702}" srcOrd="14" destOrd="0" presId="urn:microsoft.com/office/officeart/2005/8/layout/cycle6#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EDB674-8806-4FB1-A2F7-7A79F6E62EAF}">
      <dsp:nvSpPr>
        <dsp:cNvPr id="0" name=""/>
        <dsp:cNvSpPr/>
      </dsp:nvSpPr>
      <dsp:spPr bwMode="white">
        <a:xfrm>
          <a:off x="1703" y="2961061"/>
          <a:ext cx="2258581" cy="2258581"/>
        </a:xfrm>
        <a:prstGeom prst="ellipse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/>
            <a:t>Модули аналитики</a:t>
          </a:r>
        </a:p>
      </dsp:txBody>
      <dsp:txXfrm>
        <a:off x="332465" y="3291823"/>
        <a:ext cx="1597057" cy="1597057"/>
      </dsp:txXfrm>
    </dsp:sp>
    <dsp:sp modelId="{62EC9017-DBCD-486D-86DA-43A6EAACA908}">
      <dsp:nvSpPr>
        <dsp:cNvPr id="0" name=""/>
        <dsp:cNvSpPr/>
      </dsp:nvSpPr>
      <dsp:spPr bwMode="white">
        <a:xfrm>
          <a:off x="2443682" y="3435363"/>
          <a:ext cx="1309977" cy="1309977"/>
        </a:xfrm>
        <a:prstGeom prst="mathPlus">
          <a:avLst/>
        </a:prstGeom>
        <a:solidFill>
          <a:schemeClr val="accent1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200" kern="1200"/>
        </a:p>
      </dsp:txBody>
      <dsp:txXfrm>
        <a:off x="2617319" y="3936298"/>
        <a:ext cx="962703" cy="308107"/>
      </dsp:txXfrm>
    </dsp:sp>
    <dsp:sp modelId="{5AD17785-D5E2-4412-8A6A-BB2D761351DF}">
      <dsp:nvSpPr>
        <dsp:cNvPr id="0" name=""/>
        <dsp:cNvSpPr/>
      </dsp:nvSpPr>
      <dsp:spPr bwMode="white">
        <a:xfrm>
          <a:off x="3937056" y="2961061"/>
          <a:ext cx="2258581" cy="2258581"/>
        </a:xfrm>
        <a:prstGeom prst="ellipse">
          <a:avLst/>
        </a:prstGeom>
        <a:solidFill>
          <a:schemeClr val="accent1">
            <a:shade val="80000"/>
            <a:hueOff val="174641"/>
            <a:satOff val="-3128"/>
            <a:lumOff val="1329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/>
            <a:t>Психологическая поддержка</a:t>
          </a:r>
        </a:p>
      </dsp:txBody>
      <dsp:txXfrm>
        <a:off x="4267818" y="3291823"/>
        <a:ext cx="1597057" cy="1597057"/>
      </dsp:txXfrm>
    </dsp:sp>
    <dsp:sp modelId="{3E53AC62-1F0F-4DE7-81C5-9B9174D977E0}">
      <dsp:nvSpPr>
        <dsp:cNvPr id="0" name=""/>
        <dsp:cNvSpPr/>
      </dsp:nvSpPr>
      <dsp:spPr bwMode="white">
        <a:xfrm>
          <a:off x="6379035" y="3435363"/>
          <a:ext cx="1309977" cy="1309977"/>
        </a:xfrm>
        <a:prstGeom prst="mathEqual">
          <a:avLst/>
        </a:prstGeom>
        <a:solidFill>
          <a:schemeClr val="accent1">
            <a:shade val="90000"/>
            <a:hueOff val="349225"/>
            <a:satOff val="-5981"/>
            <a:lumOff val="2396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500" kern="1200"/>
        </a:p>
      </dsp:txBody>
      <dsp:txXfrm>
        <a:off x="6552672" y="3705218"/>
        <a:ext cx="962703" cy="770267"/>
      </dsp:txXfrm>
    </dsp:sp>
    <dsp:sp modelId="{F48FE75B-4587-49D9-B608-61EDA053C530}">
      <dsp:nvSpPr>
        <dsp:cNvPr id="0" name=""/>
        <dsp:cNvSpPr/>
      </dsp:nvSpPr>
      <dsp:spPr bwMode="white">
        <a:xfrm>
          <a:off x="7872409" y="2961061"/>
          <a:ext cx="2258581" cy="2258581"/>
        </a:xfrm>
        <a:prstGeom prst="ellipse">
          <a:avLst/>
        </a:prstGeom>
        <a:solidFill>
          <a:schemeClr val="accent1">
            <a:shade val="80000"/>
            <a:hueOff val="349283"/>
            <a:satOff val="-6256"/>
            <a:lumOff val="265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/>
            <a:t>Повышение эффективности, снижение уровня стресса</a:t>
          </a:r>
        </a:p>
      </dsp:txBody>
      <dsp:txXfrm>
        <a:off x="8203171" y="3291823"/>
        <a:ext cx="1597057" cy="159705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4A0C18-B655-4B35-864B-EEB2F1CABB2D}">
      <dsp:nvSpPr>
        <dsp:cNvPr id="0" name=""/>
        <dsp:cNvSpPr/>
      </dsp:nvSpPr>
      <dsp:spPr bwMode="white">
        <a:xfrm>
          <a:off x="1620204" y="581"/>
          <a:ext cx="1148716" cy="746665"/>
        </a:xfrm>
        <a:prstGeom prst="roundRect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Прямые продажи</a:t>
          </a:r>
        </a:p>
      </dsp:txBody>
      <dsp:txXfrm>
        <a:off x="1656653" y="37030"/>
        <a:ext cx="1075818" cy="673767"/>
      </dsp:txXfrm>
    </dsp:sp>
    <dsp:sp modelId="{FD31249B-E806-4136-BB3E-373F161BE669}">
      <dsp:nvSpPr>
        <dsp:cNvPr id="0" name=""/>
        <dsp:cNvSpPr/>
      </dsp:nvSpPr>
      <dsp:spPr>
        <a:xfrm>
          <a:off x="700424" y="373914"/>
          <a:ext cx="2988276" cy="2988276"/>
        </a:xfrm>
        <a:custGeom>
          <a:avLst/>
          <a:gdLst/>
          <a:ahLst/>
          <a:cxnLst/>
          <a:rect l="0" t="0" r="0" b="0"/>
          <a:pathLst>
            <a:path>
              <a:moveTo>
                <a:pt x="2076417" y="118129"/>
              </a:moveTo>
              <a:arcTo wR="1494138" hR="1494138" stAng="17576184" swAng="1965340"/>
            </a:path>
          </a:pathLst>
        </a:custGeom>
        <a:noFill/>
        <a:ln w="6350" cap="flat" cmpd="sng" algn="ctr">
          <a:solidFill>
            <a:schemeClr val="accent1">
              <a:shade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2A8545-5B38-4F7D-B11A-76B1214589FB}">
      <dsp:nvSpPr>
        <dsp:cNvPr id="0" name=""/>
        <dsp:cNvSpPr/>
      </dsp:nvSpPr>
      <dsp:spPr bwMode="white">
        <a:xfrm>
          <a:off x="3041214" y="1033005"/>
          <a:ext cx="1148716" cy="746665"/>
        </a:xfrm>
        <a:prstGeom prst="roundRect">
          <a:avLst/>
        </a:prstGeom>
        <a:solidFill>
          <a:schemeClr val="accent1">
            <a:shade val="50000"/>
            <a:hueOff val="160997"/>
            <a:satOff val="-3921"/>
            <a:lumOff val="1715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/>
            <a:t>Freemium</a:t>
          </a:r>
          <a:endParaRPr lang="ru-RU" sz="1600" kern="1200" dirty="0"/>
        </a:p>
      </dsp:txBody>
      <dsp:txXfrm>
        <a:off x="3077663" y="1069454"/>
        <a:ext cx="1075818" cy="673767"/>
      </dsp:txXfrm>
    </dsp:sp>
    <dsp:sp modelId="{6CF82106-CF5C-401E-8E39-04ED39B50BF5}">
      <dsp:nvSpPr>
        <dsp:cNvPr id="0" name=""/>
        <dsp:cNvSpPr/>
      </dsp:nvSpPr>
      <dsp:spPr>
        <a:xfrm>
          <a:off x="700424" y="373914"/>
          <a:ext cx="2988276" cy="2988276"/>
        </a:xfrm>
        <a:custGeom>
          <a:avLst/>
          <a:gdLst/>
          <a:ahLst/>
          <a:cxnLst/>
          <a:rect l="0" t="0" r="0" b="0"/>
          <a:pathLst>
            <a:path>
              <a:moveTo>
                <a:pt x="2986196" y="1415319"/>
              </a:moveTo>
              <a:arcTo wR="1494138" hR="1494138" stAng="21418569" swAng="2199225"/>
            </a:path>
          </a:pathLst>
        </a:custGeom>
        <a:noFill/>
        <a:ln w="6350" cap="flat" cmpd="sng" algn="ctr">
          <a:solidFill>
            <a:schemeClr val="accent1">
              <a:shade val="90000"/>
              <a:hueOff val="166170"/>
              <a:satOff val="-3548"/>
              <a:lumOff val="1324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68764B-0C1B-450B-A54B-80D5C6468B2A}">
      <dsp:nvSpPr>
        <dsp:cNvPr id="0" name=""/>
        <dsp:cNvSpPr/>
      </dsp:nvSpPr>
      <dsp:spPr bwMode="white">
        <a:xfrm>
          <a:off x="2498436" y="2703503"/>
          <a:ext cx="1148716" cy="746665"/>
        </a:xfrm>
        <a:prstGeom prst="roundRect">
          <a:avLst/>
        </a:prstGeom>
        <a:solidFill>
          <a:schemeClr val="accent1">
            <a:shade val="50000"/>
            <a:hueOff val="321995"/>
            <a:satOff val="-7842"/>
            <a:lumOff val="3431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Подписка</a:t>
          </a:r>
        </a:p>
      </dsp:txBody>
      <dsp:txXfrm>
        <a:off x="2534885" y="2739952"/>
        <a:ext cx="1075818" cy="673767"/>
      </dsp:txXfrm>
    </dsp:sp>
    <dsp:sp modelId="{387A52A8-3D01-4BD5-A8CF-3A7947A67B90}">
      <dsp:nvSpPr>
        <dsp:cNvPr id="0" name=""/>
        <dsp:cNvSpPr/>
      </dsp:nvSpPr>
      <dsp:spPr>
        <a:xfrm>
          <a:off x="700424" y="373914"/>
          <a:ext cx="2988276" cy="2988276"/>
        </a:xfrm>
        <a:custGeom>
          <a:avLst/>
          <a:gdLst/>
          <a:ahLst/>
          <a:cxnLst/>
          <a:rect l="0" t="0" r="0" b="0"/>
          <a:pathLst>
            <a:path>
              <a:moveTo>
                <a:pt x="1792059" y="2958273"/>
              </a:moveTo>
              <a:arcTo wR="1494138" hR="1494138" stAng="4709911" swAng="1380179"/>
            </a:path>
          </a:pathLst>
        </a:custGeom>
        <a:noFill/>
        <a:ln w="6350" cap="flat" cmpd="sng" algn="ctr">
          <a:solidFill>
            <a:schemeClr val="accent1">
              <a:shade val="90000"/>
              <a:hueOff val="332341"/>
              <a:satOff val="-7097"/>
              <a:lumOff val="26487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19A28F-73B1-4343-A9D1-A4C0F2C6C5BD}">
      <dsp:nvSpPr>
        <dsp:cNvPr id="0" name=""/>
        <dsp:cNvSpPr/>
      </dsp:nvSpPr>
      <dsp:spPr bwMode="white">
        <a:xfrm>
          <a:off x="741971" y="2703503"/>
          <a:ext cx="1148716" cy="746665"/>
        </a:xfrm>
        <a:prstGeom prst="roundRect">
          <a:avLst/>
        </a:prstGeom>
        <a:solidFill>
          <a:schemeClr val="accent1">
            <a:shade val="50000"/>
            <a:hueOff val="321995"/>
            <a:satOff val="-7842"/>
            <a:lumOff val="3431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Розничные продажи</a:t>
          </a:r>
        </a:p>
      </dsp:txBody>
      <dsp:txXfrm>
        <a:off x="778420" y="2739952"/>
        <a:ext cx="1075818" cy="673767"/>
      </dsp:txXfrm>
    </dsp:sp>
    <dsp:sp modelId="{D22D1915-BFCB-49DD-BFA6-CCC5607D0198}">
      <dsp:nvSpPr>
        <dsp:cNvPr id="0" name=""/>
        <dsp:cNvSpPr/>
      </dsp:nvSpPr>
      <dsp:spPr>
        <a:xfrm>
          <a:off x="700424" y="373914"/>
          <a:ext cx="2988276" cy="2988276"/>
        </a:xfrm>
        <a:custGeom>
          <a:avLst/>
          <a:gdLst/>
          <a:ahLst/>
          <a:cxnLst/>
          <a:rect l="0" t="0" r="0" b="0"/>
          <a:pathLst>
            <a:path>
              <a:moveTo>
                <a:pt x="250070" y="2321631"/>
              </a:moveTo>
              <a:arcTo wR="1494138" hR="1494138" stAng="8782206" swAng="2199225"/>
            </a:path>
          </a:pathLst>
        </a:custGeom>
        <a:noFill/>
        <a:ln w="6350" cap="flat" cmpd="sng" algn="ctr">
          <a:solidFill>
            <a:schemeClr val="accent1">
              <a:shade val="90000"/>
              <a:hueOff val="332341"/>
              <a:satOff val="-7097"/>
              <a:lumOff val="26487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ED6ABF-6A87-4862-A94E-35C1B0A194D6}">
      <dsp:nvSpPr>
        <dsp:cNvPr id="0" name=""/>
        <dsp:cNvSpPr/>
      </dsp:nvSpPr>
      <dsp:spPr bwMode="white">
        <a:xfrm>
          <a:off x="199194" y="1033005"/>
          <a:ext cx="1148716" cy="746665"/>
        </a:xfrm>
        <a:prstGeom prst="roundRect">
          <a:avLst/>
        </a:prstGeom>
        <a:solidFill>
          <a:schemeClr val="accent1">
            <a:shade val="50000"/>
            <a:hueOff val="160997"/>
            <a:satOff val="-3921"/>
            <a:lumOff val="1715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Реклама</a:t>
          </a:r>
        </a:p>
      </dsp:txBody>
      <dsp:txXfrm>
        <a:off x="235643" y="1069454"/>
        <a:ext cx="1075818" cy="673767"/>
      </dsp:txXfrm>
    </dsp:sp>
    <dsp:sp modelId="{617FEA90-CA34-4EE4-A534-7F9773747702}">
      <dsp:nvSpPr>
        <dsp:cNvPr id="0" name=""/>
        <dsp:cNvSpPr/>
      </dsp:nvSpPr>
      <dsp:spPr>
        <a:xfrm>
          <a:off x="700424" y="373914"/>
          <a:ext cx="2988276" cy="2988276"/>
        </a:xfrm>
        <a:custGeom>
          <a:avLst/>
          <a:gdLst/>
          <a:ahLst/>
          <a:cxnLst/>
          <a:rect l="0" t="0" r="0" b="0"/>
          <a:pathLst>
            <a:path>
              <a:moveTo>
                <a:pt x="259949" y="651981"/>
              </a:moveTo>
              <a:arcTo wR="1494138" hR="1494138" stAng="12858477" swAng="1965340"/>
            </a:path>
          </a:pathLst>
        </a:custGeom>
        <a:noFill/>
        <a:ln w="6350" cap="flat" cmpd="sng" algn="ctr">
          <a:solidFill>
            <a:schemeClr val="accent1">
              <a:shade val="90000"/>
              <a:hueOff val="166170"/>
              <a:satOff val="-3548"/>
              <a:lumOff val="1324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6#1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endSty" val="noArr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20EB17-2AE3-8E40-BBC9-0EDE8AFDFA72}" type="datetimeFigureOut">
              <a:rPr lang="ru-RU" smtClean="0"/>
              <a:t>24.11.2025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70A315-49D5-2341-9698-75B5CA763CE2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1) Опишите существующую проблему, которую решает ваш проект. Используйте статистику, факты и данные, чтобы подчеркнуть серьёзность проблемы.</a:t>
            </a:r>
            <a:endParaRPr lang="ru-RU" dirty="0">
              <a:effectLst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Например "В России ежегодно производится 70 млн тонн мусора, из которых перерабатывается только 7%."</a:t>
            </a:r>
            <a:endParaRPr lang="ru-RU" dirty="0">
              <a:effectLst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Укажите негативные последствия, если проблема не будет решена.</a:t>
            </a:r>
            <a:endParaRPr lang="ru-RU" dirty="0">
              <a:effectLst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Например "Загрязнение окружающей среды увеличивается, что приводит к ухудшению здоровья населения и потерям биоразнообразия."</a:t>
            </a:r>
            <a:endParaRPr lang="ru-RU" dirty="0">
              <a:effectLst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Опишите, какие текущие решения существуют и почему они недостаточны.</a:t>
            </a:r>
            <a:endParaRPr lang="ru-RU" dirty="0">
              <a:effectLst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Например "Существующие методы переработки не справляются с объёмами мусора и требуют модернизации."</a:t>
            </a:r>
            <a:endParaRPr lang="ru-RU" dirty="0">
              <a:effectLst/>
            </a:endParaRPr>
          </a:p>
          <a:p>
            <a:endParaRPr lang="ru-RU" dirty="0"/>
          </a:p>
          <a:p>
            <a:r>
              <a:rPr lang="ru-RU" dirty="0"/>
              <a:t>2)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Перечислите основные целевые сегменты, на которых вы фокусируетесь. Для каждого сегмента предоставьте краткое описание по методу 5W.</a:t>
            </a:r>
            <a:endParaRPr lang="ru-RU" dirty="0">
              <a:effectLst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Используйте визуальные элементы для представления каждого сегмента. Это могут быть иконки, фотографии, графики и схемы.</a:t>
            </a:r>
            <a:endParaRPr lang="ru-RU" dirty="0">
              <a:effectLst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70A315-49D5-2341-9698-75B5CA763CE2}" type="slidenum">
              <a:rPr lang="ru-RU" smtClean="0"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1) Опишите существующую проблему, которую решает ваш проект. Используйте статистику, факты и данные, чтобы подчеркнуть серьёзность проблемы.</a:t>
            </a:r>
            <a:endParaRPr lang="ru-RU" dirty="0">
              <a:effectLst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Например "В России ежегодно производится 70 млн тонн мусора, из которых перерабатывается только 7%."</a:t>
            </a:r>
            <a:endParaRPr lang="ru-RU" dirty="0">
              <a:effectLst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Укажите негативные последствия, если проблема не будет решена.</a:t>
            </a:r>
            <a:endParaRPr lang="ru-RU" dirty="0">
              <a:effectLst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Например "Загрязнение окружающей среды увеличивается, что приводит к ухудшению здоровья населения и потерям биоразнообразия."</a:t>
            </a:r>
            <a:endParaRPr lang="ru-RU" dirty="0">
              <a:effectLst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Опишите, какие текущие решения существуют и почему они недостаточны.</a:t>
            </a:r>
            <a:endParaRPr lang="ru-RU" dirty="0">
              <a:effectLst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Например "Существующие методы переработки не справляются с объёмами мусора и требуют модернизации."</a:t>
            </a:r>
            <a:endParaRPr lang="ru-RU" dirty="0">
              <a:effectLst/>
            </a:endParaRPr>
          </a:p>
          <a:p>
            <a:endParaRPr lang="ru-RU" dirty="0"/>
          </a:p>
          <a:p>
            <a:r>
              <a:rPr lang="ru-RU" dirty="0"/>
              <a:t>2)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Перечислите основные целевые сегменты, на которых вы фокусируетесь. Для каждого сегмента предоставьте краткое описание по методу 5W.</a:t>
            </a:r>
            <a:endParaRPr lang="ru-RU" dirty="0">
              <a:effectLst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Используйте визуальные элементы для представления каждого сегмента. Это могут быть иконки, фотографии, графики и схемы.</a:t>
            </a:r>
            <a:endParaRPr lang="ru-RU" dirty="0">
              <a:effectLst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70A315-49D5-2341-9698-75B5CA763CE2}" type="slidenum">
              <a:rPr lang="ru-RU" smtClean="0"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1) Опишите существующую проблему, которую решает ваш проект. Используйте статистику, факты и данные, чтобы подчеркнуть серьёзность проблемы.</a:t>
            </a:r>
            <a:endParaRPr lang="ru-RU" dirty="0">
              <a:effectLst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Например "В России ежегодно производится 70 млн тонн мусора, из которых перерабатывается только 7%."</a:t>
            </a:r>
            <a:endParaRPr lang="ru-RU" dirty="0">
              <a:effectLst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Укажите негативные последствия, если проблема не будет решена.</a:t>
            </a:r>
            <a:endParaRPr lang="ru-RU" dirty="0">
              <a:effectLst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Например "Загрязнение окружающей среды увеличивается, что приводит к ухудшению здоровья населения и потерям биоразнообразия."</a:t>
            </a:r>
            <a:endParaRPr lang="ru-RU" dirty="0">
              <a:effectLst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Опишите, какие текущие решения существуют и почему они недостаточны.</a:t>
            </a:r>
            <a:endParaRPr lang="ru-RU" dirty="0">
              <a:effectLst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Например "Существующие методы переработки не справляются с объёмами мусора и требуют модернизации."</a:t>
            </a:r>
            <a:endParaRPr lang="ru-RU" dirty="0">
              <a:effectLst/>
            </a:endParaRPr>
          </a:p>
          <a:p>
            <a:endParaRPr lang="ru-RU" dirty="0"/>
          </a:p>
          <a:p>
            <a:r>
              <a:rPr lang="ru-RU" dirty="0"/>
              <a:t>2)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Перечислите основные целевые сегменты, на которых вы фокусируетесь. Для каждого сегмента предоставьте краткое описание по методу 5W.</a:t>
            </a:r>
            <a:endParaRPr lang="ru-RU" dirty="0">
              <a:effectLst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Используйте визуальные элементы для представления каждого сегмента. Это могут быть иконки, фотографии, графики и схемы.</a:t>
            </a:r>
            <a:endParaRPr lang="ru-RU" dirty="0">
              <a:effectLst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70A315-49D5-2341-9698-75B5CA763CE2}" type="slidenum">
              <a:rPr lang="ru-RU" smtClean="0"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Представьте общее описание вашего решения, подчеркнув его уникальность.</a:t>
            </a:r>
            <a:endParaRPr lang="ru-RU" dirty="0">
              <a:effectLst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Например "Наше решение (ваше название из п.1 паспорта) – это инновационная технология переработки отходов, которая использует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биодеградируемые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материалы и возобновляемые источники энергии."</a:t>
            </a:r>
            <a:endParaRPr lang="ru-RU" dirty="0">
              <a:effectLst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Перечислите основные компоненты или этапы вашего решения.</a:t>
            </a:r>
            <a:endParaRPr lang="ru-RU" dirty="0">
              <a:effectLst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Например:</a:t>
            </a:r>
            <a:endParaRPr lang="ru-RU" dirty="0">
              <a:effectLst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Использование современных методов сортировки и обработки отходов.</a:t>
            </a:r>
            <a:endParaRPr lang="ru-RU" dirty="0">
              <a:effectLst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Внедрение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энергоэффективных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процессов.</a:t>
            </a:r>
            <a:endParaRPr lang="ru-RU" dirty="0">
              <a:effectLst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Создание замкнутого цикла переработки.</a:t>
            </a:r>
            <a:endParaRPr lang="ru-RU" dirty="0">
              <a:effectLst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Схематично опишите, как работает ваше решение, объясните процессы и технологии.</a:t>
            </a:r>
            <a:endParaRPr lang="ru-RU" dirty="0">
              <a:effectLst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Например "Технология включает несколько этапов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автоматическая сортировка, биологическая обработка органических отходов и переработка пластика в производственные материалы."</a:t>
            </a:r>
            <a:endParaRPr lang="ru-RU" dirty="0">
              <a:effectLst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Укажите основные преимущества вашего решения по сравнению с текущими методами (аналогами).</a:t>
            </a:r>
            <a:endParaRPr lang="ru-RU" dirty="0">
              <a:effectLst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Например:</a:t>
            </a:r>
            <a:endParaRPr lang="ru-RU" dirty="0">
              <a:effectLst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Увеличение эффективности переработки на 50%.</a:t>
            </a:r>
            <a:endParaRPr lang="ru-RU" dirty="0">
              <a:effectLst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Снижение затрат на утилизацию отходов.</a:t>
            </a:r>
            <a:endParaRPr lang="ru-RU" dirty="0">
              <a:effectLst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Экологичность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минимальное воздействие на окружающую среду.</a:t>
            </a:r>
            <a:endParaRPr lang="ru-RU" dirty="0">
              <a:effectLst/>
            </a:endParaRPr>
          </a:p>
          <a:p>
            <a:r>
              <a:rPr lang="ru-RU" dirty="0">
                <a:effectLst/>
              </a:rPr>
              <a:t> 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70A315-49D5-2341-9698-75B5CA763CE2}" type="slidenum">
              <a:rPr lang="ru-RU" smtClean="0"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Представьте общее описание вашего решения, подчеркнув его уникальность.</a:t>
            </a:r>
            <a:endParaRPr lang="ru-RU" dirty="0">
              <a:effectLst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Например "Наше решение (ваше название из п.1 паспорта) – это инновационная технология переработки отходов, которая использует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биодеградируемые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материалы и возобновляемые источники энергии."</a:t>
            </a:r>
            <a:endParaRPr lang="ru-RU" dirty="0">
              <a:effectLst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Перечислите основные компоненты или этапы вашего решения.</a:t>
            </a:r>
            <a:endParaRPr lang="ru-RU" dirty="0">
              <a:effectLst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Например:</a:t>
            </a:r>
            <a:endParaRPr lang="ru-RU" dirty="0">
              <a:effectLst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Использование современных методов сортировки и обработки отходов.</a:t>
            </a:r>
            <a:endParaRPr lang="ru-RU" dirty="0">
              <a:effectLst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Внедрение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энергоэффективных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процессов.</a:t>
            </a:r>
            <a:endParaRPr lang="ru-RU" dirty="0">
              <a:effectLst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Создание замкнутого цикла переработки.</a:t>
            </a:r>
            <a:endParaRPr lang="ru-RU" dirty="0">
              <a:effectLst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Схематично опишите, как работает ваше решение, объясните процессы и технологии.</a:t>
            </a:r>
            <a:endParaRPr lang="ru-RU" dirty="0">
              <a:effectLst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Например "Технология включает несколько этапов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автоматическая сортировка, биологическая обработка органических отходов и переработка пластика в производственные материалы."</a:t>
            </a:r>
            <a:endParaRPr lang="ru-RU" dirty="0">
              <a:effectLst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Укажите основные преимущества вашего решения по сравнению с текущими методами (аналогами).</a:t>
            </a:r>
            <a:endParaRPr lang="ru-RU" dirty="0">
              <a:effectLst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Например:</a:t>
            </a:r>
            <a:endParaRPr lang="ru-RU" dirty="0">
              <a:effectLst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Увеличение эффективности переработки на 50%.</a:t>
            </a:r>
            <a:endParaRPr lang="ru-RU" dirty="0">
              <a:effectLst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Снижение затрат на утилизацию отходов.</a:t>
            </a:r>
            <a:endParaRPr lang="ru-RU" dirty="0">
              <a:effectLst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Экологичность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минимальное воздействие на окружающую среду.</a:t>
            </a:r>
            <a:endParaRPr lang="ru-RU" dirty="0">
              <a:effectLst/>
            </a:endParaRPr>
          </a:p>
          <a:p>
            <a:r>
              <a:rPr lang="ru-RU" dirty="0">
                <a:effectLst/>
              </a:rPr>
              <a:t> 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70A315-49D5-2341-9698-75B5CA763CE2}" type="slidenum">
              <a:rPr lang="ru-RU" smtClean="0"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/>
              <a:t>1. Кратко опишите рынок и конкурентов.</a:t>
            </a:r>
            <a:endParaRPr lang="ru-RU" dirty="0"/>
          </a:p>
          <a:p>
            <a:r>
              <a:rPr lang="ru-RU" dirty="0"/>
              <a:t>Напишите, кто уже работает в вашей сфере и какие решения предлагают.</a:t>
            </a:r>
          </a:p>
          <a:p>
            <a:r>
              <a:rPr lang="ru-RU" b="0" dirty="0"/>
              <a:t>Визуально</a:t>
            </a:r>
            <a:r>
              <a:rPr lang="ru-RU" b="0" baseline="0" dirty="0"/>
              <a:t> -</a:t>
            </a:r>
            <a:r>
              <a:rPr lang="ru-RU" b="0" dirty="0"/>
              <a:t> </a:t>
            </a:r>
            <a:r>
              <a:rPr lang="ru-RU" dirty="0"/>
              <a:t>короткий текстовый блок или пара предложений вверху слайда.</a:t>
            </a:r>
          </a:p>
          <a:p>
            <a:r>
              <a:rPr lang="ru-RU" b="1" dirty="0"/>
              <a:t>2. Перечислите основные продукты или подходы конкурентов.</a:t>
            </a:r>
            <a:endParaRPr lang="ru-RU" dirty="0"/>
          </a:p>
          <a:p>
            <a:r>
              <a:rPr lang="ru-RU" dirty="0"/>
              <a:t>Укажите, какие технологии или методы используют другие компании.</a:t>
            </a:r>
          </a:p>
          <a:p>
            <a:r>
              <a:rPr lang="ru-RU" b="0" dirty="0"/>
              <a:t>Визуально</a:t>
            </a:r>
            <a:r>
              <a:rPr lang="ru-RU" b="0" baseline="0" dirty="0"/>
              <a:t> -</a:t>
            </a:r>
            <a:r>
              <a:rPr lang="ru-RU" b="0" dirty="0"/>
              <a:t> </a:t>
            </a:r>
            <a:r>
              <a:rPr lang="ru-RU" dirty="0"/>
              <a:t>таблица или список с ключевыми продуктами/подходами каждого конкурента.</a:t>
            </a:r>
          </a:p>
          <a:p>
            <a:r>
              <a:rPr lang="ru-RU" b="1" dirty="0"/>
              <a:t>3. Сравните конкурентов с вашим решением.</a:t>
            </a:r>
            <a:endParaRPr lang="ru-RU" dirty="0"/>
          </a:p>
          <a:p>
            <a:r>
              <a:rPr lang="ru-RU" dirty="0"/>
              <a:t>Покажите, чем ваше решение отличается или может быть лучше.</a:t>
            </a:r>
          </a:p>
          <a:p>
            <a:r>
              <a:rPr lang="ru-RU" b="0" dirty="0"/>
              <a:t>Визуально</a:t>
            </a:r>
            <a:r>
              <a:rPr lang="ru-RU" b="0" baseline="0" dirty="0"/>
              <a:t> -</a:t>
            </a:r>
            <a:r>
              <a:rPr lang="ru-RU" b="0" dirty="0"/>
              <a:t> </a:t>
            </a:r>
            <a:r>
              <a:rPr lang="ru-RU" dirty="0"/>
              <a:t>диаграмма сравнения (например, «выше-ниже», «плюсы/минусы») или </a:t>
            </a:r>
            <a:r>
              <a:rPr lang="ru-RU" dirty="0" err="1"/>
              <a:t>инфографика</a:t>
            </a:r>
            <a:r>
              <a:rPr lang="ru-RU" dirty="0"/>
              <a:t>.</a:t>
            </a:r>
          </a:p>
          <a:p>
            <a:r>
              <a:rPr lang="ru-RU" b="1" dirty="0"/>
              <a:t>4. Выделите сильные и слабые стороны конкурентов.</a:t>
            </a:r>
            <a:endParaRPr lang="ru-RU" dirty="0"/>
          </a:p>
          <a:p>
            <a:r>
              <a:rPr lang="ru-RU" dirty="0"/>
              <a:t>Например, что у них хорошо работает, а что вызывает проблемы, и как это можно использовать для вашего преимущества.</a:t>
            </a:r>
          </a:p>
          <a:p>
            <a:endParaRPr lang="ru-RU" dirty="0"/>
          </a:p>
          <a:p>
            <a:r>
              <a:rPr lang="ru-RU" dirty="0"/>
              <a:t>Пример оформления (2 слайд по центру):</a:t>
            </a:r>
            <a:r>
              <a:rPr lang="ru-RU" baseline="0" dirty="0"/>
              <a:t> </a:t>
            </a:r>
            <a:r>
              <a:rPr lang="en-US" baseline="0" dirty="0"/>
              <a:t>https://ru.pinterest.com/pin/50102614598293000/</a:t>
            </a: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70A315-49D5-2341-9698-75B5CA763CE2}" type="slidenum">
              <a:rPr lang="ru-RU" smtClean="0"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Добавьте фотографии, имена и роли всех членов команды.</a:t>
            </a:r>
            <a:endParaRPr lang="ru-RU" dirty="0">
              <a:effectLst/>
            </a:endParaRPr>
          </a:p>
          <a:p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Фотографии членов команды в верхней части слайда.</a:t>
            </a:r>
            <a:endParaRPr lang="ru-RU" dirty="0">
              <a:effectLst/>
            </a:endParaRPr>
          </a:p>
          <a:p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Имена и роли под каждой фотографией.</a:t>
            </a:r>
            <a:endParaRPr lang="ru-RU" dirty="0">
              <a:effectLst/>
            </a:endParaRPr>
          </a:p>
          <a:p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Краткое описание ключевых компетенций рядом с каждой фотографией.</a:t>
            </a:r>
            <a:b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Примеры: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https://ru.pinterest.com/pin/427138345933098517/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ru-RU" dirty="0">
              <a:effectLst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70A315-49D5-2341-9698-75B5CA763CE2}" type="slidenum">
              <a:rPr lang="ru-RU" smtClean="0"/>
              <a:t>16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ru-RU" dirty="0"/>
          </a:p>
          <a:p>
            <a:r>
              <a:rPr lang="ru-RU" dirty="0"/>
              <a:t>Образец подзаголовка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  <a:br>
              <a:rPr lang="ru-RU" dirty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38BE1-A514-4C49-B510-57DDCE1A0AA2}" type="datetimeFigureOut">
              <a:rPr lang="ru-RU" smtClean="0"/>
              <a:t>24.11.2025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6B8CC-10E7-2B43-9363-15A94C95B54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Объект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13942" y="129429"/>
            <a:ext cx="2239858" cy="704753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838200" y="834182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338BE1-A514-4C49-B510-57DDCE1A0AA2}" type="datetimeFigureOut">
              <a:rPr lang="ru-RU" smtClean="0"/>
              <a:t>24.11.2025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76B8CC-10E7-2B43-9363-15A94C95B549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5.png"/><Relationship Id="rId7" Type="http://schemas.openxmlformats.org/officeDocument/2006/relationships/image" Target="../media/image32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17.png"/><Relationship Id="rId9" Type="http://schemas.openxmlformats.org/officeDocument/2006/relationships/image" Target="../media/image3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38.png"/><Relationship Id="rId5" Type="http://schemas.openxmlformats.org/officeDocument/2006/relationships/diagramLayout" Target="../diagrams/layout2.xml"/><Relationship Id="rId10" Type="http://schemas.openxmlformats.org/officeDocument/2006/relationships/image" Target="../media/image37.svg"/><Relationship Id="rId4" Type="http://schemas.openxmlformats.org/officeDocument/2006/relationships/diagramData" Target="../diagrams/data2.xml"/><Relationship Id="rId9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42.jpe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image" Target="../media/image41.jpeg"/><Relationship Id="rId2" Type="http://schemas.openxmlformats.org/officeDocument/2006/relationships/tags" Target="../tags/tag2.xml"/><Relationship Id="rId16" Type="http://schemas.openxmlformats.org/officeDocument/2006/relationships/image" Target="../media/image5.png"/><Relationship Id="rId20" Type="http://schemas.openxmlformats.org/officeDocument/2006/relationships/image" Target="../media/image44.jpe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image" Target="../media/image40.png"/><Relationship Id="rId10" Type="http://schemas.openxmlformats.org/officeDocument/2006/relationships/tags" Target="../tags/tag10.xml"/><Relationship Id="rId19" Type="http://schemas.openxmlformats.org/officeDocument/2006/relationships/image" Target="../media/image43.jpe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notesSlide" Target="../notesSlides/notesSlide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5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5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9.png"/><Relationship Id="rId7" Type="http://schemas.openxmlformats.org/officeDocument/2006/relationships/image" Target="../media/image24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5.png"/><Relationship Id="rId10" Type="http://schemas.openxmlformats.org/officeDocument/2006/relationships/image" Target="../media/image27.png"/><Relationship Id="rId4" Type="http://schemas.openxmlformats.org/officeDocument/2006/relationships/image" Target="../media/image17.png"/><Relationship Id="rId9" Type="http://schemas.openxmlformats.org/officeDocument/2006/relationships/image" Target="../media/image26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Заголовок 15"/>
          <p:cNvSpPr>
            <a:spLocks noGrp="1"/>
          </p:cNvSpPr>
          <p:nvPr>
            <p:ph type="ctrTitle"/>
          </p:nvPr>
        </p:nvSpPr>
        <p:spPr>
          <a:xfrm>
            <a:off x="4053840" y="1436688"/>
            <a:ext cx="6623685" cy="2172622"/>
          </a:xfrm>
        </p:spPr>
        <p:txBody>
          <a:bodyPr>
            <a:noAutofit/>
          </a:bodyPr>
          <a:lstStyle/>
          <a:p>
            <a:r>
              <a:rPr lang="ru-RU" sz="2800" dirty="0">
                <a:latin typeface="Verdana" panose="020B0604030504040204"/>
                <a:ea typeface="Verdana" panose="020B0604030504040204"/>
              </a:rPr>
              <a:t>Программно-аппаратный комплекс «RELAXAM» для повышения эффективности и снижения психологической нагрузки в системе подготовки к ЕГЭ</a:t>
            </a:r>
            <a:endParaRPr lang="ru-RU" sz="2800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053840" y="4596765"/>
            <a:ext cx="6614160" cy="54629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БТС.2025.010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6712903" y="3864917"/>
            <a:ext cx="1301959" cy="461665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ru-RU" sz="2400" dirty="0" err="1">
                <a:solidFill>
                  <a:schemeClr val="bg1"/>
                </a:solidFill>
                <a:latin typeface="Verdana" panose="020B0604030504040204"/>
                <a:ea typeface="Verdana" panose="020B0604030504040204"/>
              </a:rPr>
              <a:t>EduNet</a:t>
            </a:r>
            <a:endParaRPr lang="ru-RU" sz="2400" dirty="0" err="1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407" y="1209010"/>
            <a:ext cx="3054350" cy="311467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9" descr="Изображение выглядит как фиолетовый, снимок экрана, Красочность, синий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E8969657-535A-CF32-5E2D-D59013E2EF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488"/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7" name="Рисунок 6" descr="Изображение выглядит как круг, искусство, черно-белый, дизайн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81FB863D-BE3D-1161-740E-C63F425247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163338" y="4501378"/>
            <a:ext cx="6858000" cy="6858000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Шрифт, Графика, текст, графический дизайн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A309D792-5C4A-729B-2C5A-2136BD3000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35" y="204854"/>
            <a:ext cx="2313790" cy="7488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23B5A0A-87FE-C732-F68C-D446CE572BAA}"/>
              </a:ext>
            </a:extLst>
          </p:cNvPr>
          <p:cNvSpPr txBox="1"/>
          <p:nvPr/>
        </p:nvSpPr>
        <p:spPr>
          <a:xfrm>
            <a:off x="2916880" y="808715"/>
            <a:ext cx="8743856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5400" b="1" dirty="0">
                <a:solidFill>
                  <a:srgbClr val="002060"/>
                </a:solidFill>
                <a:latin typeface="Verdana"/>
                <a:ea typeface="Calibri"/>
                <a:cs typeface="Calibri"/>
              </a:rPr>
              <a:t>РЫНОЧНЫЕ ТРЕНДЫ</a:t>
            </a:r>
            <a:endParaRPr lang="ru-RU" sz="5400">
              <a:latin typeface="Calibri"/>
              <a:ea typeface="Calibri"/>
              <a:cs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E057883-BFA9-EE2C-BF98-99AC116AEB49}"/>
              </a:ext>
            </a:extLst>
          </p:cNvPr>
          <p:cNvSpPr txBox="1"/>
          <p:nvPr/>
        </p:nvSpPr>
        <p:spPr>
          <a:xfrm>
            <a:off x="3104081" y="1734633"/>
            <a:ext cx="8347109" cy="42257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6F79254-1E3C-870B-F263-77C1AA6C0EBD}"/>
              </a:ext>
            </a:extLst>
          </p:cNvPr>
          <p:cNvSpPr txBox="1"/>
          <p:nvPr/>
        </p:nvSpPr>
        <p:spPr>
          <a:xfrm>
            <a:off x="3271028" y="2118249"/>
            <a:ext cx="8008008" cy="403187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ru-RU" sz="3200" b="1" dirty="0">
                <a:latin typeface="Verdana"/>
                <a:ea typeface="Calibri"/>
                <a:cs typeface="Calibri"/>
              </a:rPr>
              <a:t>Рост рынка </a:t>
            </a:r>
            <a:r>
              <a:rPr lang="ru-RU" sz="3200" b="1" err="1">
                <a:latin typeface="Verdana"/>
                <a:ea typeface="Calibri"/>
                <a:cs typeface="Calibri"/>
              </a:rPr>
              <a:t>EdTech</a:t>
            </a:r>
            <a:r>
              <a:rPr lang="ru-RU" sz="3200" dirty="0">
                <a:latin typeface="Verdana"/>
                <a:ea typeface="Calibri"/>
                <a:cs typeface="Calibri"/>
              </a:rPr>
              <a:t> в России на </a:t>
            </a:r>
            <a:r>
              <a:rPr lang="ru-RU" sz="3200" b="1" dirty="0">
                <a:latin typeface="Verdana"/>
                <a:ea typeface="Calibri"/>
                <a:cs typeface="Calibri"/>
              </a:rPr>
              <a:t>15-20%</a:t>
            </a:r>
            <a:r>
              <a:rPr lang="ru-RU" sz="3200" dirty="0">
                <a:latin typeface="Verdana"/>
                <a:ea typeface="Calibri"/>
                <a:cs typeface="Calibri"/>
              </a:rPr>
              <a:t> в год</a:t>
            </a:r>
          </a:p>
          <a:p>
            <a:pPr marL="285750" indent="-285750">
              <a:buFont typeface="Arial"/>
              <a:buChar char="•"/>
            </a:pPr>
            <a:r>
              <a:rPr lang="ru-RU" sz="3200" b="1" dirty="0">
                <a:latin typeface="Verdana"/>
                <a:ea typeface="Calibri"/>
                <a:cs typeface="Calibri"/>
              </a:rPr>
              <a:t>Господдержка</a:t>
            </a:r>
            <a:r>
              <a:rPr lang="ru-RU" sz="3200" dirty="0">
                <a:latin typeface="Verdana"/>
                <a:ea typeface="Calibri"/>
                <a:cs typeface="Calibri"/>
              </a:rPr>
              <a:t> в рамках нацпроекта «Образование»</a:t>
            </a:r>
          </a:p>
          <a:p>
            <a:pPr marL="285750" indent="-285750">
              <a:buFont typeface="Arial"/>
              <a:buChar char="•"/>
            </a:pPr>
            <a:r>
              <a:rPr lang="ru-RU" sz="3200" b="1" dirty="0">
                <a:latin typeface="Verdana"/>
                <a:ea typeface="Calibri"/>
                <a:cs typeface="Calibri"/>
              </a:rPr>
              <a:t>Растущий спрос</a:t>
            </a:r>
            <a:r>
              <a:rPr lang="ru-RU" sz="3200" dirty="0">
                <a:latin typeface="Verdana"/>
                <a:ea typeface="Calibri"/>
                <a:cs typeface="Calibri"/>
              </a:rPr>
              <a:t> на психологическую поддержку в школах</a:t>
            </a:r>
          </a:p>
          <a:p>
            <a:pPr algn="l"/>
            <a:endParaRPr lang="ru-RU" sz="3200" dirty="0">
              <a:latin typeface="Verdana"/>
              <a:ea typeface="Calibri"/>
              <a:cs typeface="Calibri"/>
            </a:endParaRPr>
          </a:p>
        </p:txBody>
      </p:sp>
      <p:pic>
        <p:nvPicPr>
          <p:cNvPr id="2" name="Рисунок 1" descr="Изображение выглядит как шаблон, шов, монохромный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AF1C472D-67EA-189F-6CF0-2920815199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898" y="2578418"/>
            <a:ext cx="1361440" cy="13862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F260F58-5312-0A97-7BDD-232E47C8A6D4}"/>
              </a:ext>
            </a:extLst>
          </p:cNvPr>
          <p:cNvSpPr txBox="1"/>
          <p:nvPr/>
        </p:nvSpPr>
        <p:spPr>
          <a:xfrm>
            <a:off x="267090" y="1270390"/>
            <a:ext cx="2095500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Verdana"/>
                <a:ea typeface="Calibri"/>
                <a:cs typeface="Calibri"/>
              </a:rPr>
              <a:t>Подробное исследование емкости рынка:</a:t>
            </a:r>
          </a:p>
        </p:txBody>
      </p:sp>
    </p:spTree>
    <p:extLst>
      <p:ext uri="{BB962C8B-B14F-4D97-AF65-F5344CB8AC3E}">
        <p14:creationId xmlns:p14="http://schemas.microsoft.com/office/powerpoint/2010/main" val="37966438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/>
          <a:srcRect r="1706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1129756"/>
            <a:ext cx="12191999" cy="1177509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Verdana" panose="020B0604030504040204"/>
                <a:ea typeface="Verdana" panose="020B0604030504040204"/>
              </a:rPr>
              <a:t>Ценностное предложение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921" y="195678"/>
            <a:ext cx="2313790" cy="7488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00295" y="5375910"/>
            <a:ext cx="5628640" cy="8375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r>
              <a:rPr lang="ru-RU" sz="1600" b="1" dirty="0">
                <a:latin typeface="Verdana"/>
                <a:ea typeface="Calibri" panose="020F0502020204030204"/>
                <a:cs typeface="Calibri" panose="020F0502020204030204"/>
              </a:rPr>
              <a:t>Подробное описание модулей </a:t>
            </a:r>
            <a:r>
              <a:rPr lang="ru-RU" sz="1600" b="1" err="1">
                <a:latin typeface="Verdana"/>
                <a:ea typeface="Calibri" panose="020F0502020204030204"/>
                <a:cs typeface="Calibri" panose="020F0502020204030204"/>
              </a:rPr>
              <a:t>прораммно</a:t>
            </a:r>
            <a:r>
              <a:rPr lang="ru-RU" sz="1600" b="1" dirty="0">
                <a:latin typeface="Verdana"/>
                <a:ea typeface="Calibri" panose="020F0502020204030204"/>
                <a:cs typeface="Calibri" panose="020F0502020204030204"/>
              </a:rPr>
              <a:t>-аппаратного комплекса «</a:t>
            </a:r>
            <a:r>
              <a:rPr lang="en-US" sz="1600" b="1" dirty="0">
                <a:latin typeface="Verdana"/>
                <a:ea typeface="Calibri" panose="020F0502020204030204"/>
                <a:cs typeface="Calibri" panose="020F0502020204030204"/>
              </a:rPr>
              <a:t>RELAXAM</a:t>
            </a:r>
            <a:r>
              <a:rPr lang="ru-RU" sz="1600" b="1" dirty="0">
                <a:latin typeface="Verdana"/>
                <a:ea typeface="Calibri" panose="020F0502020204030204"/>
                <a:cs typeface="Calibri" panose="020F0502020204030204"/>
              </a:rPr>
              <a:t>»:</a:t>
            </a:r>
            <a:endParaRPr lang="ru-RU" altLang="en-US" sz="1600" b="1">
              <a:latin typeface="Verdana"/>
              <a:ea typeface="Calibri" panose="020F0502020204030204"/>
              <a:cs typeface="Calibri" panose="020F0502020204030204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950647492"/>
              </p:ext>
            </p:extLst>
          </p:nvPr>
        </p:nvGraphicFramePr>
        <p:xfrm>
          <a:off x="1029335" y="-469743"/>
          <a:ext cx="10132695" cy="81807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1" name="Изображение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85705" y="4999355"/>
            <a:ext cx="1602105" cy="160210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фиолетовый, снимок экрана, Красочность, Сирень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47B76710-431C-224A-AE10-B194AE02A2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7849"/>
          <a:stretch>
            <a:fillRect/>
          </a:stretch>
        </p:blipFill>
        <p:spPr>
          <a:xfrm>
            <a:off x="2447" y="-4894"/>
            <a:ext cx="12192000" cy="6858000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Шрифт, Графика, текст, графический дизайн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C7CD251E-2684-6D8F-8A9A-1BD102E092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4925" y="288361"/>
            <a:ext cx="2313790" cy="748840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круг, искусство, черно-белый, дизайн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E724F17B-B796-D725-1B91-48B4A3B36B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5055" y="3705697"/>
            <a:ext cx="6858000" cy="6858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A9988FE-141F-7C59-F434-5EE97B0848F1}"/>
              </a:ext>
            </a:extLst>
          </p:cNvPr>
          <p:cNvSpPr txBox="1"/>
          <p:nvPr/>
        </p:nvSpPr>
        <p:spPr>
          <a:xfrm>
            <a:off x="623618" y="472845"/>
            <a:ext cx="8399412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6000" b="1" dirty="0">
                <a:solidFill>
                  <a:srgbClr val="002060"/>
                </a:solidFill>
                <a:latin typeface="Verdana"/>
                <a:ea typeface="Calibri"/>
                <a:cs typeface="Calibri"/>
              </a:rPr>
              <a:t>Каналы...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8FF5756-A5B0-AFE7-668C-D4F2A22EEBAD}"/>
              </a:ext>
            </a:extLst>
          </p:cNvPr>
          <p:cNvSpPr txBox="1"/>
          <p:nvPr/>
        </p:nvSpPr>
        <p:spPr>
          <a:xfrm>
            <a:off x="912964" y="1630294"/>
            <a:ext cx="7825415" cy="42778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ru-RU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F082127-2B75-0924-819D-7128578453BB}"/>
              </a:ext>
            </a:extLst>
          </p:cNvPr>
          <p:cNvSpPr txBox="1"/>
          <p:nvPr/>
        </p:nvSpPr>
        <p:spPr>
          <a:xfrm>
            <a:off x="732512" y="2210559"/>
            <a:ext cx="8272599" cy="38164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800" b="1" dirty="0">
                <a:latin typeface="Verdana"/>
                <a:ea typeface="Calibri"/>
                <a:cs typeface="Calibri"/>
              </a:rPr>
              <a:t>Сбыта: </a:t>
            </a:r>
            <a:r>
              <a:rPr lang="ru-RU" sz="2800" dirty="0">
                <a:latin typeface="Verdana"/>
                <a:ea typeface="Calibri"/>
                <a:cs typeface="Calibri"/>
              </a:rPr>
              <a:t>официальный сайт и приложение RELAXAM</a:t>
            </a:r>
          </a:p>
          <a:p>
            <a:endParaRPr lang="ru-RU" sz="2800" dirty="0">
              <a:latin typeface="Verdana"/>
              <a:ea typeface="Calibri"/>
              <a:cs typeface="Calibri"/>
            </a:endParaRPr>
          </a:p>
          <a:p>
            <a:r>
              <a:rPr lang="ru-RU" sz="2800" b="1" dirty="0">
                <a:latin typeface="Verdana"/>
                <a:ea typeface="Calibri"/>
                <a:cs typeface="Calibri"/>
              </a:rPr>
              <a:t>Продвижения: </a:t>
            </a:r>
            <a:r>
              <a:rPr lang="ru-RU" sz="2800" dirty="0">
                <a:latin typeface="Verdana"/>
                <a:ea typeface="Calibri"/>
                <a:cs typeface="Calibri"/>
              </a:rPr>
              <a:t>таргетированная, контекстная реклама в социальных сетях, </a:t>
            </a:r>
            <a:r>
              <a:rPr lang="ru-RU" sz="2800" dirty="0" err="1">
                <a:latin typeface="Verdana"/>
                <a:ea typeface="Calibri"/>
                <a:cs typeface="Calibri"/>
              </a:rPr>
              <a:t>инфлюенс</a:t>
            </a:r>
            <a:r>
              <a:rPr lang="ru-RU" sz="2800" dirty="0">
                <a:latin typeface="Verdana"/>
                <a:ea typeface="Calibri"/>
                <a:cs typeface="Calibri"/>
              </a:rPr>
              <a:t>-маркетинг (ВКонтакте, Телеграмм, </a:t>
            </a:r>
            <a:r>
              <a:rPr lang="ru-RU" sz="2800" dirty="0" err="1">
                <a:latin typeface="Verdana"/>
                <a:ea typeface="Calibri"/>
                <a:cs typeface="Calibri"/>
              </a:rPr>
              <a:t>ТикТок</a:t>
            </a:r>
            <a:r>
              <a:rPr lang="ru-RU" sz="2800" dirty="0">
                <a:latin typeface="Verdana"/>
                <a:ea typeface="Calibri"/>
                <a:cs typeface="Calibri"/>
              </a:rPr>
              <a:t>), форумы и образовательные выставки</a:t>
            </a:r>
          </a:p>
          <a:p>
            <a:endParaRPr lang="ru-RU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Рисунок 1" descr="Изображение выглядит как шаблон, шов, монохромный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40D2DD51-6AE1-3212-10F8-5EE03A67AB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52989" y="2604647"/>
            <a:ext cx="1294668" cy="12946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0F1066B-48A7-3300-B4B7-1C336D6C6FCF}"/>
              </a:ext>
            </a:extLst>
          </p:cNvPr>
          <p:cNvSpPr txBox="1"/>
          <p:nvPr/>
        </p:nvSpPr>
        <p:spPr>
          <a:xfrm>
            <a:off x="9639300" y="1297939"/>
            <a:ext cx="2326639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Verdana"/>
                <a:ea typeface="Calibri"/>
                <a:cs typeface="Calibri"/>
              </a:rPr>
              <a:t>Подробный анализ каналов сбыта и продвижения:</a:t>
            </a:r>
          </a:p>
        </p:txBody>
      </p:sp>
      <p:pic>
        <p:nvPicPr>
          <p:cNvPr id="5" name="Рисунок 4" descr="Интернет со сплошной заливкой">
            <a:extLst>
              <a:ext uri="{FF2B5EF4-FFF2-40B4-BE49-F238E27FC236}">
                <a16:creationId xmlns:a16="http://schemas.microsoft.com/office/drawing/2014/main" id="{152EF274-8DA1-DB41-48FC-460FCD7090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1000000">
            <a:off x="632175" y="241995"/>
            <a:ext cx="1702496" cy="1598254"/>
          </a:xfrm>
          <a:prstGeom prst="rect">
            <a:avLst/>
          </a:prstGeom>
        </p:spPr>
      </p:pic>
      <p:pic>
        <p:nvPicPr>
          <p:cNvPr id="8" name="Рисунок 7" descr="Книги со сплошной заливкой">
            <a:extLst>
              <a:ext uri="{FF2B5EF4-FFF2-40B4-BE49-F238E27FC236}">
                <a16:creationId xmlns:a16="http://schemas.microsoft.com/office/drawing/2014/main" id="{7E1B00B5-2364-6E72-757B-835B6BA964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900000">
            <a:off x="6895935" y="4652021"/>
            <a:ext cx="1655803" cy="1604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1957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Объект 9" descr="Изображение выглядит как фиолетовый, снимок экрана, Красочность, синий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1D84D225-EEEF-0A75-B502-4BF340CAAB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488"/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13" name="Рисунок 12" descr="Изображение выглядит как Шрифт, Графика, текст, графический дизайн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59DAE950-743B-94F5-D108-317930AEAB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40" y="264915"/>
            <a:ext cx="2313790" cy="748840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круг, искусство, черно-белый, дизайн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AEB9B1AE-89C9-E0FC-6E5B-7EEDB7E05B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191923" y="3941722"/>
            <a:ext cx="6858000" cy="6858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80DDCD3-827E-A5DF-1FAF-D3E761E984BC}"/>
              </a:ext>
            </a:extLst>
          </p:cNvPr>
          <p:cNvSpPr txBox="1"/>
          <p:nvPr/>
        </p:nvSpPr>
        <p:spPr>
          <a:xfrm>
            <a:off x="3209447" y="503080"/>
            <a:ext cx="8089900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6000" b="1" dirty="0">
                <a:solidFill>
                  <a:srgbClr val="002060"/>
                </a:solidFill>
                <a:latin typeface="Verdana"/>
                <a:ea typeface="Calibri"/>
                <a:cs typeface="Calibri"/>
              </a:rPr>
              <a:t>Финансы</a:t>
            </a:r>
            <a:endParaRPr lang="ru-RU" sz="6000">
              <a:latin typeface="Calibri"/>
              <a:ea typeface="Calibri"/>
              <a:cs typeface="Calibr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4FFB10D-3850-10BA-ED20-FC38ACBA8DCA}"/>
              </a:ext>
            </a:extLst>
          </p:cNvPr>
          <p:cNvSpPr txBox="1"/>
          <p:nvPr/>
        </p:nvSpPr>
        <p:spPr>
          <a:xfrm>
            <a:off x="3430008" y="1951201"/>
            <a:ext cx="7640008" cy="424731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b="1" dirty="0">
                <a:latin typeface="Verdana"/>
                <a:ea typeface="Calibri"/>
                <a:cs typeface="Calibri"/>
              </a:rPr>
              <a:t>Целевая модель (год после запуска)</a:t>
            </a:r>
          </a:p>
          <a:p>
            <a:r>
              <a:rPr lang="ru-RU" b="1" dirty="0">
                <a:latin typeface="Verdana"/>
                <a:ea typeface="Calibri"/>
                <a:cs typeface="Calibri"/>
              </a:rPr>
              <a:t>Выручка:</a:t>
            </a:r>
            <a:r>
              <a:rPr lang="ru-RU" dirty="0">
                <a:latin typeface="Verdana"/>
                <a:ea typeface="Calibri"/>
                <a:cs typeface="Calibri"/>
              </a:rPr>
              <a:t> ~20,7 млн руб. / год (со школ и доп. дохода)</a:t>
            </a:r>
            <a:endParaRPr lang="ru-RU" dirty="0">
              <a:latin typeface="Verdana"/>
              <a:ea typeface="Verdana"/>
            </a:endParaRPr>
          </a:p>
          <a:p>
            <a:pPr marL="285750" indent="-285750">
              <a:buFont typeface="Arial"/>
              <a:buChar char="•"/>
            </a:pPr>
            <a:r>
              <a:rPr lang="ru-RU" dirty="0">
                <a:latin typeface="Verdana"/>
                <a:ea typeface="Calibri"/>
                <a:cs typeface="Calibri"/>
              </a:rPr>
              <a:t>От 50 школ (40 × 300 тыс. руб. + 10 × 600 тыс. руб.)</a:t>
            </a:r>
            <a:endParaRPr lang="ru-RU">
              <a:latin typeface="Verdana"/>
              <a:ea typeface="Verdana"/>
            </a:endParaRPr>
          </a:p>
          <a:p>
            <a:pPr marL="285750" indent="-285750">
              <a:buFont typeface="Arial"/>
              <a:buChar char="•"/>
            </a:pPr>
            <a:r>
              <a:rPr lang="ru-RU" dirty="0">
                <a:latin typeface="Verdana"/>
                <a:ea typeface="Calibri"/>
                <a:cs typeface="Calibri"/>
              </a:rPr>
              <a:t>+15% доп. доход (психологи, игры)</a:t>
            </a:r>
          </a:p>
          <a:p>
            <a:pPr marL="285750" indent="-285750">
              <a:buFont typeface="Arial"/>
              <a:buChar char="•"/>
            </a:pPr>
            <a:r>
              <a:rPr lang="ru-RU" dirty="0">
                <a:latin typeface="Verdana"/>
                <a:ea typeface="Calibri"/>
                <a:cs typeface="Calibri"/>
              </a:rPr>
              <a:t>+ доход с подписки учеников (790-1 490 руб./месяц)</a:t>
            </a:r>
          </a:p>
          <a:p>
            <a:endParaRPr lang="ru-RU" dirty="0">
              <a:latin typeface="Verdana"/>
              <a:ea typeface="Calibri"/>
              <a:cs typeface="Calibri"/>
            </a:endParaRPr>
          </a:p>
          <a:p>
            <a:r>
              <a:rPr lang="ru-RU" b="1" dirty="0">
                <a:latin typeface="Verdana"/>
                <a:ea typeface="Calibri"/>
                <a:cs typeface="Calibri"/>
              </a:rPr>
              <a:t>Unit-экономика (на 1 школу)</a:t>
            </a:r>
            <a:endParaRPr lang="ru-RU" b="1">
              <a:latin typeface="Verdana"/>
              <a:ea typeface="Verdana"/>
            </a:endParaRPr>
          </a:p>
          <a:p>
            <a:pPr marL="285750" indent="-285750">
              <a:buFont typeface="Arial"/>
              <a:buChar char="•"/>
            </a:pPr>
            <a:r>
              <a:rPr lang="ru-RU" dirty="0">
                <a:latin typeface="Verdana"/>
                <a:ea typeface="Calibri"/>
                <a:cs typeface="Calibri"/>
              </a:rPr>
              <a:t>ARPU (ср. доход): ~414 тыс. руб./год</a:t>
            </a:r>
            <a:endParaRPr lang="ru-RU">
              <a:latin typeface="Verdana"/>
              <a:ea typeface="Verdana"/>
            </a:endParaRPr>
          </a:p>
          <a:p>
            <a:pPr marL="285750" indent="-285750">
              <a:buFont typeface="Arial"/>
              <a:buChar char="•"/>
            </a:pPr>
            <a:r>
              <a:rPr lang="ru-RU" dirty="0">
                <a:latin typeface="Verdana"/>
                <a:ea typeface="Calibri"/>
                <a:cs typeface="Calibri"/>
              </a:rPr>
              <a:t>LTV (ценность клиента): ~1,2 млн руб. (за 3 года)</a:t>
            </a:r>
            <a:endParaRPr lang="ru-RU">
              <a:latin typeface="Verdana"/>
              <a:ea typeface="Verdana"/>
            </a:endParaRPr>
          </a:p>
          <a:p>
            <a:pPr marL="285750" indent="-285750">
              <a:buFont typeface="Arial"/>
              <a:buChar char="•"/>
            </a:pPr>
            <a:r>
              <a:rPr lang="ru-RU" dirty="0">
                <a:latin typeface="Verdana"/>
                <a:ea typeface="Calibri"/>
                <a:cs typeface="Calibri"/>
              </a:rPr>
              <a:t>CAC (стоимость привлечения): ~200 тыс. руб. (оценка)</a:t>
            </a:r>
            <a:endParaRPr lang="ru-RU">
              <a:latin typeface="Verdana"/>
              <a:ea typeface="Verdana"/>
            </a:endParaRPr>
          </a:p>
          <a:p>
            <a:pPr marL="285750" indent="-285750">
              <a:buFont typeface="Arial"/>
              <a:buChar char="•"/>
            </a:pPr>
            <a:r>
              <a:rPr lang="ru-RU" dirty="0">
                <a:latin typeface="Verdana"/>
                <a:ea typeface="Calibri"/>
                <a:cs typeface="Calibri"/>
              </a:rPr>
              <a:t>Соотношение LTV:CAC = 6:1 → Высокая рентабельность</a:t>
            </a:r>
          </a:p>
          <a:p>
            <a:endParaRPr lang="ru-RU" dirty="0">
              <a:latin typeface="Verdana"/>
              <a:ea typeface="Calibri"/>
              <a:cs typeface="Calibri"/>
            </a:endParaRPr>
          </a:p>
          <a:p>
            <a:r>
              <a:rPr lang="ru-RU" b="1" dirty="0">
                <a:latin typeface="Verdana"/>
                <a:ea typeface="Calibri"/>
                <a:cs typeface="Calibri"/>
              </a:rPr>
              <a:t>Текущие затраты:</a:t>
            </a:r>
            <a:r>
              <a:rPr lang="ru-RU" dirty="0">
                <a:latin typeface="Verdana"/>
                <a:ea typeface="Calibri"/>
                <a:cs typeface="Calibri"/>
              </a:rPr>
              <a:t> 1,8 млн руб. / месяц (ФОТ, маркетинг, разработка, инфраструктура)</a:t>
            </a:r>
            <a:endParaRPr lang="ru-RU">
              <a:latin typeface="Verdana"/>
              <a:ea typeface="Verdana"/>
            </a:endParaRPr>
          </a:p>
          <a:p>
            <a:pPr algn="l"/>
            <a:endParaRPr lang="ru-RU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Рисунок 1" descr="Изображение выглядит как шаблон, шов, монохромный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D26BDBFB-52CE-2D0B-1C63-EE375C3142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396" y="2266703"/>
            <a:ext cx="1304927" cy="13098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D9E926C-218A-F837-1D47-39B8C378A13A}"/>
              </a:ext>
            </a:extLst>
          </p:cNvPr>
          <p:cNvSpPr txBox="1"/>
          <p:nvPr/>
        </p:nvSpPr>
        <p:spPr>
          <a:xfrm>
            <a:off x="91440" y="1257300"/>
            <a:ext cx="231902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Verdana"/>
                <a:ea typeface="Calibri"/>
                <a:cs typeface="Calibri"/>
              </a:rPr>
              <a:t>Подробное описание финансов:</a:t>
            </a:r>
          </a:p>
        </p:txBody>
      </p:sp>
    </p:spTree>
    <p:extLst>
      <p:ext uri="{BB962C8B-B14F-4D97-AF65-F5344CB8AC3E}">
        <p14:creationId xmlns:p14="http://schemas.microsoft.com/office/powerpoint/2010/main" val="15062245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/>
          <a:srcRect r="1706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1014935"/>
            <a:ext cx="12191999" cy="1000057"/>
          </a:xfrm>
        </p:spPr>
        <p:txBody>
          <a:bodyPr>
            <a:normAutofit/>
          </a:bodyPr>
          <a:lstStyle/>
          <a:p>
            <a:pPr algn="ctr"/>
            <a:r>
              <a:rPr lang="ru-RU">
                <a:solidFill>
                  <a:srgbClr val="002060"/>
                </a:solidFill>
                <a:latin typeface="Verdana"/>
                <a:ea typeface="Verdana"/>
              </a:rPr>
              <a:t>Бизнес-модель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113" y="133048"/>
            <a:ext cx="2313790" cy="748840"/>
          </a:xfrm>
          <a:prstGeom prst="rect">
            <a:avLst/>
          </a:prstGeom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870441571"/>
              </p:ext>
            </p:extLst>
          </p:nvPr>
        </p:nvGraphicFramePr>
        <p:xfrm>
          <a:off x="1332332" y="2017734"/>
          <a:ext cx="4389125" cy="35006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92" name="Рисунок 691" descr="Монеты со сплошной заливкой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907585" y="3164778"/>
            <a:ext cx="1238616" cy="1208356"/>
          </a:xfrm>
          <a:prstGeom prst="rect">
            <a:avLst/>
          </a:prstGeom>
        </p:spPr>
      </p:pic>
      <p:sp>
        <p:nvSpPr>
          <p:cNvPr id="792" name="TextBox 791"/>
          <p:cNvSpPr txBox="1"/>
          <p:nvPr/>
        </p:nvSpPr>
        <p:spPr>
          <a:xfrm>
            <a:off x="1534915" y="6140296"/>
            <a:ext cx="584962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r>
              <a:rPr lang="ru-RU" sz="1400" b="1" dirty="0">
                <a:latin typeface="Verdana"/>
                <a:ea typeface="Calibri" panose="020F0502020204030204"/>
                <a:cs typeface="Calibri" panose="020F0502020204030204"/>
              </a:rPr>
              <a:t>Подробное описание бизнес-модели "RELAXAM":</a:t>
            </a: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5115" y="5378020"/>
            <a:ext cx="1258725" cy="1279320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3CD87078-767A-4BE1-53C2-7D5C4947E38D}"/>
              </a:ext>
            </a:extLst>
          </p:cNvPr>
          <p:cNvSpPr txBox="1"/>
          <p:nvPr/>
        </p:nvSpPr>
        <p:spPr>
          <a:xfrm>
            <a:off x="6400800" y="2197099"/>
            <a:ext cx="5283199" cy="424731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b="1" dirty="0">
                <a:latin typeface="Calibri"/>
                <a:ea typeface="Calibri"/>
                <a:cs typeface="Calibri"/>
              </a:rPr>
              <a:t>Потоки дохода:</a:t>
            </a:r>
          </a:p>
          <a:p>
            <a:r>
              <a:rPr lang="ru-RU" b="1" dirty="0">
                <a:latin typeface="Calibri"/>
                <a:ea typeface="Calibri"/>
                <a:cs typeface="Calibri"/>
              </a:rPr>
              <a:t>B2B:</a:t>
            </a:r>
            <a:r>
              <a:rPr lang="ru-RU" dirty="0">
                <a:latin typeface="Calibri"/>
                <a:ea typeface="Calibri"/>
                <a:cs typeface="Calibri"/>
              </a:rPr>
              <a:t> Годовые подписки от школ (300-600 тыс. руб./год)</a:t>
            </a:r>
            <a:endParaRPr lang="ru-RU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b="1" dirty="0">
                <a:latin typeface="Calibri"/>
                <a:ea typeface="Calibri"/>
                <a:cs typeface="Calibri"/>
              </a:rPr>
              <a:t>B2C:</a:t>
            </a:r>
            <a:r>
              <a:rPr lang="ru-RU" dirty="0">
                <a:latin typeface="Calibri"/>
                <a:ea typeface="Calibri"/>
                <a:cs typeface="Calibri"/>
              </a:rPr>
              <a:t> Индивидуальные подписки учеников (790-1 490 руб./месяц)</a:t>
            </a:r>
            <a:endParaRPr lang="ru-RU" dirty="0"/>
          </a:p>
          <a:p>
            <a:r>
              <a:rPr lang="ru-RU" b="1" dirty="0">
                <a:latin typeface="Calibri"/>
                <a:ea typeface="Calibri"/>
                <a:cs typeface="Calibri"/>
              </a:rPr>
              <a:t>Дополнительно:</a:t>
            </a:r>
            <a:r>
              <a:rPr lang="ru-RU" dirty="0">
                <a:latin typeface="Calibri"/>
                <a:ea typeface="Calibri"/>
                <a:cs typeface="Calibri"/>
              </a:rPr>
              <a:t> Продажа офлайн-игр и услуг психологов (+15% к доходу)</a:t>
            </a:r>
            <a:endParaRPr lang="ru-RU" dirty="0"/>
          </a:p>
          <a:p>
            <a:endParaRPr lang="ru-RU" dirty="0">
              <a:latin typeface="Calibri"/>
              <a:ea typeface="Calibri"/>
              <a:cs typeface="Calibri"/>
            </a:endParaRPr>
          </a:p>
          <a:p>
            <a:r>
              <a:rPr lang="ru-RU" b="1" dirty="0">
                <a:latin typeface="Calibri"/>
                <a:ea typeface="Calibri"/>
                <a:cs typeface="Calibri"/>
              </a:rPr>
              <a:t>Структура затрат:</a:t>
            </a:r>
          </a:p>
          <a:p>
            <a:r>
              <a:rPr lang="ru-RU" b="1" dirty="0">
                <a:latin typeface="Calibri"/>
                <a:ea typeface="Calibri"/>
                <a:cs typeface="Calibri"/>
              </a:rPr>
              <a:t>Постоянные: </a:t>
            </a:r>
            <a:r>
              <a:rPr lang="ru-RU" dirty="0">
                <a:latin typeface="Calibri"/>
                <a:ea typeface="Calibri"/>
                <a:cs typeface="Calibri"/>
              </a:rPr>
              <a:t>ФОТ (1,2 млн руб./</a:t>
            </a:r>
            <a:r>
              <a:rPr lang="ru-RU" dirty="0" err="1">
                <a:latin typeface="Calibri"/>
                <a:ea typeface="Calibri"/>
                <a:cs typeface="Calibri"/>
              </a:rPr>
              <a:t>мес</a:t>
            </a:r>
            <a:r>
              <a:rPr lang="ru-RU" dirty="0">
                <a:latin typeface="Calibri"/>
                <a:ea typeface="Calibri"/>
                <a:cs typeface="Calibri"/>
              </a:rPr>
              <a:t>), аренда, разработка, маркетинг (этап разработки)</a:t>
            </a:r>
            <a:endParaRPr lang="ru-RU" dirty="0"/>
          </a:p>
          <a:p>
            <a:r>
              <a:rPr lang="ru-RU" b="1" dirty="0">
                <a:latin typeface="Calibri"/>
                <a:ea typeface="Calibri"/>
                <a:cs typeface="Calibri"/>
              </a:rPr>
              <a:t>Переменные:</a:t>
            </a:r>
            <a:r>
              <a:rPr lang="ru-RU" dirty="0">
                <a:latin typeface="Calibri"/>
                <a:ea typeface="Calibri"/>
                <a:cs typeface="Calibri"/>
              </a:rPr>
              <a:t> Комиссии психологам, производство игр, транзакционные издержки</a:t>
            </a:r>
            <a:endParaRPr lang="ru-RU" dirty="0"/>
          </a:p>
          <a:p>
            <a:endParaRPr lang="ru-RU" dirty="0">
              <a:latin typeface="Calibri"/>
              <a:ea typeface="Calibri"/>
              <a:cs typeface="Calibri"/>
            </a:endParaRPr>
          </a:p>
          <a:p>
            <a:endParaRPr lang="ru-RU" dirty="0">
              <a:latin typeface="Calibri"/>
              <a:ea typeface="Calibri"/>
              <a:cs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2A8E70-E44D-83BA-3239-36C6A3E26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040" y="141605"/>
            <a:ext cx="10424160" cy="588414"/>
          </a:xfrm>
        </p:spPr>
        <p:txBody>
          <a:bodyPr>
            <a:normAutofit fontScale="90000"/>
          </a:bodyPr>
          <a:lstStyle/>
          <a:p>
            <a:pPr algn="ctr"/>
            <a:r>
              <a:rPr lang="ru-RU">
                <a:solidFill>
                  <a:schemeClr val="accent1">
                    <a:lumMod val="49000"/>
                  </a:schemeClr>
                </a:solidFill>
                <a:latin typeface="Verdana"/>
                <a:ea typeface="Verdana"/>
              </a:rPr>
              <a:t>Дорожная карта</a:t>
            </a:r>
            <a:endParaRPr lang="ru-RU">
              <a:solidFill>
                <a:schemeClr val="accent1">
                  <a:lumMod val="49000"/>
                </a:schemeClr>
              </a:solidFill>
            </a:endParaRPr>
          </a:p>
        </p:txBody>
      </p:sp>
      <p:pic>
        <p:nvPicPr>
          <p:cNvPr id="4" name="Рисунок 3" descr="Изображение выглядит как текст, снимок экрана, Шрифт, диаграмм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2C31F7CE-D26C-EBF4-15AB-1474EEF0B2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120" y="850118"/>
            <a:ext cx="10527324" cy="560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5655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15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0874" y="297564"/>
            <a:ext cx="10515600" cy="782769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Команда проекта</a:t>
            </a:r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105" y="5936126"/>
            <a:ext cx="2313790" cy="748840"/>
          </a:xfrm>
          <a:prstGeom prst="rect">
            <a:avLst/>
          </a:prstGeom>
        </p:spPr>
      </p:pic>
      <p:pic>
        <p:nvPicPr>
          <p:cNvPr id="3" name="Рисунок 2" descr="Изображение выглядит как Человеческое лицо, человек, одежда, улыбка&#10;&#10;Содержимое, созданное искусственным интеллектом, может быть неверным.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714146" y="1428098"/>
            <a:ext cx="2208040" cy="2172613"/>
          </a:xfrm>
          <a:prstGeom prst="rect">
            <a:avLst/>
          </a:prstGeom>
        </p:spPr>
      </p:pic>
      <p:pic>
        <p:nvPicPr>
          <p:cNvPr id="4" name="Рисунок 3" descr="Изображение выглядит как человек, одежда, Человеческое лицо, стена&#10;&#10;Содержимое, созданное искусственным интеллектом, может быть неверным.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3520550" y="1428098"/>
            <a:ext cx="2104073" cy="2171700"/>
          </a:xfrm>
          <a:prstGeom prst="rect">
            <a:avLst/>
          </a:prstGeom>
        </p:spPr>
      </p:pic>
      <p:pic>
        <p:nvPicPr>
          <p:cNvPr id="7" name="Рисунок 6" descr="Изображение выглядит как Человеческое лицо, человек, в помещении, одежда&#10;&#10;Содержимое, созданное искусственным интеллектом, может быть неверным.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9"/>
          <a:srcRect l="9499" r="8707"/>
          <a:stretch>
            <a:fillRect/>
          </a:stretch>
        </p:blipFill>
        <p:spPr>
          <a:xfrm>
            <a:off x="6204559" y="1396912"/>
            <a:ext cx="2295139" cy="2183184"/>
          </a:xfrm>
          <a:prstGeom prst="rect">
            <a:avLst/>
          </a:prstGeom>
        </p:spPr>
      </p:pic>
      <p:pic>
        <p:nvPicPr>
          <p:cNvPr id="9" name="Рисунок 8" descr="Изображение выглядит как человек, Человеческое лицо, губа, Селфи&#10;&#10;Содержимое, созданное искусственным интеллектом, может быть неверным.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0"/>
          <a:srcRect l="6312" r="14618" b="444"/>
          <a:stretch>
            <a:fillRect/>
          </a:stretch>
        </p:blipFill>
        <p:spPr>
          <a:xfrm>
            <a:off x="9100420" y="1425356"/>
            <a:ext cx="2340383" cy="2171229"/>
          </a:xfrm>
          <a:prstGeom prst="rect">
            <a:avLst/>
          </a:prstGeom>
        </p:spPr>
      </p:pic>
      <p:sp>
        <p:nvSpPr>
          <p:cNvPr id="10" name="Прямоугольник 9"/>
          <p:cNvSpPr/>
          <p:nvPr>
            <p:custDataLst>
              <p:tags r:id="rId5"/>
            </p:custDataLst>
          </p:nvPr>
        </p:nvSpPr>
        <p:spPr>
          <a:xfrm>
            <a:off x="715010" y="3597275"/>
            <a:ext cx="2201545" cy="19558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>
            <p:custDataLst>
              <p:tags r:id="rId6"/>
            </p:custDataLst>
          </p:nvPr>
        </p:nvSpPr>
        <p:spPr>
          <a:xfrm>
            <a:off x="3521710" y="3577590"/>
            <a:ext cx="2086610" cy="19748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>
            <p:custDataLst>
              <p:tags r:id="rId7"/>
            </p:custDataLst>
          </p:nvPr>
        </p:nvSpPr>
        <p:spPr>
          <a:xfrm>
            <a:off x="6204585" y="3587115"/>
            <a:ext cx="2305685" cy="19659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>
            <p:custDataLst>
              <p:tags r:id="rId8"/>
            </p:custDataLst>
          </p:nvPr>
        </p:nvSpPr>
        <p:spPr>
          <a:xfrm>
            <a:off x="9097010" y="3596640"/>
            <a:ext cx="2326640" cy="19558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>
            <p:custDataLst>
              <p:tags r:id="rId9"/>
            </p:custDataLst>
          </p:nvPr>
        </p:nvSpPr>
        <p:spPr>
          <a:xfrm>
            <a:off x="866775" y="3703955"/>
            <a:ext cx="1979295" cy="175323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marL="285750" indent="-285750">
              <a:buFont typeface="Arial" panose="020B0604020202020204"/>
              <a:buChar char="•"/>
            </a:pPr>
            <a:r>
              <a:rPr lang="ru-RU" b="1" dirty="0">
                <a:latin typeface="Calibri" panose="020F0502020204030204"/>
                <a:ea typeface="Calibri" panose="020F0502020204030204"/>
                <a:cs typeface="Calibri" panose="020F0502020204030204"/>
              </a:rPr>
              <a:t>Авдеева София</a:t>
            </a:r>
            <a:endParaRPr lang="ru-RU" b="1"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marL="285750" indent="-285750">
              <a:buFont typeface="Arial" panose="020B0604020202020204"/>
              <a:buChar char="•"/>
            </a:pPr>
            <a:r>
              <a:rPr lang="ru-RU" dirty="0">
                <a:latin typeface="Calibri" panose="020F0502020204030204"/>
                <a:ea typeface="Calibri" panose="020F0502020204030204"/>
                <a:cs typeface="Calibri" panose="020F0502020204030204"/>
              </a:rPr>
              <a:t>Координатор, исследователь </a:t>
            </a:r>
            <a:r>
              <a:rPr lang="ru-RU">
                <a:latin typeface="Calibri" panose="020F0502020204030204"/>
                <a:ea typeface="Calibri" panose="020F0502020204030204"/>
                <a:cs typeface="Calibri" panose="020F0502020204030204"/>
              </a:rPr>
              <a:t>ресурсов, реализатор</a:t>
            </a:r>
            <a:endParaRPr lang="ru-RU" dirty="0">
              <a:latin typeface="Calibri" panose="020F0502020204030204"/>
              <a:ea typeface="Calibri" panose="020F0502020204030204"/>
              <a:cs typeface="Calibri" panose="020F0502020204030204"/>
            </a:endParaRPr>
          </a:p>
        </p:txBody>
      </p:sp>
      <p:sp>
        <p:nvSpPr>
          <p:cNvPr id="15" name="TextBox 14"/>
          <p:cNvSpPr txBox="1"/>
          <p:nvPr>
            <p:custDataLst>
              <p:tags r:id="rId10"/>
            </p:custDataLst>
          </p:nvPr>
        </p:nvSpPr>
        <p:spPr>
          <a:xfrm>
            <a:off x="3680549" y="3702942"/>
            <a:ext cx="1760718" cy="175323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marL="285750" indent="-285750">
              <a:buFont typeface="Arial" panose="020B0604020202020204"/>
              <a:buChar char="•"/>
            </a:pPr>
            <a:r>
              <a:rPr lang="ru-RU" b="1" dirty="0">
                <a:latin typeface="Calibri" panose="020F0502020204030204"/>
                <a:ea typeface="Calibri" panose="020F0502020204030204"/>
                <a:cs typeface="Calibri" panose="020F0502020204030204"/>
              </a:rPr>
              <a:t>Давыдова Екатерина</a:t>
            </a:r>
            <a:endParaRPr lang="ru-RU" b="1"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marL="285750" indent="-285750">
              <a:buFont typeface="Arial" panose="020B0604020202020204"/>
              <a:buChar char="•"/>
            </a:pPr>
            <a:r>
              <a:rPr lang="ru-RU" dirty="0">
                <a:latin typeface="Calibri" panose="020F0502020204030204"/>
                <a:ea typeface="Calibri" panose="020F0502020204030204"/>
                <a:cs typeface="Calibri" panose="020F0502020204030204"/>
              </a:rPr>
              <a:t>Генератор идей, аналитик, реализатор</a:t>
            </a:r>
          </a:p>
        </p:txBody>
      </p:sp>
      <p:sp>
        <p:nvSpPr>
          <p:cNvPr id="16" name="TextBox 15"/>
          <p:cNvSpPr txBox="1"/>
          <p:nvPr>
            <p:custDataLst>
              <p:tags r:id="rId11"/>
            </p:custDataLst>
          </p:nvPr>
        </p:nvSpPr>
        <p:spPr>
          <a:xfrm>
            <a:off x="6375109" y="3844647"/>
            <a:ext cx="1956353" cy="14763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marL="285750" indent="-285750">
              <a:buFont typeface="Arial" panose="020B0604020202020204"/>
              <a:buChar char="•"/>
            </a:pPr>
            <a:r>
              <a:rPr lang="ru-RU" b="1" err="1">
                <a:latin typeface="Calibri" panose="020F0502020204030204"/>
                <a:ea typeface="Calibri" panose="020F0502020204030204"/>
                <a:cs typeface="Calibri" panose="020F0502020204030204"/>
              </a:rPr>
              <a:t>Маркасова</a:t>
            </a:r>
            <a:r>
              <a:rPr lang="ru-RU" b="1" dirty="0">
                <a:latin typeface="Calibri" panose="020F0502020204030204"/>
                <a:ea typeface="Calibri" panose="020F0502020204030204"/>
                <a:cs typeface="Calibri" panose="020F0502020204030204"/>
              </a:rPr>
              <a:t> Мария</a:t>
            </a:r>
            <a:endParaRPr lang="ru-RU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/>
              <a:buChar char="•"/>
            </a:pPr>
            <a:r>
              <a:rPr lang="ru-RU" dirty="0">
                <a:latin typeface="Calibri" panose="020F0502020204030204"/>
                <a:ea typeface="Calibri" panose="020F0502020204030204"/>
                <a:cs typeface="Calibri" panose="020F0502020204030204"/>
              </a:rPr>
              <a:t>Дизайнер, мотиватор, реализатор</a:t>
            </a:r>
          </a:p>
        </p:txBody>
      </p:sp>
      <p:sp>
        <p:nvSpPr>
          <p:cNvPr id="17" name="TextBox 16"/>
          <p:cNvSpPr txBox="1"/>
          <p:nvPr>
            <p:custDataLst>
              <p:tags r:id="rId12"/>
            </p:custDataLst>
          </p:nvPr>
        </p:nvSpPr>
        <p:spPr>
          <a:xfrm>
            <a:off x="9269600" y="3844647"/>
            <a:ext cx="1982438" cy="14763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marL="285750" indent="-285750">
              <a:buFont typeface="Arial" panose="020B0604020202020204"/>
              <a:buChar char="•"/>
            </a:pPr>
            <a:r>
              <a:rPr lang="ru-RU" b="1" err="1">
                <a:latin typeface="Calibri" panose="020F0502020204030204"/>
                <a:ea typeface="Calibri" panose="020F0502020204030204"/>
                <a:cs typeface="Calibri" panose="020F0502020204030204"/>
              </a:rPr>
              <a:t>Таскаракова</a:t>
            </a:r>
            <a:r>
              <a:rPr lang="ru-RU" b="1" dirty="0">
                <a:latin typeface="Calibri" panose="020F0502020204030204"/>
                <a:ea typeface="Calibri" panose="020F0502020204030204"/>
                <a:cs typeface="Calibri" panose="020F0502020204030204"/>
              </a:rPr>
              <a:t> Дана</a:t>
            </a:r>
            <a:endParaRPr lang="ru-RU" b="1"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marL="285750" indent="-285750">
              <a:buFont typeface="Arial" panose="020B0604020202020204"/>
              <a:buChar char="•"/>
            </a:pPr>
            <a:r>
              <a:rPr lang="ru-RU" dirty="0">
                <a:latin typeface="Calibri" panose="020F0502020204030204"/>
                <a:ea typeface="Calibri" panose="020F0502020204030204"/>
                <a:cs typeface="Calibri" panose="020F0502020204030204"/>
              </a:rPr>
              <a:t>Советник, доводчик, реализатор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105" y="5527335"/>
            <a:ext cx="2313790" cy="748840"/>
          </a:xfrm>
          <a:prstGeom prst="rect">
            <a:avLst/>
          </a:prstGeom>
        </p:spPr>
      </p:pic>
      <p:pic>
        <p:nvPicPr>
          <p:cNvPr id="5" name="Рисунок 4" descr="Изображение выглядит как Человеческое лицо, одежда, женщина, человек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1601" y="302712"/>
            <a:ext cx="2859238" cy="417534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/>
          <a:srcRect r="1706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74673" y="1150633"/>
            <a:ext cx="11655057" cy="855837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Verdana" panose="020B0604030504040204"/>
                <a:ea typeface="Verdana" panose="020B0604030504040204"/>
              </a:rPr>
              <a:t>Проблема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718" y="138312"/>
            <a:ext cx="2313790" cy="74884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120010"/>
            <a:ext cx="10515600" cy="4056952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ru-RU" sz="2000" dirty="0">
                <a:latin typeface="Verdana" panose="020B0604030504040204"/>
                <a:ea typeface="Verdana" panose="020B0604030504040204"/>
              </a:rPr>
              <a:t>Подготовка к ЕГЭ в России столкнулась с комплексом взаимосвязанных проблем - снижение числа </a:t>
            </a:r>
            <a:r>
              <a:rPr lang="ru-RU" sz="2000" dirty="0" err="1">
                <a:latin typeface="Verdana" panose="020B0604030504040204"/>
                <a:ea typeface="Verdana" panose="020B0604030504040204"/>
              </a:rPr>
              <a:t>стобальников</a:t>
            </a:r>
            <a:r>
              <a:rPr lang="ru-RU" sz="2000" dirty="0">
                <a:latin typeface="Verdana" panose="020B0604030504040204"/>
                <a:ea typeface="Verdana" panose="020B0604030504040204"/>
              </a:rPr>
              <a:t> почти на 40% по словам РБК, массовый стресс участников образовательного процесса и отсутствие целостной системы управления качеством образования, при этом текущие методы разобщенные и не дают комплексного решения.</a:t>
            </a:r>
          </a:p>
          <a:p>
            <a:pPr marL="0" indent="0">
              <a:buNone/>
            </a:pPr>
            <a:r>
              <a:rPr lang="ru-RU" sz="2000" b="1" dirty="0">
                <a:latin typeface="Verdana" panose="020B0604030504040204"/>
                <a:ea typeface="Verdana" panose="020B0604030504040204"/>
              </a:rPr>
              <a:t>Последствия:</a:t>
            </a:r>
            <a:endParaRPr lang="ru-RU" dirty="0"/>
          </a:p>
          <a:p>
            <a:r>
              <a:rPr lang="ru-RU" sz="2000" dirty="0">
                <a:latin typeface="Verdana" panose="020B0604030504040204"/>
                <a:ea typeface="Verdana" panose="020B0604030504040204"/>
              </a:rPr>
              <a:t>Для учеников: стресс, подрыв психического здоровья;</a:t>
            </a:r>
          </a:p>
          <a:p>
            <a:r>
              <a:rPr lang="ru-RU" sz="2000" dirty="0">
                <a:latin typeface="Verdana" panose="020B0604030504040204"/>
                <a:ea typeface="Verdana" panose="020B0604030504040204"/>
              </a:rPr>
              <a:t>Для учителей: профессиональное выгорание;</a:t>
            </a:r>
          </a:p>
          <a:p>
            <a:r>
              <a:rPr lang="ru-RU" sz="2000" dirty="0">
                <a:latin typeface="Verdana" panose="020B0604030504040204"/>
                <a:ea typeface="Verdana" panose="020B0604030504040204"/>
              </a:rPr>
              <a:t>Для системы образования: кадровый кризис, снижение эффективности управления.</a:t>
            </a:r>
          </a:p>
          <a:p>
            <a:pPr marL="0" indent="0">
              <a:buNone/>
            </a:pPr>
            <a:r>
              <a:rPr lang="ru-RU" sz="2000" b="1" dirty="0">
                <a:latin typeface="Verdana" panose="020B0604030504040204"/>
                <a:ea typeface="Verdana" panose="020B0604030504040204"/>
              </a:rPr>
              <a:t>Текущими решениями</a:t>
            </a:r>
            <a:r>
              <a:rPr lang="ru-RU" sz="2000" dirty="0">
                <a:latin typeface="Verdana" panose="020B0604030504040204"/>
                <a:ea typeface="Verdana" panose="020B0604030504040204"/>
              </a:rPr>
              <a:t> служат платформы дополнительного образования и сервисы для аналитики, но и они не в полной мере решают проблему из-за ограниченных возможностей аналитики и отсутствия акцента на ментальном здоровье. </a:t>
            </a:r>
          </a:p>
          <a:p>
            <a:endParaRPr lang="ru-RU" sz="2000" dirty="0">
              <a:latin typeface="Verdana" panose="020B0604030504040204"/>
              <a:ea typeface="Verdana" panose="020B0604030504040204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/>
          <a:srcRect r="1706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74673" y="1014935"/>
            <a:ext cx="11655057" cy="1325563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Verdana" panose="020B0604030504040204"/>
                <a:ea typeface="Verdana" panose="020B0604030504040204"/>
              </a:rPr>
              <a:t>Проблема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718" y="138312"/>
            <a:ext cx="2313790" cy="748840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, снимок экрана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955" y="2055495"/>
            <a:ext cx="6796405" cy="3399155"/>
          </a:xfrm>
          <a:prstGeom prst="rect">
            <a:avLst/>
          </a:prstGeom>
        </p:spPr>
      </p:pic>
      <p:graphicFrame>
        <p:nvGraphicFramePr>
          <p:cNvPr id="7" name="Диаграмма 6"/>
          <p:cNvGraphicFramePr/>
          <p:nvPr/>
        </p:nvGraphicFramePr>
        <p:xfrm>
          <a:off x="7132320" y="2055495"/>
          <a:ext cx="4358005" cy="33966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628140" y="5713095"/>
            <a:ext cx="488442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r>
              <a:rPr lang="ru-RU" sz="1600" b="1" dirty="0">
                <a:latin typeface="Verdana"/>
                <a:ea typeface="Calibri" panose="020F0502020204030204"/>
                <a:cs typeface="Calibri" panose="020F0502020204030204"/>
              </a:rPr>
              <a:t>Ознакомиться с подробным исследование можно по </a:t>
            </a:r>
            <a:r>
              <a:rPr lang="en-US" sz="1600" b="1" dirty="0">
                <a:latin typeface="Verdana"/>
                <a:ea typeface="Calibri" panose="020F0502020204030204"/>
                <a:cs typeface="Calibri" panose="020F0502020204030204"/>
              </a:rPr>
              <a:t>QR</a:t>
            </a:r>
            <a:r>
              <a:rPr lang="ru-RU" sz="1600" b="1" dirty="0">
                <a:latin typeface="Verdana"/>
                <a:ea typeface="Calibri" panose="020F0502020204030204"/>
                <a:cs typeface="Calibri" panose="020F0502020204030204"/>
              </a:rPr>
              <a:t>-коду:</a:t>
            </a: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5105" y="5293360"/>
            <a:ext cx="1423035" cy="142303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/>
          <a:srcRect r="1706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64658" y="987597"/>
            <a:ext cx="11654790" cy="847725"/>
          </a:xfrm>
        </p:spPr>
        <p:txBody>
          <a:bodyPr>
            <a:normAutofit/>
          </a:bodyPr>
          <a:lstStyle/>
          <a:p>
            <a:pPr algn="ctr"/>
            <a:r>
              <a:rPr lang="ru-RU" sz="3600" dirty="0">
                <a:solidFill>
                  <a:srgbClr val="002060"/>
                </a:solidFill>
                <a:latin typeface="Verdana" panose="020B0604030504040204"/>
                <a:ea typeface="Verdana" panose="020B0604030504040204"/>
              </a:rPr>
              <a:t>Целевые сегменты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718" y="138312"/>
            <a:ext cx="2313790" cy="748840"/>
          </a:xfrm>
          <a:prstGeom prst="rect">
            <a:avLst/>
          </a:prstGeom>
        </p:spPr>
      </p:pic>
      <p:graphicFrame>
        <p:nvGraphicFramePr>
          <p:cNvPr id="478" name="Таблица 47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4305905"/>
              </p:ext>
            </p:extLst>
          </p:nvPr>
        </p:nvGraphicFramePr>
        <p:xfrm>
          <a:off x="195649" y="1740243"/>
          <a:ext cx="11832956" cy="4869218"/>
        </p:xfrm>
        <a:graphic>
          <a:graphicData uri="http://schemas.openxmlformats.org/drawingml/2006/table">
            <a:tbl>
              <a:tblPr firstRow="1" firstCol="1">
                <a:tableStyleId>{7DF18680-E054-41AD-8BC1-D1AEF772440D}</a:tableStyleId>
              </a:tblPr>
              <a:tblGrid>
                <a:gridCol w="813192">
                  <a:extLst>
                    <a:ext uri="{9D8B030D-6E8A-4147-A177-3AD203B41FA5}">
                      <a16:colId xmlns:a16="http://schemas.microsoft.com/office/drawing/2014/main" val="1948468584"/>
                    </a:ext>
                  </a:extLst>
                </a:gridCol>
                <a:gridCol w="25557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139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526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974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35000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ru-RU" sz="1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9480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bg1"/>
                          </a:solidFill>
                        </a:rPr>
                        <a:t>Школьники</a:t>
                      </a:r>
                    </a:p>
                  </a:txBody>
                  <a:tcPr anchor="ctr">
                    <a:solidFill>
                      <a:srgbClr val="9480F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dirty="0"/>
                        <a:t>Школы, лицеи</a:t>
                      </a:r>
                    </a:p>
                  </a:txBody>
                  <a:tcPr anchor="ctr">
                    <a:solidFill>
                      <a:srgbClr val="9480F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dirty="0"/>
                        <a:t>Региональные органы управления </a:t>
                      </a:r>
                    </a:p>
                    <a:p>
                      <a:pPr algn="l"/>
                      <a:r>
                        <a:rPr lang="ru-RU" sz="1100" dirty="0"/>
                        <a:t>образованием</a:t>
                      </a:r>
                    </a:p>
                  </a:txBody>
                  <a:tcPr anchor="ctr">
                    <a:solidFill>
                      <a:srgbClr val="9480F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dirty="0"/>
                        <a:t>Частные </a:t>
                      </a:r>
                    </a:p>
                    <a:p>
                      <a:pPr algn="l"/>
                      <a:r>
                        <a:rPr lang="ru-RU" sz="1100" dirty="0"/>
                        <a:t>образовательные </a:t>
                      </a:r>
                    </a:p>
                    <a:p>
                      <a:pPr algn="l"/>
                      <a:r>
                        <a:rPr lang="ru-RU" sz="1100" dirty="0"/>
                        <a:t>центры</a:t>
                      </a:r>
                    </a:p>
                  </a:txBody>
                  <a:tcPr anchor="ctr">
                    <a:solidFill>
                      <a:srgbClr val="9480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3707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ru-RU" sz="1100" dirty="0">
                          <a:solidFill>
                            <a:schemeClr val="bg1"/>
                          </a:solidFill>
                        </a:rPr>
                        <a:t>Кто?</a:t>
                      </a:r>
                    </a:p>
                  </a:txBody>
                  <a:tcPr>
                    <a:solidFill>
                      <a:srgbClr val="948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>
                          <a:solidFill>
                            <a:schemeClr val="tx1"/>
                          </a:solidFill>
                        </a:rPr>
                        <a:t>Ученик 10-11 класса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/>
                        <a:t>Директор, завуч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/>
                        <a:t>Начальник управления образованием, руководители профильных департаментов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/>
                        <a:t>Владелец центра, академический директор, маркетолог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6548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ru-RU" sz="1100" dirty="0">
                          <a:solidFill>
                            <a:schemeClr val="bg1"/>
                          </a:solidFill>
                        </a:rPr>
                        <a:t>Что?</a:t>
                      </a:r>
                    </a:p>
                  </a:txBody>
                  <a:tcPr>
                    <a:solidFill>
                      <a:srgbClr val="9480F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ru-RU" sz="1100" b="0" i="0" u="none" strike="noStrike" baseline="0" noProof="0">
                          <a:solidFill>
                            <a:schemeClr val="tx1"/>
                          </a:solidFill>
                          <a:latin typeface="Calibri"/>
                        </a:rPr>
                        <a:t>Инструмент, который поможет понять свои пробелы в знаниях и целенаправленно их устранить, сохранить ментальное здоровье</a:t>
                      </a:r>
                      <a:endParaRPr lang="ru-RU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/>
                        <a:t>Платформа для аналитики, персонального обучения, психологической поддержки + настольная игра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/>
                        <a:t>Корпоративная лицензия на использование для группы учреждений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/>
                        <a:t>Платформа с фокусом на "Цифровой репетитор" и "Блокчейн-портфолио", настольная игра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83707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ru-RU" sz="1100" dirty="0">
                          <a:solidFill>
                            <a:schemeClr val="bg1"/>
                          </a:solidFill>
                        </a:rPr>
                        <a:t>Почему?</a:t>
                      </a:r>
                    </a:p>
                  </a:txBody>
                  <a:tcPr>
                    <a:solidFill>
                      <a:srgbClr val="9480F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ru-RU" sz="1100" b="0" i="0" u="none" strike="noStrike" baseline="0" noProof="0">
                          <a:solidFill>
                            <a:schemeClr val="tx1"/>
                          </a:solidFill>
                          <a:latin typeface="Calibri"/>
                        </a:rPr>
                        <a:t>RELAXAM дает личного AI-репетитора, снижает тревогу через встроенную психопомощь и делает учебу интереснее через геймификацию.</a:t>
                      </a:r>
                      <a:endParaRPr lang="ru-RU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/>
                        <a:t>Повышение среднего балла ЕГЭ, снижение уровня стресса, улучшение отчетности, имидж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/>
                        <a:t>Повышение рейтинга региона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/>
                        <a:t>УТП, увеличение прибыли, оптимизация работы репетиторов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1161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ru-RU" sz="1100" dirty="0">
                          <a:solidFill>
                            <a:schemeClr val="bg1"/>
                          </a:solidFill>
                        </a:rPr>
                        <a:t>Когда?</a:t>
                      </a:r>
                    </a:p>
                  </a:txBody>
                  <a:tcPr>
                    <a:solidFill>
                      <a:srgbClr val="9480F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ru-RU" sz="1100" b="0" i="0" u="none" strike="noStrike" baseline="0" noProof="0">
                          <a:solidFill>
                            <a:schemeClr val="tx1"/>
                          </a:solidFill>
                          <a:latin typeface="Calibri"/>
                        </a:rPr>
                        <a:t>Пик использования - 11 класс, особенно вторая половина года. 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/>
                        <a:t>Перед началом учебного года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/>
                        <a:t>В рамках реализации региональной программы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/>
                        <a:t>При запуске центра, обострении конкуренции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0163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ru-RU" sz="1100" dirty="0">
                          <a:solidFill>
                            <a:schemeClr val="bg1"/>
                          </a:solidFill>
                        </a:rPr>
                        <a:t>Где?</a:t>
                      </a:r>
                    </a:p>
                  </a:txBody>
                  <a:tcPr>
                    <a:solidFill>
                      <a:srgbClr val="9480F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ru-RU" sz="1100" b="0" i="0" u="none" strike="noStrike" baseline="0" noProof="0">
                          <a:solidFill>
                            <a:schemeClr val="tx1"/>
                          </a:solidFill>
                          <a:latin typeface="Calibri"/>
                        </a:rPr>
                        <a:t>Используют в школе на уроках и дома для самостоятельной подготовки через смартфон/компьютер.</a:t>
                      </a:r>
                      <a:endParaRPr lang="ru-RU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/>
                        <a:t>Прямые продажи, образовательные выставки, госзакупка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/>
                        <a:t>Госзакупка, прямые продажи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/>
                        <a:t>Прямые продажи, через сайт компании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5" name="Рисунок 4" descr="Школьный класс со сплошной заливкой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66117" y="1702477"/>
            <a:ext cx="663498" cy="663498"/>
          </a:xfrm>
          <a:prstGeom prst="rect">
            <a:avLst/>
          </a:prstGeom>
        </p:spPr>
      </p:pic>
      <p:pic>
        <p:nvPicPr>
          <p:cNvPr id="7" name="Рисунок 6" descr="Банк со сплошной заливкой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573424" y="1742534"/>
            <a:ext cx="663498" cy="663498"/>
          </a:xfrm>
          <a:prstGeom prst="rect">
            <a:avLst/>
          </a:prstGeom>
        </p:spPr>
      </p:pic>
      <p:pic>
        <p:nvPicPr>
          <p:cNvPr id="9" name="Рисунок 8" descr="Книги со сплошной заливкой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270568" y="1714265"/>
            <a:ext cx="652346" cy="652346"/>
          </a:xfrm>
          <a:prstGeom prst="rect">
            <a:avLst/>
          </a:prstGeom>
        </p:spPr>
      </p:pic>
      <p:pic>
        <p:nvPicPr>
          <p:cNvPr id="3" name="Рисунок 2" descr="Пользователь со сплошной заливкой">
            <a:extLst>
              <a:ext uri="{FF2B5EF4-FFF2-40B4-BE49-F238E27FC236}">
                <a16:creationId xmlns:a16="http://schemas.microsoft.com/office/drawing/2014/main" id="{E9D39261-0CF2-2D94-FC19-A94DEC4E7E5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920314" y="1756720"/>
            <a:ext cx="615779" cy="66726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8488"/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04900" y="-4298156"/>
            <a:ext cx="6858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50307" y="271397"/>
            <a:ext cx="8767676" cy="892042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Решение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003675" y="2974340"/>
            <a:ext cx="6858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21" y="139450"/>
            <a:ext cx="2313790" cy="7488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35352" y="1163316"/>
            <a:ext cx="8112347" cy="52622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r>
              <a:rPr lang="ru-RU" sz="2800" b="1" dirty="0">
                <a:latin typeface="Calibri" panose="020F0502020204030204"/>
                <a:ea typeface="Calibri" panose="020F0502020204030204"/>
                <a:cs typeface="Calibri" panose="020F0502020204030204"/>
              </a:rPr>
              <a:t>"RELAXAM"</a:t>
            </a:r>
            <a:r>
              <a:rPr lang="ru-RU" sz="2800" dirty="0">
                <a:latin typeface="Calibri" panose="020F0502020204030204"/>
                <a:ea typeface="Calibri" panose="020F0502020204030204"/>
                <a:cs typeface="Calibri" panose="020F0502020204030204"/>
              </a:rPr>
              <a:t> - это первая в России образовательная </a:t>
            </a:r>
            <a:r>
              <a:rPr lang="ru-RU" sz="2800" dirty="0" err="1">
                <a:latin typeface="Calibri" panose="020F0502020204030204"/>
                <a:ea typeface="Calibri" panose="020F0502020204030204"/>
                <a:cs typeface="Calibri" panose="020F0502020204030204"/>
              </a:rPr>
              <a:t>SaaS</a:t>
            </a:r>
            <a:r>
              <a:rPr lang="ru-RU" sz="2800" dirty="0">
                <a:latin typeface="Calibri" panose="020F0502020204030204"/>
                <a:ea typeface="Calibri" panose="020F0502020204030204"/>
                <a:cs typeface="Calibri" panose="020F0502020204030204"/>
              </a:rPr>
              <a:t>-платформа, которая синтезирует искусственный интеллект для персонализированного обучения с системной психологической поддержкой, создавая экосистему для подготовки к ЕГЭ без выгорания.</a:t>
            </a:r>
            <a:endParaRPr lang="ru-RU" sz="2800" dirty="0"/>
          </a:p>
          <a:p>
            <a:endParaRPr lang="ru-RU" sz="2800" dirty="0"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r>
              <a:rPr lang="ru-RU" sz="2800" b="1" dirty="0">
                <a:latin typeface="Calibri" panose="020F0502020204030204"/>
                <a:ea typeface="Calibri" panose="020F0502020204030204"/>
                <a:cs typeface="Calibri" panose="020F0502020204030204"/>
              </a:rPr>
              <a:t>Основные компоненты:</a:t>
            </a:r>
            <a:endParaRPr lang="ru-RU" sz="2800" dirty="0"/>
          </a:p>
          <a:p>
            <a:pPr marL="285750" indent="-285750">
              <a:buFont typeface="Arial" panose="020B0604020202020204"/>
              <a:buChar char="•"/>
            </a:pPr>
            <a:r>
              <a:rPr lang="ru-RU" sz="2800" dirty="0">
                <a:latin typeface="Calibri" panose="020F0502020204030204"/>
                <a:ea typeface="Calibri" panose="020F0502020204030204"/>
                <a:cs typeface="Calibri" panose="020F0502020204030204"/>
              </a:rPr>
              <a:t>AI-дашборд для администрации;</a:t>
            </a:r>
            <a:endParaRPr lang="ru-RU" sz="2800" dirty="0"/>
          </a:p>
          <a:p>
            <a:pPr marL="285750" indent="-285750">
              <a:buFont typeface="Arial" panose="020B0604020202020204"/>
              <a:buChar char="•"/>
            </a:pPr>
            <a:r>
              <a:rPr lang="ru-RU" sz="2800" dirty="0">
                <a:latin typeface="Calibri" panose="020F0502020204030204"/>
                <a:ea typeface="Calibri" panose="020F0502020204030204"/>
                <a:cs typeface="Calibri" panose="020F0502020204030204"/>
              </a:rPr>
              <a:t>Цифровой репетитор с блокчейн-портфолио;</a:t>
            </a:r>
          </a:p>
          <a:p>
            <a:pPr marL="285750" indent="-285750">
              <a:buFont typeface="Arial" panose="020B0604020202020204"/>
              <a:buChar char="•"/>
            </a:pPr>
            <a:r>
              <a:rPr lang="ru-RU" sz="2800" dirty="0">
                <a:latin typeface="Calibri" panose="020F0502020204030204"/>
                <a:ea typeface="Calibri" panose="020F0502020204030204"/>
                <a:cs typeface="Calibri" panose="020F0502020204030204"/>
              </a:rPr>
              <a:t>Модуль "Психологический климат";</a:t>
            </a:r>
          </a:p>
          <a:p>
            <a:pPr marL="285750" indent="-285750">
              <a:buFont typeface="Arial" panose="020B0604020202020204"/>
              <a:buChar char="•"/>
            </a:pPr>
            <a:r>
              <a:rPr lang="ru-RU" sz="2800" dirty="0">
                <a:latin typeface="Calibri" panose="020F0502020204030204"/>
                <a:ea typeface="Calibri" panose="020F0502020204030204"/>
                <a:cs typeface="Calibri" panose="020F0502020204030204"/>
              </a:rPr>
              <a:t>Офлайн-комплект "RELAXAM Game".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8488"/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04900" y="-4298156"/>
            <a:ext cx="6858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50307" y="328906"/>
            <a:ext cx="8767676" cy="561364"/>
          </a:xfrm>
        </p:spPr>
        <p:txBody>
          <a:bodyPr>
            <a:no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Verdana"/>
                <a:ea typeface="Verdana"/>
              </a:rPr>
              <a:t>MVP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429000" y="3429000"/>
            <a:ext cx="6858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21" y="139450"/>
            <a:ext cx="2313790" cy="748840"/>
          </a:xfrm>
          <a:prstGeom prst="rect">
            <a:avLst/>
          </a:prstGeom>
        </p:spPr>
      </p:pic>
      <p:pic>
        <p:nvPicPr>
          <p:cNvPr id="3" name="Рисунок 2" descr="Изображение выглядит как текст, рукописный текст, снимок экрана, Шрифт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3499" y="1084355"/>
            <a:ext cx="8592969" cy="536931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фиолетовый, снимок экрана, Красочность, синий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06F97242-5B34-A69D-9580-6A199A6013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7849"/>
          <a:stretch>
            <a:fillRect/>
          </a:stretch>
        </p:blipFill>
        <p:spPr>
          <a:xfrm>
            <a:off x="-4689" y="-3908"/>
            <a:ext cx="12192000" cy="6858000"/>
          </a:xfrm>
          <a:prstGeom prst="rect">
            <a:avLst/>
          </a:prstGeom>
        </p:spPr>
      </p:pic>
      <p:pic>
        <p:nvPicPr>
          <p:cNvPr id="9" name="Рисунок 8" descr="Изображение выглядит как Шрифт, Графика, графический дизайн, снимок экран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3F7CB16C-BB51-9DB1-FDFF-770496060D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0690" y="209788"/>
            <a:ext cx="2313790" cy="748840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круг, искусство, черно-белый, дизайн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526845B2-8C5C-9148-C7C8-4FD9DD7D0B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9406" y="3560298"/>
            <a:ext cx="6858000" cy="6858000"/>
          </a:xfrm>
          <a:prstGeom prst="rect">
            <a:avLst/>
          </a:prstGeom>
        </p:spPr>
      </p:pic>
      <p:pic>
        <p:nvPicPr>
          <p:cNvPr id="12" name="Рисунок 11" descr="Изображение выглядит как шаблон, шов, монохромный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DA3B24BD-1579-D015-3106-195CA974A0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02470" y="2182592"/>
            <a:ext cx="1304193" cy="124704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F26587F-A63B-99A5-687E-73D8B3A7266F}"/>
              </a:ext>
            </a:extLst>
          </p:cNvPr>
          <p:cNvSpPr txBox="1"/>
          <p:nvPr/>
        </p:nvSpPr>
        <p:spPr>
          <a:xfrm>
            <a:off x="9606280" y="1249680"/>
            <a:ext cx="222250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Verdana"/>
                <a:ea typeface="Calibri"/>
                <a:cs typeface="Calibri"/>
              </a:rPr>
              <a:t>Подробная концепция MVP: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B9D88C3-8ABD-07A9-FB25-4FD819FCACD4}"/>
              </a:ext>
            </a:extLst>
          </p:cNvPr>
          <p:cNvSpPr txBox="1"/>
          <p:nvPr/>
        </p:nvSpPr>
        <p:spPr>
          <a:xfrm>
            <a:off x="811515" y="224692"/>
            <a:ext cx="7874972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5400" b="1" dirty="0">
                <a:solidFill>
                  <a:srgbClr val="002060"/>
                </a:solidFill>
                <a:latin typeface="Verdana"/>
                <a:ea typeface="Calibri"/>
                <a:cs typeface="Calibri"/>
              </a:rPr>
              <a:t>MVP</a:t>
            </a:r>
            <a:endParaRPr lang="ru-RU" sz="5400">
              <a:latin typeface="Calibri"/>
              <a:ea typeface="Calibri"/>
              <a:cs typeface="Calibri"/>
            </a:endParaRPr>
          </a:p>
        </p:txBody>
      </p:sp>
      <p:pic>
        <p:nvPicPr>
          <p:cNvPr id="6" name="Рисунок 5" descr="Изображение выглядит как текст, снимок экрана, Шрифт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21A97991-23A6-0444-FF65-ADD157E784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" y="1333166"/>
            <a:ext cx="7768282" cy="1843216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снимок экрана, Шрифт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87A58CA7-6015-909A-7C84-1AFD9E626D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8776" y="3823901"/>
            <a:ext cx="7769825" cy="26289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A2AD168-7E56-F037-A83D-DB7D89D413E8}"/>
              </a:ext>
            </a:extLst>
          </p:cNvPr>
          <p:cNvSpPr txBox="1"/>
          <p:nvPr/>
        </p:nvSpPr>
        <p:spPr>
          <a:xfrm>
            <a:off x="849293" y="959992"/>
            <a:ext cx="472288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b="1" dirty="0">
                <a:latin typeface="Verdana"/>
                <a:ea typeface="Calibri"/>
                <a:cs typeface="Calibri"/>
              </a:rPr>
              <a:t>Сценарий 1:</a:t>
            </a:r>
            <a:endParaRPr lang="ru-RU" b="1" dirty="0">
              <a:latin typeface="Verdana"/>
              <a:ea typeface="Verdana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726D53-BC35-2435-4961-8F35652B9FAB}"/>
              </a:ext>
            </a:extLst>
          </p:cNvPr>
          <p:cNvSpPr txBox="1"/>
          <p:nvPr/>
        </p:nvSpPr>
        <p:spPr>
          <a:xfrm>
            <a:off x="851907" y="3423139"/>
            <a:ext cx="266386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b="1" dirty="0">
                <a:latin typeface="Verdana"/>
                <a:ea typeface="Calibri"/>
                <a:cs typeface="Calibri"/>
              </a:rPr>
              <a:t>Сценарий 2:</a:t>
            </a:r>
            <a:endParaRPr lang="ru-RU" b="1" dirty="0">
              <a:latin typeface="Verdana"/>
              <a:ea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6176834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r="1784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009900" y="-3723093"/>
            <a:ext cx="6858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4193" y="288290"/>
            <a:ext cx="10254642" cy="1325563"/>
          </a:xfrm>
        </p:spPr>
        <p:txBody>
          <a:bodyPr/>
          <a:lstStyle/>
          <a:p>
            <a:r>
              <a:rPr lang="ru-RU" dirty="0">
                <a:solidFill>
                  <a:srgbClr val="002060"/>
                </a:solidFill>
              </a:rPr>
              <a:t>Анализ конкурентов</a:t>
            </a: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096000" y="5047456"/>
            <a:ext cx="4351338" cy="4351338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4925" y="288361"/>
            <a:ext cx="2313790" cy="748840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744533" y="1654601"/>
          <a:ext cx="8168630" cy="4416690"/>
        </p:xfrm>
        <a:graphic>
          <a:graphicData uri="http://schemas.openxmlformats.org/drawingml/2006/table">
            <a:tbl>
              <a:tblPr firstRow="1" firstCol="1">
                <a:tableStyleId>{7DF18680-E054-41AD-8BC1-D1AEF772440D}</a:tableStyleId>
              </a:tblPr>
              <a:tblGrid>
                <a:gridCol w="16337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37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337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3372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3372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bg1"/>
                          </a:solidFill>
                        </a:rPr>
                        <a:t>Критерий</a:t>
                      </a:r>
                    </a:p>
                  </a:txBody>
                  <a:tcPr anchor="ctr">
                    <a:solidFill>
                      <a:srgbClr val="9080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RELAXAM</a:t>
                      </a:r>
                    </a:p>
                  </a:txBody>
                  <a:tcPr anchor="ctr">
                    <a:solidFill>
                      <a:srgbClr val="977F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err="1"/>
                        <a:t>Skyeng</a:t>
                      </a:r>
                      <a:r>
                        <a:rPr lang="ru-RU" sz="1200" dirty="0"/>
                        <a:t>/</a:t>
                      </a:r>
                      <a:r>
                        <a:rPr lang="ru-RU" sz="1200" err="1"/>
                        <a:t>Учи.ру</a:t>
                      </a:r>
                      <a:r>
                        <a:rPr lang="ru-RU" sz="1200" dirty="0"/>
                        <a:t>/</a:t>
                      </a:r>
                      <a:r>
                        <a:rPr lang="ru-RU" sz="1200" err="1"/>
                        <a:t>ЯКласс</a:t>
                      </a:r>
                      <a:endParaRPr lang="ru-RU" sz="1200" dirty="0" err="1"/>
                    </a:p>
                  </a:txBody>
                  <a:tcPr anchor="ctr">
                    <a:solidFill>
                      <a:srgbClr val="977F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err="1"/>
                        <a:t>Фоксфорд</a:t>
                      </a:r>
                      <a:endParaRPr lang="ru-RU" sz="1200" dirty="0" err="1"/>
                    </a:p>
                  </a:txBody>
                  <a:tcPr anchor="ctr">
                    <a:solidFill>
                      <a:srgbClr val="977F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Ясно</a:t>
                      </a:r>
                    </a:p>
                  </a:txBody>
                  <a:tcPr anchor="ctr">
                    <a:solidFill>
                      <a:srgbClr val="977F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1815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bg1"/>
                          </a:solidFill>
                        </a:rPr>
                        <a:t>AI-аналитика</a:t>
                      </a:r>
                    </a:p>
                  </a:txBody>
                  <a:tcPr anchor="ctr">
                    <a:solidFill>
                      <a:srgbClr val="9080F7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1815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bg1"/>
                          </a:solidFill>
                        </a:rPr>
                        <a:t>Персональные траектории</a:t>
                      </a:r>
                    </a:p>
                  </a:txBody>
                  <a:tcPr anchor="ctr">
                    <a:solidFill>
                      <a:srgbClr val="9080F7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1815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bg1"/>
                          </a:solidFill>
                        </a:rPr>
                        <a:t>Инструменты для учителя</a:t>
                      </a:r>
                    </a:p>
                  </a:txBody>
                  <a:tcPr anchor="ctr">
                    <a:solidFill>
                      <a:srgbClr val="9080F7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1815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bg1"/>
                          </a:solidFill>
                        </a:rPr>
                        <a:t>Психологическая поддержка</a:t>
                      </a:r>
                    </a:p>
                  </a:txBody>
                  <a:tcPr anchor="ctr">
                    <a:solidFill>
                      <a:srgbClr val="9080F7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1815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bg1"/>
                          </a:solidFill>
                        </a:rPr>
                        <a:t>Блокчейн-портфолио</a:t>
                      </a:r>
                    </a:p>
                  </a:txBody>
                  <a:tcPr anchor="ctr">
                    <a:solidFill>
                      <a:srgbClr val="9080F7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 err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21815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bg1"/>
                          </a:solidFill>
                        </a:rPr>
                        <a:t>Офлайн-интеграция</a:t>
                      </a:r>
                    </a:p>
                  </a:txBody>
                  <a:tcPr anchor="ctr">
                    <a:solidFill>
                      <a:srgbClr val="9080F7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6" name="Рисунок 5" descr="Флажок со сплошной заливкой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050088" y="2453909"/>
            <a:ext cx="319415" cy="392483"/>
          </a:xfrm>
          <a:prstGeom prst="rect">
            <a:avLst/>
          </a:prstGeom>
        </p:spPr>
      </p:pic>
      <p:pic>
        <p:nvPicPr>
          <p:cNvPr id="9" name="Рисунок 8" descr="Флажок со сплошной заливкой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050087" y="3080924"/>
            <a:ext cx="319415" cy="392483"/>
          </a:xfrm>
          <a:prstGeom prst="rect">
            <a:avLst/>
          </a:prstGeom>
        </p:spPr>
      </p:pic>
      <p:pic>
        <p:nvPicPr>
          <p:cNvPr id="11" name="Рисунок 10" descr="Флажок со сплошной заливкой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050087" y="3708417"/>
            <a:ext cx="319415" cy="392483"/>
          </a:xfrm>
          <a:prstGeom prst="rect">
            <a:avLst/>
          </a:prstGeom>
        </p:spPr>
      </p:pic>
      <p:pic>
        <p:nvPicPr>
          <p:cNvPr id="12" name="Рисунок 11" descr="Флажок со сплошной заливкой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050087" y="4324557"/>
            <a:ext cx="319415" cy="392483"/>
          </a:xfrm>
          <a:prstGeom prst="rect">
            <a:avLst/>
          </a:prstGeom>
        </p:spPr>
      </p:pic>
      <p:pic>
        <p:nvPicPr>
          <p:cNvPr id="13" name="Рисунок 12" descr="Флажок со сплошной заливкой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050087" y="4940420"/>
            <a:ext cx="319415" cy="392483"/>
          </a:xfrm>
          <a:prstGeom prst="rect">
            <a:avLst/>
          </a:prstGeom>
        </p:spPr>
      </p:pic>
      <p:pic>
        <p:nvPicPr>
          <p:cNvPr id="14" name="Рисунок 13" descr="Флажок со сплошной заливкой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050087" y="5567357"/>
            <a:ext cx="319415" cy="392483"/>
          </a:xfrm>
          <a:prstGeom prst="rect">
            <a:avLst/>
          </a:prstGeom>
        </p:spPr>
      </p:pic>
      <p:pic>
        <p:nvPicPr>
          <p:cNvPr id="15" name="Рисунок 14" descr="Флажок со сплошной заливкой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85439" y="3708416"/>
            <a:ext cx="319415" cy="392483"/>
          </a:xfrm>
          <a:prstGeom prst="rect">
            <a:avLst/>
          </a:prstGeom>
        </p:spPr>
      </p:pic>
      <p:pic>
        <p:nvPicPr>
          <p:cNvPr id="16" name="Рисунок 15" descr="Флажок со сплошной заливкой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84804" y="3080923"/>
            <a:ext cx="319415" cy="392483"/>
          </a:xfrm>
          <a:prstGeom prst="rect">
            <a:avLst/>
          </a:prstGeom>
        </p:spPr>
      </p:pic>
      <p:pic>
        <p:nvPicPr>
          <p:cNvPr id="17" name="Рисунок 16" descr="Флажок со сплошной заливкой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12909" y="3080923"/>
            <a:ext cx="319415" cy="392483"/>
          </a:xfrm>
          <a:prstGeom prst="rect">
            <a:avLst/>
          </a:prstGeom>
        </p:spPr>
      </p:pic>
      <p:pic>
        <p:nvPicPr>
          <p:cNvPr id="18" name="Рисунок 17" descr="Флажок со сплошной заливкой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12909" y="3708416"/>
            <a:ext cx="319415" cy="392483"/>
          </a:xfrm>
          <a:prstGeom prst="rect">
            <a:avLst/>
          </a:prstGeom>
        </p:spPr>
      </p:pic>
      <p:pic>
        <p:nvPicPr>
          <p:cNvPr id="19" name="Рисунок 18" descr="Флажок со сплошной заливкой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830498" y="4313762"/>
            <a:ext cx="319415" cy="392483"/>
          </a:xfrm>
          <a:prstGeom prst="rect">
            <a:avLst/>
          </a:prstGeom>
        </p:spPr>
      </p:pic>
      <p:pic>
        <p:nvPicPr>
          <p:cNvPr id="20" name="Рисунок 19" descr="Закрыть со сплошной заливкой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830219" y="2488199"/>
            <a:ext cx="340293" cy="392485"/>
          </a:xfrm>
          <a:prstGeom prst="rect">
            <a:avLst/>
          </a:prstGeom>
        </p:spPr>
      </p:pic>
      <p:pic>
        <p:nvPicPr>
          <p:cNvPr id="21" name="Рисунок 20" descr="Закрыть со сплошной заливкой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841291" y="3059969"/>
            <a:ext cx="340293" cy="392485"/>
          </a:xfrm>
          <a:prstGeom prst="rect">
            <a:avLst/>
          </a:prstGeom>
        </p:spPr>
      </p:pic>
      <p:pic>
        <p:nvPicPr>
          <p:cNvPr id="22" name="Рисунок 21" descr="Закрыть со сплошной заливкой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840656" y="3686827"/>
            <a:ext cx="340293" cy="392485"/>
          </a:xfrm>
          <a:prstGeom prst="rect">
            <a:avLst/>
          </a:prstGeom>
        </p:spPr>
      </p:pic>
      <p:pic>
        <p:nvPicPr>
          <p:cNvPr id="23" name="Рисунок 22" descr="Закрыть со сплошной заливкой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841291" y="4940420"/>
            <a:ext cx="340293" cy="392485"/>
          </a:xfrm>
          <a:prstGeom prst="rect">
            <a:avLst/>
          </a:prstGeom>
        </p:spPr>
      </p:pic>
      <p:pic>
        <p:nvPicPr>
          <p:cNvPr id="24" name="Рисунок 23" descr="Закрыть со сплошной заливкой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830496" y="5567357"/>
            <a:ext cx="340293" cy="392485"/>
          </a:xfrm>
          <a:prstGeom prst="rect">
            <a:avLst/>
          </a:prstGeom>
        </p:spPr>
      </p:pic>
      <p:pic>
        <p:nvPicPr>
          <p:cNvPr id="25" name="Рисунок 24" descr="Закрыть со сплошной заливкой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197111" y="2453908"/>
            <a:ext cx="340293" cy="392485"/>
          </a:xfrm>
          <a:prstGeom prst="rect">
            <a:avLst/>
          </a:prstGeom>
        </p:spPr>
      </p:pic>
      <p:pic>
        <p:nvPicPr>
          <p:cNvPr id="26" name="Рисунок 25" descr="Закрыть со сплошной заливкой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212630" y="4324557"/>
            <a:ext cx="340293" cy="392485"/>
          </a:xfrm>
          <a:prstGeom prst="rect">
            <a:avLst/>
          </a:prstGeom>
        </p:spPr>
      </p:pic>
      <p:pic>
        <p:nvPicPr>
          <p:cNvPr id="27" name="Рисунок 26" descr="Закрыть со сплошной заливкой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192031" y="4940420"/>
            <a:ext cx="340293" cy="392485"/>
          </a:xfrm>
          <a:prstGeom prst="rect">
            <a:avLst/>
          </a:prstGeom>
        </p:spPr>
      </p:pic>
      <p:pic>
        <p:nvPicPr>
          <p:cNvPr id="28" name="Рисунок 27" descr="Закрыть со сплошной заливкой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192031" y="5556562"/>
            <a:ext cx="340293" cy="392485"/>
          </a:xfrm>
          <a:prstGeom prst="rect">
            <a:avLst/>
          </a:prstGeom>
        </p:spPr>
      </p:pic>
      <p:pic>
        <p:nvPicPr>
          <p:cNvPr id="30" name="Рисунок 29" descr="Закрыть со сплошной заливкой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584881" y="4324557"/>
            <a:ext cx="340293" cy="392485"/>
          </a:xfrm>
          <a:prstGeom prst="rect">
            <a:avLst/>
          </a:prstGeom>
        </p:spPr>
      </p:pic>
      <p:pic>
        <p:nvPicPr>
          <p:cNvPr id="31" name="Рисунок 30" descr="Закрыть со сплошной заливкой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574086" y="4940420"/>
            <a:ext cx="340293" cy="392485"/>
          </a:xfrm>
          <a:prstGeom prst="rect">
            <a:avLst/>
          </a:prstGeom>
        </p:spPr>
      </p:pic>
      <p:pic>
        <p:nvPicPr>
          <p:cNvPr id="32" name="Рисунок 31" descr="Закрыть со сплошной заливкой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584246" y="5567357"/>
            <a:ext cx="340293" cy="392485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9594850" y="1437640"/>
            <a:ext cx="2313940" cy="16236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Verdana"/>
                <a:ea typeface="Calibri" panose="020F0502020204030204"/>
                <a:cs typeface="Calibri" panose="020F0502020204030204"/>
              </a:rPr>
              <a:t>Подробный анализ конкурентов:</a:t>
            </a:r>
          </a:p>
        </p:txBody>
      </p:sp>
      <p:pic>
        <p:nvPicPr>
          <p:cNvPr id="34" name="Рисунок 33" descr="Флажок со сплошной заливкой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84881" y="2453907"/>
            <a:ext cx="319415" cy="392483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99930" y="2343150"/>
            <a:ext cx="1402080" cy="134112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снимок экрана, Графика, дизайн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8EF61A6B-7E08-7CB6-93BA-F912D90864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7064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169AA3B7-939C-CE0D-BF52-840716B605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9957116"/>
              </p:ext>
            </p:extLst>
          </p:nvPr>
        </p:nvGraphicFramePr>
        <p:xfrm>
          <a:off x="1283918" y="2286000"/>
          <a:ext cx="9633699" cy="3810515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204451">
                  <a:extLst>
                    <a:ext uri="{9D8B030D-6E8A-4147-A177-3AD203B41FA5}">
                      <a16:colId xmlns:a16="http://schemas.microsoft.com/office/drawing/2014/main" val="2337850318"/>
                    </a:ext>
                  </a:extLst>
                </a:gridCol>
                <a:gridCol w="3214624">
                  <a:extLst>
                    <a:ext uri="{9D8B030D-6E8A-4147-A177-3AD203B41FA5}">
                      <a16:colId xmlns:a16="http://schemas.microsoft.com/office/drawing/2014/main" val="2878067580"/>
                    </a:ext>
                  </a:extLst>
                </a:gridCol>
                <a:gridCol w="3214624">
                  <a:extLst>
                    <a:ext uri="{9D8B030D-6E8A-4147-A177-3AD203B41FA5}">
                      <a16:colId xmlns:a16="http://schemas.microsoft.com/office/drawing/2014/main" val="4177676373"/>
                    </a:ext>
                  </a:extLst>
                </a:gridCol>
              </a:tblGrid>
              <a:tr h="602453">
                <a:tc>
                  <a:txBody>
                    <a:bodyPr/>
                    <a:lstStyle/>
                    <a:p>
                      <a:pPr algn="l" fontAlgn="base">
                        <a:lnSpc>
                          <a:spcPts val="2175"/>
                        </a:lnSpc>
                        <a:buNone/>
                      </a:pPr>
                      <a:r>
                        <a:rPr lang="ru-RU" sz="1800" b="1" i="0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ПОКАЗАТЕЛЬ</a:t>
                      </a:r>
                      <a:endParaRPr lang="ru-RU" b="1" i="0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781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4F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ts val="2175"/>
                        </a:lnSpc>
                        <a:buNone/>
                      </a:pPr>
                      <a:r>
                        <a:rPr lang="ru-RU" sz="1800" b="1" i="0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ЗНАЧЕНИЕ</a:t>
                      </a:r>
                      <a:endParaRPr lang="ru-RU" b="1" i="0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781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4F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ts val="2175"/>
                        </a:lnSpc>
                        <a:buNone/>
                      </a:pPr>
                      <a:r>
                        <a:rPr lang="ru-RU" sz="1800" b="1" i="0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КОММЕНТАРИЙ</a:t>
                      </a:r>
                      <a:endParaRPr lang="ru-RU" b="1" i="0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781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4F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1481962"/>
                  </a:ext>
                </a:extLst>
              </a:tr>
              <a:tr h="1069354">
                <a:tc>
                  <a:txBody>
                    <a:bodyPr/>
                    <a:lstStyle/>
                    <a:p>
                      <a:pPr algn="l" fontAlgn="base">
                        <a:lnSpc>
                          <a:spcPts val="2175"/>
                        </a:lnSpc>
                        <a:buNone/>
                      </a:pPr>
                      <a:r>
                        <a:rPr lang="ru-RU" sz="1800" b="1" i="0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ТАМ (общий рынок)</a:t>
                      </a:r>
                      <a:endParaRPr lang="ru-RU" b="0" i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781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80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ts val="2175"/>
                        </a:lnSpc>
                        <a:buNone/>
                      </a:pPr>
                      <a:r>
                        <a:rPr lang="ru-RU" sz="1800" b="0" i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13-17 млрд. р/год</a:t>
                      </a:r>
                      <a:endParaRPr lang="ru-RU" b="0" i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781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ts val="2175"/>
                        </a:lnSpc>
                        <a:buNone/>
                      </a:pPr>
                      <a:r>
                        <a:rPr lang="ru-RU" sz="1800" b="0" i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Потенциал всего рынка России</a:t>
                      </a:r>
                      <a:endParaRPr lang="ru-RU" b="0" i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781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3311502"/>
                  </a:ext>
                </a:extLst>
              </a:tr>
              <a:tr h="1069354">
                <a:tc>
                  <a:txBody>
                    <a:bodyPr/>
                    <a:lstStyle/>
                    <a:p>
                      <a:pPr algn="l" fontAlgn="base">
                        <a:lnSpc>
                          <a:spcPts val="2175"/>
                        </a:lnSpc>
                        <a:buNone/>
                      </a:pPr>
                      <a:r>
                        <a:rPr lang="af-ZA" sz="1800" b="1" i="0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SAM (</a:t>
                      </a:r>
                      <a:r>
                        <a:rPr lang="ru-RU" sz="1800" b="1" i="0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доступный рынок)</a:t>
                      </a:r>
                      <a:endParaRPr lang="ru-RU" b="0" i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80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ts val="2175"/>
                        </a:lnSpc>
                        <a:buNone/>
                      </a:pPr>
                      <a:r>
                        <a:rPr lang="ru-RU" sz="1800" b="0" i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2-3 млрд. р/год</a:t>
                      </a:r>
                      <a:endParaRPr lang="ru-RU" b="0" i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ts val="2175"/>
                        </a:lnSpc>
                        <a:buNone/>
                      </a:pP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Фокус на СФО, УФО и пилотные регионы</a:t>
                      </a:r>
                      <a:endParaRPr lang="ru-RU" b="0" i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468083"/>
                  </a:ext>
                </a:extLst>
              </a:tr>
              <a:tr h="1069354">
                <a:tc>
                  <a:txBody>
                    <a:bodyPr/>
                    <a:lstStyle/>
                    <a:p>
                      <a:pPr algn="l" fontAlgn="base">
                        <a:lnSpc>
                          <a:spcPts val="2175"/>
                        </a:lnSpc>
                        <a:buNone/>
                      </a:pPr>
                      <a:r>
                        <a:rPr lang="af-ZA" sz="1800" b="1" i="0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SOM (</a:t>
                      </a:r>
                      <a:r>
                        <a:rPr lang="ru-RU" sz="1800" b="1" i="0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целевой рынок на 1-й год)</a:t>
                      </a:r>
                      <a:endParaRPr lang="ru-RU" b="0" i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80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ts val="2175"/>
                        </a:lnSpc>
                        <a:buNone/>
                      </a:pPr>
                      <a:r>
                        <a:rPr lang="ru-RU" sz="1800" b="0" i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60-70 млн. </a:t>
                      </a:r>
                      <a:r>
                        <a:rPr lang="ru-RU" sz="1800" b="0" i="0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руб</a:t>
                      </a:r>
                      <a:endParaRPr lang="ru-RU" b="0" i="0" dirty="0" err="1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ts val="2175"/>
                        </a:lnSpc>
                        <a:buNone/>
                      </a:pPr>
                      <a:r>
                        <a:rPr lang="ru-RU" sz="1800" b="0" i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Реалистичный план</a:t>
                      </a:r>
                      <a:endParaRPr lang="ru-RU" b="0" i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9145296"/>
                  </a:ext>
                </a:extLst>
              </a:tr>
            </a:tbl>
          </a:graphicData>
        </a:graphic>
      </p:graphicFrame>
      <p:pic>
        <p:nvPicPr>
          <p:cNvPr id="12" name="Рисунок 11" descr="Изображение выглядит как Шрифт, Графика, текст, графический дизайн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6BEEBD66-F50F-3FBA-29FC-7E436FC465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660" y="174802"/>
            <a:ext cx="2313790" cy="74884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A7371F4-EA4F-8423-4626-3532A8FCDB23}"/>
              </a:ext>
            </a:extLst>
          </p:cNvPr>
          <p:cNvSpPr txBox="1"/>
          <p:nvPr/>
        </p:nvSpPr>
        <p:spPr>
          <a:xfrm>
            <a:off x="1252066" y="1265108"/>
            <a:ext cx="9638303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4400" b="1" dirty="0">
                <a:solidFill>
                  <a:srgbClr val="002060"/>
                </a:solidFill>
                <a:latin typeface="Verdana"/>
                <a:ea typeface="Calibri"/>
                <a:cs typeface="Calibri"/>
              </a:rPr>
              <a:t>ОЦЕНКА ЕМКОСТИ РЫНКА</a:t>
            </a:r>
          </a:p>
        </p:txBody>
      </p:sp>
    </p:spTree>
    <p:extLst>
      <p:ext uri="{BB962C8B-B14F-4D97-AF65-F5344CB8AC3E}">
        <p14:creationId xmlns:p14="http://schemas.microsoft.com/office/powerpoint/2010/main" val="328275390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7.2569291338583,&quot;left&quot;:56.231968503937004,&quot;top&quot;:109.99307086614174,&quot;width&quot;:844.6186614173228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7.2569291338583,&quot;left&quot;:56.231968503937004,&quot;top&quot;:109.99307086614174,&quot;width&quot;:844.6186614173228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7.2569291338583,&quot;left&quot;:56.231968503937004,&quot;top&quot;:109.99307086614174,&quot;width&quot;:844.6186614173228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7.2569291338583,&quot;left&quot;:56.231968503937004,&quot;top&quot;:109.99307086614174,&quot;width&quot;:844.6186614173228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7.2569291338583,&quot;left&quot;:56.231968503937004,&quot;top&quot;:109.99307086614174,&quot;width&quot;:844.6186614173228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7.2569291338583,&quot;left&quot;:56.231968503937004,&quot;top&quot;:109.99307086614174,&quot;width&quot;:844.6186614173228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7.2569291338583,&quot;left&quot;:56.231968503937004,&quot;top&quot;:109.99307086614174,&quot;width&quot;:844.6186614173228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7.2569291338583,&quot;left&quot;:56.231968503937004,&quot;top&quot;:109.99307086614174,&quot;width&quot;:844.6186614173228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7.2569291338583,&quot;left&quot;:56.231968503937004,&quot;top&quot;:109.99307086614174,&quot;width&quot;:844.6186614173228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7.2569291338583,&quot;left&quot;:56.231968503937004,&quot;top&quot;:109.99307086614174,&quot;width&quot;:844.6186614173228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7.2569291338583,&quot;left&quot;:56.231968503937004,&quot;top&quot;:109.99307086614174,&quot;width&quot;:844.6186614173228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7.2569291338583,&quot;left&quot;:56.231968503937004,&quot;top&quot;:109.99307086614174,&quot;width&quot;:844.6186614173228}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w Cen MT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2933</Words>
  <Application>Microsoft Office PowerPoint</Application>
  <PresentationFormat>Широкоэкранный</PresentationFormat>
  <Paragraphs>131</Paragraphs>
  <Slides>17</Slides>
  <Notes>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Программно-аппаратный комплекс «RELAXAM» для повышения эффективности и снижения психологической нагрузки в системе подготовки к ЕГЭ</vt:lpstr>
      <vt:lpstr>Проблема</vt:lpstr>
      <vt:lpstr>Проблема</vt:lpstr>
      <vt:lpstr>Целевые сегменты</vt:lpstr>
      <vt:lpstr>Решение</vt:lpstr>
      <vt:lpstr>MVP</vt:lpstr>
      <vt:lpstr>Презентация PowerPoint</vt:lpstr>
      <vt:lpstr>Анализ конкурентов</vt:lpstr>
      <vt:lpstr>Презентация PowerPoint</vt:lpstr>
      <vt:lpstr>Презентация PowerPoint</vt:lpstr>
      <vt:lpstr>Ценностное предложение</vt:lpstr>
      <vt:lpstr>Презентация PowerPoint</vt:lpstr>
      <vt:lpstr>Презентация PowerPoint</vt:lpstr>
      <vt:lpstr>Бизнес-модель</vt:lpstr>
      <vt:lpstr>Дорожная карта</vt:lpstr>
      <vt:lpstr>Команда проекта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проекта  *(как в п.1 паспорта)</dc:title>
  <dc:creator>Microsoft Office User</dc:creator>
  <cp:lastModifiedBy>СОНЯ</cp:lastModifiedBy>
  <cp:revision>1546</cp:revision>
  <dcterms:created xsi:type="dcterms:W3CDTF">2025-09-15T05:55:00Z</dcterms:created>
  <dcterms:modified xsi:type="dcterms:W3CDTF">2025-11-25T04:23:38Z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21689FA925564BFCBF1A410E85317E37_12</vt:lpwstr>
  </property>
  <property fmtid="{D5CDD505-2E9C-101B-9397-08002B2CF9AE}" pid="3" name="KSOProductBuildVer">
    <vt:lpwstr>1049-12.2.0.23131</vt:lpwstr>
  </property>
</Properties>
</file>