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6" r:id="rId3"/>
    <p:sldId id="257" r:id="rId4"/>
    <p:sldId id="263" r:id="rId5"/>
    <p:sldId id="26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198CD"/>
    <a:srgbClr val="24A3DC"/>
    <a:srgbClr val="46B1E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2" y="-12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2A28EF-346A-BFC1-2252-9BA487912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0C729CE-F973-568C-94CA-5EFC2CAB25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38FA5A1-ABDE-223F-96C3-CFB4467B0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9E51A94-4A9E-AAEF-CD9C-F75C9FF0D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2C703C4-EF22-67C6-2DB2-C34CEE3A9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596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85A44C-7C20-6587-6149-5027DB7B1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58EADB8-611C-8AD4-C4E1-8AD063DEA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BD9A28E-F35D-40E4-2A93-E5C9B460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EA2E58F-1150-1885-41A2-032FCB27E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B0E6A6F-EFB1-2365-2224-89F1E141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7867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15C388B-7BDE-C05C-C540-C136B0A98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18BC98D-6A74-C3BB-43A6-96E2CA410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DC1E202-EF7B-C915-8813-F9C3CC12E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E7A13C9-9CD4-F4FA-DCE4-82443EFCB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E115893-0588-28D9-4846-AE0770736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25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8237EA-88EC-2800-6222-26A48038F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84D68DF-48F9-56EE-624A-A1E40ACD30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FC01141-A470-5E8F-3838-0BA91D373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4C6F373-D53F-F38F-27C9-1DC04F70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9774444-6F6F-8014-5C3F-4C7EB05CF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6F08553-7DF0-3468-AB4F-2135DEB15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1533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FF7A31-9DA0-EE21-2AFD-D02F4A526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075C801-D4E0-51F9-62A3-867B5A8D9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F437AB3-5E9A-C194-3737-5E29F387F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4A215EF-5D73-AC5B-625D-25463207CE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5B77215-0D9F-4EBE-E661-1DEAC7F566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CE31A12-2B22-3748-DB1A-430D90591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BE2FD4D-15A5-B534-D1B4-D36FF6F21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DD7BD75-5138-9079-B4D5-FA3D073E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0780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7BE932-CBB3-5270-D99F-80A15716E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2EB72AF-5415-A750-4C59-466F24EBB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8C18602-E2C9-57CD-D71F-1DC9E389B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422B89-AFC2-D2F5-EE96-4ACA3FAC2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3820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41F5ACF-112D-E252-C3C3-F34326C41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8C23EF3-2BB5-F4FC-3D19-ECC107E17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3A7D0F0-DB2D-1D13-9BB9-75971004D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532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4304C2-8C7C-E974-16EE-AF2A5402A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6EF8F6C-56DC-9CF4-BF01-AB9E08D92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A414A5F-0E36-9F2F-B85F-2CE4C2DA4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D840FA7-C82E-359C-1133-E43029FC1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7C465F8-CCA6-3832-002A-FFCD9D595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6C5F3F6-F87C-CFF0-B16B-AE1BBEA52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265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92798B-01A7-D5DC-A399-EFD842CF0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99324A4-8E27-AE60-FF93-C0546DF183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7061053-76C1-89AB-5B95-D1BCCA5E1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9C97943-7F32-CC65-E4F8-4ADDCD9B4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1C50E39-7D5C-187C-1AE4-8BF1C6EEA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2BCB0EF-9739-16EE-7DB2-59CDEDD0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054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D1FD77-A646-ACAD-E8FE-649D70274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7DFE7CF-797C-18CE-B56E-E7DF498032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9C46AE6-788B-9EB3-0588-A22B40EA0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509708-18A5-77B0-477A-4C3212EB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72932D-9C71-CECF-8D86-21C5BBF63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1838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ED79A63-D590-EC3B-DE25-39DA2AD53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BE0FA0D-9DFC-4B18-EEFF-03B27E27F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E069BA7-EABE-7871-1E0C-BBEA5CF56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8AFC0E-2CC2-60A7-4374-7552AAC5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45071F3-B89D-AF8C-BC89-CE063132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326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alpha val="78000"/>
                <a:lumMod val="36000"/>
                <a:lumOff val="64000"/>
              </a:schemeClr>
            </a:gs>
            <a:gs pos="36000">
              <a:schemeClr val="accent1">
                <a:lumMod val="60000"/>
                <a:lumOff val="40000"/>
              </a:schemeClr>
            </a:gs>
            <a:gs pos="68000">
              <a:schemeClr val="accent1">
                <a:lumMod val="60000"/>
                <a:lumOff val="40000"/>
              </a:schemeClr>
            </a:gs>
            <a:gs pos="89000">
              <a:schemeClr val="accent1">
                <a:lumMod val="40000"/>
                <a:lumOff val="60000"/>
              </a:schemeClr>
            </a:gs>
          </a:gsLst>
          <a:path path="circle">
            <a:fillToRect l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08FDF3-DE79-1DCE-14BC-B0E96BD19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63E5649-5974-AB18-ABE6-19719D247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32FF88-7D64-882C-A53D-6977C58B3C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9723AD-692C-4E86-87DE-0F79818B2F4F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FA797F-6770-FEDB-815C-A3B93AC94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9CB644-2E64-97E4-3A41-A5A9A8F28F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DBED28-4B4D-4FC3-923B-18E71A551E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6474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EEB887-1A19-022E-BF6F-67A397EB5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9350" y="212272"/>
            <a:ext cx="8041865" cy="1900823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Использование БПЛА для оптимизации оперативного мониторинга теплоэлектрических станций</a:t>
            </a:r>
            <a:endParaRPr lang="ru-RU" sz="32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32835FB-F8AC-A26F-FBB2-A47E156870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886" y="5936340"/>
            <a:ext cx="3704253" cy="67269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Сысоев Вадим </a:t>
            </a:r>
            <a:r>
              <a:rPr lang="ru-RU" dirty="0" smtClean="0"/>
              <a:t>Михайлович</a:t>
            </a:r>
            <a:endParaRPr lang="en-US" dirty="0" smtClean="0"/>
          </a:p>
          <a:p>
            <a:r>
              <a:rPr lang="ru-RU" dirty="0" smtClean="0"/>
              <a:t>89371464632</a:t>
            </a:r>
            <a:endParaRPr lang="ru-RU" dirty="0"/>
          </a:p>
        </p:txBody>
      </p:sp>
      <p:sp>
        <p:nvSpPr>
          <p:cNvPr id="4" name="Прямоугольник: усеченные верхние углы 3">
            <a:extLst>
              <a:ext uri="{FF2B5EF4-FFF2-40B4-BE49-F238E27FC236}">
                <a16:creationId xmlns:a16="http://schemas.microsoft.com/office/drawing/2014/main" xmlns="" id="{86FFDC0B-F6FC-0C45-60A1-7BC7FC5D4320}"/>
              </a:ext>
            </a:extLst>
          </p:cNvPr>
          <p:cNvSpPr/>
          <p:nvPr/>
        </p:nvSpPr>
        <p:spPr>
          <a:xfrm rot="18282721">
            <a:off x="8416202" y="3319259"/>
            <a:ext cx="6303523" cy="3471708"/>
          </a:xfrm>
          <a:prstGeom prst="snip2SameRect">
            <a:avLst/>
          </a:prstGeom>
          <a:solidFill>
            <a:srgbClr val="2198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усеченные верхние углы 4">
            <a:extLst>
              <a:ext uri="{FF2B5EF4-FFF2-40B4-BE49-F238E27FC236}">
                <a16:creationId xmlns:a16="http://schemas.microsoft.com/office/drawing/2014/main" xmlns="" id="{17247F34-197B-749D-D617-5ADC1BE0610C}"/>
              </a:ext>
            </a:extLst>
          </p:cNvPr>
          <p:cNvSpPr/>
          <p:nvPr/>
        </p:nvSpPr>
        <p:spPr>
          <a:xfrm rot="7481119">
            <a:off x="-2526978" y="-66659"/>
            <a:ext cx="6303523" cy="3471708"/>
          </a:xfrm>
          <a:prstGeom prst="snip2SameRect">
            <a:avLst/>
          </a:prstGeom>
          <a:solidFill>
            <a:srgbClr val="2198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Google Shape;56;p1">
            <a:extLst>
              <a:ext uri="{FF2B5EF4-FFF2-40B4-BE49-F238E27FC236}">
                <a16:creationId xmlns:a16="http://schemas.microsoft.com/office/drawing/2014/main" xmlns="" id="{D9EA53FE-DC27-2CDD-0CEA-0AF68D523D1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04968" y="399615"/>
            <a:ext cx="2484279" cy="1898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B2EAD2C-9FDB-DAED-7C9B-DB25359EF8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07607" y="4991100"/>
            <a:ext cx="1866900" cy="1866900"/>
          </a:xfrm>
          <a:prstGeom prst="rect">
            <a:avLst/>
          </a:prstGeom>
        </p:spPr>
      </p:pic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35591" y="2106384"/>
            <a:ext cx="5739038" cy="3694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18893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3281" y="217727"/>
            <a:ext cx="40142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</a:rPr>
              <a:t>Описание проекта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244666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903927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Описание проекта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Проект Использование БПЛА для оптимизации оперативного мониторинга теплоэлектрических станций ориентирован на интеграцию беспилотных летательных аппаратов (БПЛА) в процессы мониторинга и оценки состояния теплоэлектрических станций (ТЭС). Основная цель проекта заключается в повышении эффективности, безопасности и надёжности эксплуатации ТЭС.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▎ Цели проекта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Оптимизация мониторинга: Внедрение БПЛА позволит существенно сокращать время, необходимое для инспекции и получения данных о состоянии оборудования и инфраструктуры ТЭС.</a:t>
            </a:r>
            <a:br>
              <a:rPr lang="ru-RU" dirty="0" smtClean="0"/>
            </a:br>
            <a:r>
              <a:rPr lang="ru-RU" dirty="0" smtClean="0"/>
              <a:t>  </a:t>
            </a:r>
            <a:br>
              <a:rPr lang="ru-RU" dirty="0" smtClean="0"/>
            </a:br>
            <a:r>
              <a:rPr lang="ru-RU" dirty="0" smtClean="0"/>
              <a:t>- Поддержка принятия решений: Сбор и анализ данных в реальном времени помогут операторам и управляющим персоналу принимать более обоснованные и оперативные решения.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Снижение рисков: Использование БПЛА минимизирует необходимость вручную проводить обходы, тем самым снижая риски для работников и избегая потенциальных аварийных ситуаций.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53237C9-478D-A739-D184-DB1AF6FAC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6EB29E-CF97-86E2-B2FB-4E9EEF9A9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2328" y="0"/>
            <a:ext cx="7150554" cy="959209"/>
          </a:xfrm>
        </p:spPr>
        <p:txBody>
          <a:bodyPr>
            <a:no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</a:rPr>
              <a:t>Задачи проекта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adRadio" panose="02000000000000000000" pitchFamily="50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" y="1164134"/>
            <a:ext cx="1219199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Основные задачи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1. Исследование технологий БПЛА </a:t>
            </a:r>
            <a:br>
              <a:rPr lang="ru-RU" sz="1400" dirty="0" smtClean="0"/>
            </a:br>
            <a:r>
              <a:rPr lang="ru-RU" sz="1400" dirty="0" smtClean="0"/>
              <a:t>   - Анализ существующих моделей БПЛА и их возможностей для мониторинга ТЭС.</a:t>
            </a:r>
            <a:br>
              <a:rPr lang="ru-RU" sz="1400" dirty="0" smtClean="0"/>
            </a:br>
            <a:r>
              <a:rPr lang="ru-RU" sz="1400" dirty="0" smtClean="0"/>
              <a:t>   - Оценка доступных сенсоров и оборудования для получения необходимых данных (например, термографические камеры, датчики загрязнений и т.д.).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2. Разработка и настройка программного обеспечения </a:t>
            </a:r>
            <a:br>
              <a:rPr lang="ru-RU" sz="1400" dirty="0" smtClean="0"/>
            </a:br>
            <a:r>
              <a:rPr lang="ru-RU" sz="1400" dirty="0" smtClean="0"/>
              <a:t>   - Создание системы для обработки и анализа данных, собранных БПЛА.</a:t>
            </a:r>
            <a:br>
              <a:rPr lang="ru-RU" sz="1400" dirty="0" smtClean="0"/>
            </a:br>
            <a:r>
              <a:rPr lang="ru-RU" sz="1400" dirty="0" smtClean="0"/>
              <a:t>   - Интеграция программного обеспечения с уже существующими системами управления ТЭС.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3. Планирование и проведение </a:t>
            </a:r>
            <a:r>
              <a:rPr lang="ru-RU" sz="1400" dirty="0" err="1" smtClean="0"/>
              <a:t>пилотных</a:t>
            </a:r>
            <a:r>
              <a:rPr lang="ru-RU" sz="1400" dirty="0" smtClean="0"/>
              <a:t> тестов </a:t>
            </a:r>
            <a:br>
              <a:rPr lang="ru-RU" sz="1400" dirty="0" smtClean="0"/>
            </a:br>
            <a:r>
              <a:rPr lang="ru-RU" sz="1400" dirty="0" smtClean="0"/>
              <a:t>   - Выбор нескольких теплоэлектрических станций для </a:t>
            </a:r>
            <a:r>
              <a:rPr lang="ru-RU" sz="1400" dirty="0" err="1" smtClean="0"/>
              <a:t>пилотного</a:t>
            </a:r>
            <a:r>
              <a:rPr lang="ru-RU" sz="1400" dirty="0" smtClean="0"/>
              <a:t> внедрения системы.</a:t>
            </a:r>
            <a:br>
              <a:rPr lang="ru-RU" sz="1400" dirty="0" smtClean="0"/>
            </a:br>
            <a:r>
              <a:rPr lang="ru-RU" sz="1400" dirty="0" smtClean="0"/>
              <a:t>   - Проведение тестов на эффективность и сравнение с традиционными методами мониторинга.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4. Обучение технического персонала </a:t>
            </a:r>
            <a:br>
              <a:rPr lang="ru-RU" sz="1400" dirty="0" smtClean="0"/>
            </a:br>
            <a:r>
              <a:rPr lang="ru-RU" sz="1400" dirty="0" smtClean="0"/>
              <a:t>   - Разработка программ обучения для операторов БПЛА.</a:t>
            </a:r>
            <a:br>
              <a:rPr lang="ru-RU" sz="1400" dirty="0" smtClean="0"/>
            </a:br>
            <a:r>
              <a:rPr lang="ru-RU" sz="1400" dirty="0" smtClean="0"/>
              <a:t>   - Проведение семинаров и тренингов по использованию оборудования и анализу данных.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5. Оценка экономической эффективности </a:t>
            </a:r>
            <a:br>
              <a:rPr lang="ru-RU" sz="1400" dirty="0" smtClean="0"/>
            </a:br>
            <a:r>
              <a:rPr lang="ru-RU" sz="1400" dirty="0" smtClean="0"/>
              <a:t>   - Расчет затрат на внедрение БПЛА и программного обеспечения по сравнению с традиционными методами мониторинга.</a:t>
            </a:r>
            <a:br>
              <a:rPr lang="ru-RU" sz="1400" dirty="0" smtClean="0"/>
            </a:br>
            <a:r>
              <a:rPr lang="ru-RU" sz="1400" dirty="0" smtClean="0"/>
              <a:t>   - Оценка долгосрочных выгод и потенциального снижения затрат на эксплуатацию ТЭС.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6. Разработка рекомендаций и стандартов </a:t>
            </a:r>
            <a:br>
              <a:rPr lang="ru-RU" sz="1400" dirty="0" smtClean="0"/>
            </a:br>
            <a:r>
              <a:rPr lang="ru-RU" sz="1400" dirty="0" smtClean="0"/>
              <a:t>   - Формирование рекомендаций по внедрению БПЛА в другие теплоэлектрические станции и другие сферы энергетики.</a:t>
            </a:r>
            <a:br>
              <a:rPr lang="ru-RU" sz="1400" dirty="0" smtClean="0"/>
            </a:br>
            <a:r>
              <a:rPr lang="ru-RU" sz="1400" dirty="0" smtClean="0"/>
              <a:t>   - Установление стандартов безопасности и эффективной эксплуатации БПЛА.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705993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95DA121-212E-8B73-35E4-A6C7CAB95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8946DE-098A-3131-F9B6-8A2809D94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902" y="425584"/>
            <a:ext cx="5937961" cy="967121"/>
          </a:xfrm>
        </p:spPr>
        <p:txBody>
          <a:bodyPr>
            <a:noAutofit/>
          </a:bodyPr>
          <a:lstStyle/>
          <a:p>
            <a:pPr algn="l"/>
            <a:r>
              <a:rPr lang="ru-RU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</a:rPr>
              <a:t>Рынок</a:t>
            </a:r>
          </a:p>
        </p:txBody>
      </p:sp>
      <p:sp>
        <p:nvSpPr>
          <p:cNvPr id="4" name="Прямоугольник: усеченные верхние углы 3">
            <a:extLst>
              <a:ext uri="{FF2B5EF4-FFF2-40B4-BE49-F238E27FC236}">
                <a16:creationId xmlns:a16="http://schemas.microsoft.com/office/drawing/2014/main" xmlns="" id="{6C6B901C-887C-1D1F-A4C7-7C42827B2097}"/>
              </a:ext>
            </a:extLst>
          </p:cNvPr>
          <p:cNvSpPr/>
          <p:nvPr/>
        </p:nvSpPr>
        <p:spPr>
          <a:xfrm rot="18282721">
            <a:off x="8197127" y="3195434"/>
            <a:ext cx="6303523" cy="3471708"/>
          </a:xfrm>
          <a:prstGeom prst="snip2SameRect">
            <a:avLst/>
          </a:prstGeom>
          <a:solidFill>
            <a:srgbClr val="2198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усеченные верхние углы 4">
            <a:extLst>
              <a:ext uri="{FF2B5EF4-FFF2-40B4-BE49-F238E27FC236}">
                <a16:creationId xmlns:a16="http://schemas.microsoft.com/office/drawing/2014/main" xmlns="" id="{F9483E0A-2AC5-7013-C360-43309BBF3A94}"/>
              </a:ext>
            </a:extLst>
          </p:cNvPr>
          <p:cNvSpPr/>
          <p:nvPr/>
        </p:nvSpPr>
        <p:spPr>
          <a:xfrm rot="7481119">
            <a:off x="-2305839" y="190516"/>
            <a:ext cx="6303523" cy="3471708"/>
          </a:xfrm>
          <a:prstGeom prst="snip2SameRect">
            <a:avLst/>
          </a:prstGeom>
          <a:solidFill>
            <a:srgbClr val="2198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07C7132-159F-144C-B1F9-20C50F7BC9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38026">
            <a:off x="8579657" y="2915461"/>
            <a:ext cx="3229209" cy="322920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3494592" y="2244209"/>
            <a:ext cx="3531736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1.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TechNet</a:t>
            </a:r>
            <a:endParaRPr lang="ru-RU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adRadio" panose="02000000000000000000" pitchFamily="50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adRadio" panose="02000000000000000000" pitchFamily="50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2.</a:t>
            </a:r>
            <a:r>
              <a:rPr lang="en-US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AeroNet</a:t>
            </a:r>
            <a:endParaRPr lang="ru-RU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adRadio" panose="02000000000000000000" pitchFamily="50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adRadio" panose="02000000000000000000" pitchFamily="50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3.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  <a:ea typeface="+mj-ea"/>
                <a:cs typeface="+mj-cs"/>
              </a:rPr>
              <a:t>Energynet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adRadio" panose="02000000000000000000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0352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499" y="2815709"/>
            <a:ext cx="632096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adRadio" panose="02000000000000000000" pitchFamily="50" charset="0"/>
              </a:rPr>
              <a:t>Спасибо за внимание!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33</Words>
  <Application>Microsoft Office PowerPoint</Application>
  <PresentationFormat>Произвольный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Использование БПЛА для оптимизации оперативного мониторинга теплоэлектрических станций</vt:lpstr>
      <vt:lpstr>Слайд 2</vt:lpstr>
      <vt:lpstr>Задачи проекта</vt:lpstr>
      <vt:lpstr>Рынок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Инновации в электроснабжении квадрокоптеров (ИЭК)</dc:title>
  <dc:creator>Саня</dc:creator>
  <cp:lastModifiedBy>buntakovdv</cp:lastModifiedBy>
  <cp:revision>16</cp:revision>
  <dcterms:created xsi:type="dcterms:W3CDTF">2024-11-08T13:43:05Z</dcterms:created>
  <dcterms:modified xsi:type="dcterms:W3CDTF">2024-12-11T08:47:57Z</dcterms:modified>
</cp:coreProperties>
</file>