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3" r:id="rId4"/>
    <p:sldId id="260" r:id="rId5"/>
    <p:sldId id="259" r:id="rId6"/>
    <p:sldId id="271" r:id="rId7"/>
    <p:sldId id="27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21C3"/>
    <a:srgbClr val="BE26B7"/>
    <a:srgbClr val="DCD5FF"/>
    <a:srgbClr val="8C45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浅色样式 3 - 强调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964"/>
  </p:normalViewPr>
  <p:slideViewPr>
    <p:cSldViewPr snapToGrid="0">
      <p:cViewPr varScale="1">
        <p:scale>
          <a:sx n="112" d="100"/>
          <a:sy n="112" d="100"/>
        </p:scale>
        <p:origin x="480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1.png"/><Relationship Id="rId5" Type="http://schemas.openxmlformats.org/officeDocument/2006/relationships/image" Target="../media/image6.jpeg"/><Relationship Id="rId10" Type="http://schemas.openxmlformats.org/officeDocument/2006/relationships/image" Target="../media/image10.jpeg"/><Relationship Id="rId4" Type="http://schemas.openxmlformats.org/officeDocument/2006/relationships/image" Target="../media/image5.jpeg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6385" y="2912985"/>
            <a:ext cx="9309863" cy="1268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>
              <a:lnSpc>
                <a:spcPts val="6510"/>
              </a:lnSpc>
              <a:spcBef>
                <a:spcPts val="425"/>
              </a:spcBef>
              <a:defRPr/>
            </a:pPr>
            <a:r>
              <a:rPr lang="ru-RU" sz="2400" b="1" spc="-10" dirty="0">
                <a:solidFill>
                  <a:schemeClr val="bg1"/>
                </a:solidFill>
                <a:latin typeface="Gilroy" panose="00000A00000000000000" pitchFamily="2" charset="-52"/>
                <a:cs typeface="Trebuchet MS" panose="020B0603020202020204"/>
              </a:rPr>
              <a:t>Разработка ИИ-очков для людей с нарушениями зрения</a:t>
            </a:r>
            <a:endParaRPr lang="ru-RU" sz="2400" dirty="0">
              <a:solidFill>
                <a:schemeClr val="bg1"/>
              </a:solidFill>
              <a:latin typeface="Gilroy" panose="00000A00000000000000" pitchFamily="2" charset="-52"/>
              <a:cs typeface="Trebuchet MS" panose="020B0603020202020204"/>
            </a:endParaRPr>
          </a:p>
          <a:p>
            <a:pPr>
              <a:lnSpc>
                <a:spcPts val="2600"/>
              </a:lnSpc>
            </a:pPr>
            <a:endParaRPr lang="ru-RU" sz="2400" b="1" dirty="0">
              <a:solidFill>
                <a:schemeClr val="bg1"/>
              </a:solidFill>
              <a:latin typeface="Gilroy" panose="00000A00000000000000" pitchFamily="2" charset="-5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anose="00000A00000000000000" pitchFamily="2" charset="-52"/>
              </a:rPr>
              <a:t>ПРОБЛЕМА</a:t>
            </a: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838200" y="1738648"/>
            <a:ext cx="1042115" cy="5409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>
                <a:latin typeface="Gilroy" panose="00000A00000000000000" pitchFamily="2" charset="-52"/>
              </a:rPr>
              <a:t> </a:t>
            </a:r>
          </a:p>
          <a:p>
            <a:pPr marL="0" indent="0">
              <a:buNone/>
            </a:pPr>
            <a:endParaRPr lang="ru-RU" sz="1600" dirty="0">
              <a:latin typeface="Gilroy" panose="00000A00000000000000" pitchFamily="2" charset="-52"/>
            </a:endParaRPr>
          </a:p>
          <a:p>
            <a:pPr marL="0" indent="0">
              <a:buNone/>
            </a:pPr>
            <a:endParaRPr lang="ru-RU" sz="1600" dirty="0">
              <a:latin typeface="Gilroy" panose="00000A00000000000000" pitchFamily="2" charset="-52"/>
            </a:endParaRPr>
          </a:p>
          <a:p>
            <a:pPr marL="0" indent="0">
              <a:buNone/>
            </a:pPr>
            <a:endParaRPr lang="ru-RU" sz="1600" dirty="0">
              <a:latin typeface="Gilroy" panose="00000A00000000000000" pitchFamily="2" charset="-52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372" y="1113229"/>
            <a:ext cx="5215780" cy="730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157867" y="895690"/>
            <a:ext cx="5939009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spc="55" dirty="0">
                <a:solidFill>
                  <a:srgbClr val="8F00FF"/>
                </a:solidFill>
                <a:latin typeface="Gilroy" panose="00000A00000000000000" pitchFamily="2" charset="-52"/>
                <a:cs typeface="Trebuchet MS" panose="020B0603020202020204"/>
              </a:rPr>
              <a:t>Динамика</a:t>
            </a:r>
            <a:r>
              <a:rPr lang="ru-RU" sz="1050" dirty="0">
                <a:solidFill>
                  <a:srgbClr val="9933FF"/>
                </a:solidFill>
                <a:latin typeface="Gilroy" panose="00000A00000000000000" pitchFamily="2" charset="-52"/>
              </a:rPr>
              <a:t> </a:t>
            </a:r>
            <a:r>
              <a:rPr lang="ru-RU" sz="1050" b="1" spc="55" dirty="0">
                <a:solidFill>
                  <a:srgbClr val="8F00FF"/>
                </a:solidFill>
                <a:latin typeface="Gilroy" panose="00000A00000000000000" pitchFamily="2" charset="-52"/>
                <a:cs typeface="Trebuchet MS" panose="020B0603020202020204"/>
              </a:rPr>
              <a:t>численности впервые признанных инвалидами по зрению в России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 bwMode="auto">
          <a:xfrm>
            <a:off x="260743" y="1385064"/>
            <a:ext cx="2154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ru-RU" sz="1400" dirty="0">
                <a:latin typeface="Gilroy" panose="00000A00000000000000" pitchFamily="2" charset="-52"/>
              </a:rPr>
              <a:t>В России – </a:t>
            </a:r>
            <a:r>
              <a:rPr lang="ru-RU" sz="1400" b="1" dirty="0">
                <a:solidFill>
                  <a:srgbClr val="FF0000"/>
                </a:solidFill>
                <a:latin typeface="Gilroy" panose="00000A00000000000000" pitchFamily="2" charset="-52"/>
              </a:rPr>
              <a:t>456640</a:t>
            </a:r>
            <a:r>
              <a:rPr lang="ru-RU" sz="1400" b="1" dirty="0">
                <a:latin typeface="Gilroy" panose="00000A00000000000000" pitchFamily="2" charset="-52"/>
              </a:rPr>
              <a:t> людей с нарушениями зрения </a:t>
            </a:r>
          </a:p>
          <a:p>
            <a:endParaRPr lang="ru-RU" dirty="0">
              <a:latin typeface="Gilroy" panose="00000A00000000000000" pitchFamily="2" charset="-52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09958" y="1391808"/>
            <a:ext cx="2255653" cy="742055"/>
          </a:xfrm>
          <a:prstGeom prst="roundRect">
            <a:avLst/>
          </a:prstGeom>
          <a:noFill/>
          <a:ln w="3175">
            <a:solidFill>
              <a:srgbClr val="7030A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7025" y="2371422"/>
            <a:ext cx="263158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Gilroy" panose="00000A00000000000000" pitchFamily="2" charset="-52"/>
              </a:rPr>
              <a:t>Существующие </a:t>
            </a:r>
            <a:r>
              <a:rPr lang="en-US" sz="1400" dirty="0">
                <a:latin typeface="Gilroy" panose="00000A00000000000000" pitchFamily="2" charset="-52"/>
              </a:rPr>
              <a:t>GPS-</a:t>
            </a:r>
            <a:r>
              <a:rPr lang="ru-RU" sz="1400" dirty="0">
                <a:latin typeface="Gilroy" panose="00000A00000000000000" pitchFamily="2" charset="-52"/>
              </a:rPr>
              <a:t>системы строят маршрут </a:t>
            </a:r>
            <a:r>
              <a:rPr lang="ru-RU" sz="1400" b="1" dirty="0">
                <a:latin typeface="Gilroy" panose="00000A00000000000000" pitchFamily="2" charset="-52"/>
              </a:rPr>
              <a:t>по заданным параметрам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88494" y="2343707"/>
            <a:ext cx="2395860" cy="752713"/>
          </a:xfrm>
          <a:prstGeom prst="roundRect">
            <a:avLst/>
          </a:prstGeom>
          <a:noFill/>
          <a:ln w="3175">
            <a:solidFill>
              <a:srgbClr val="7030A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162736" y="3905400"/>
            <a:ext cx="2631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Gilroy" panose="00000A00000000000000" pitchFamily="2" charset="-52"/>
              </a:rPr>
              <a:t>Трудности с </a:t>
            </a:r>
            <a:r>
              <a:rPr lang="ru-RU" sz="1400" b="1" dirty="0">
                <a:latin typeface="Gilroy" panose="00000A00000000000000" pitchFamily="2" charset="-52"/>
              </a:rPr>
              <a:t>коммуникацией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3717" y="3801370"/>
            <a:ext cx="2395860" cy="583177"/>
          </a:xfrm>
          <a:prstGeom prst="roundRect">
            <a:avLst/>
          </a:prstGeom>
          <a:noFill/>
          <a:ln w="3175">
            <a:solidFill>
              <a:srgbClr val="7030A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88494" y="4763627"/>
            <a:ext cx="263158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Gilroy" panose="00000A00000000000000" pitchFamily="2" charset="-52"/>
              </a:rPr>
              <a:t>Малое количество собак-поводырей </a:t>
            </a:r>
            <a:r>
              <a:rPr lang="ru-RU" sz="1400" b="1" dirty="0">
                <a:latin typeface="Gilroy" panose="00000A00000000000000" pitchFamily="2" charset="-52"/>
              </a:rPr>
              <a:t>(</a:t>
            </a:r>
            <a:r>
              <a:rPr lang="ru-RU" sz="1400" b="1" dirty="0">
                <a:solidFill>
                  <a:srgbClr val="FF0000"/>
                </a:solidFill>
                <a:latin typeface="Gilroy" panose="00000A00000000000000" pitchFamily="2" charset="-52"/>
              </a:rPr>
              <a:t>100</a:t>
            </a:r>
            <a:r>
              <a:rPr lang="ru-RU" sz="1400" b="1" dirty="0">
                <a:latin typeface="Gilroy" panose="00000A00000000000000" pitchFamily="2" charset="-52"/>
              </a:rPr>
              <a:t> особей готовят в ГОД</a:t>
            </a:r>
            <a:r>
              <a:rPr lang="ru-RU" sz="1400" dirty="0">
                <a:latin typeface="Gilroy" panose="00000A00000000000000" pitchFamily="2" charset="-52"/>
              </a:rPr>
              <a:t>)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62736" y="4795295"/>
            <a:ext cx="2588647" cy="752713"/>
          </a:xfrm>
          <a:prstGeom prst="roundRect">
            <a:avLst/>
          </a:prstGeom>
          <a:noFill/>
          <a:ln w="3175">
            <a:solidFill>
              <a:srgbClr val="7030A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167024" y="5983612"/>
            <a:ext cx="29117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Gilroy" panose="00000A00000000000000" pitchFamily="2" charset="-52"/>
              </a:rPr>
              <a:t>Передвижение</a:t>
            </a:r>
            <a:r>
              <a:rPr lang="ru-RU" sz="1600" dirty="0">
                <a:latin typeface="Gilroy" panose="00000A00000000000000" pitchFamily="2" charset="-52"/>
              </a:rPr>
              <a:t> по городу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67024" y="5888837"/>
            <a:ext cx="2588647" cy="528105"/>
          </a:xfrm>
          <a:prstGeom prst="roundRect">
            <a:avLst/>
          </a:prstGeom>
          <a:noFill/>
          <a:ln w="3175">
            <a:solidFill>
              <a:srgbClr val="7030A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sp>
        <p:nvSpPr>
          <p:cNvPr id="19" name="Стрелка вправо 18"/>
          <p:cNvSpPr/>
          <p:nvPr/>
        </p:nvSpPr>
        <p:spPr bwMode="auto">
          <a:xfrm>
            <a:off x="2998196" y="1460154"/>
            <a:ext cx="1039452" cy="233112"/>
          </a:xfrm>
          <a:prstGeom prst="rightArrow">
            <a:avLst/>
          </a:prstGeom>
          <a:solidFill>
            <a:srgbClr val="9933FF"/>
          </a:solidFill>
          <a:ln w="38100">
            <a:solidFill>
              <a:srgbClr val="4F21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sp>
        <p:nvSpPr>
          <p:cNvPr id="20" name="Стрелка вправо 19"/>
          <p:cNvSpPr/>
          <p:nvPr/>
        </p:nvSpPr>
        <p:spPr bwMode="auto">
          <a:xfrm>
            <a:off x="7755080" y="2624198"/>
            <a:ext cx="1039452" cy="233112"/>
          </a:xfrm>
          <a:prstGeom prst="rightArrow">
            <a:avLst/>
          </a:prstGeom>
          <a:solidFill>
            <a:srgbClr val="9933FF"/>
          </a:solidFill>
          <a:ln w="38100">
            <a:solidFill>
              <a:srgbClr val="4F21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sp>
        <p:nvSpPr>
          <p:cNvPr id="21" name="Стрелка вправо 20"/>
          <p:cNvSpPr/>
          <p:nvPr/>
        </p:nvSpPr>
        <p:spPr bwMode="auto">
          <a:xfrm>
            <a:off x="2998196" y="2598920"/>
            <a:ext cx="1045427" cy="233112"/>
          </a:xfrm>
          <a:prstGeom prst="rightArrow">
            <a:avLst/>
          </a:prstGeom>
          <a:solidFill>
            <a:srgbClr val="9933FF"/>
          </a:solidFill>
          <a:ln w="38100">
            <a:solidFill>
              <a:srgbClr val="4F21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 bwMode="auto">
          <a:xfrm>
            <a:off x="6570335" y="2644830"/>
            <a:ext cx="671433" cy="63523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 bwMode="auto">
          <a:xfrm>
            <a:off x="5994410" y="2133863"/>
            <a:ext cx="671433" cy="635230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 bwMode="auto">
          <a:xfrm>
            <a:off x="5446294" y="2645511"/>
            <a:ext cx="671433" cy="635230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 bwMode="auto">
          <a:xfrm>
            <a:off x="4932982" y="2153001"/>
            <a:ext cx="671433" cy="636040"/>
          </a:xfrm>
          <a:prstGeom prst="roundRect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sp>
        <p:nvSpPr>
          <p:cNvPr id="26" name="Стрелка вправо 25"/>
          <p:cNvSpPr/>
          <p:nvPr/>
        </p:nvSpPr>
        <p:spPr bwMode="auto">
          <a:xfrm>
            <a:off x="7990318" y="3968055"/>
            <a:ext cx="1039452" cy="233112"/>
          </a:xfrm>
          <a:prstGeom prst="rightArrow">
            <a:avLst/>
          </a:prstGeom>
          <a:solidFill>
            <a:srgbClr val="9933FF"/>
          </a:solidFill>
          <a:ln w="38100">
            <a:solidFill>
              <a:srgbClr val="4F21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sp>
        <p:nvSpPr>
          <p:cNvPr id="27" name="Стрелка вправо 26"/>
          <p:cNvSpPr/>
          <p:nvPr/>
        </p:nvSpPr>
        <p:spPr bwMode="auto">
          <a:xfrm>
            <a:off x="3068269" y="3970798"/>
            <a:ext cx="1039452" cy="233112"/>
          </a:xfrm>
          <a:prstGeom prst="rightArrow">
            <a:avLst/>
          </a:prstGeom>
          <a:solidFill>
            <a:srgbClr val="9933FF"/>
          </a:solidFill>
          <a:ln w="38100">
            <a:solidFill>
              <a:srgbClr val="4F21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9503078" y="2451478"/>
            <a:ext cx="225049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Gilroy" panose="00000A00000000000000" pitchFamily="2" charset="-52"/>
              </a:rPr>
              <a:t>ИИ-очки строят маршрут </a:t>
            </a:r>
            <a:r>
              <a:rPr lang="ru-RU" sz="1400" b="1" dirty="0">
                <a:latin typeface="Gilroy" panose="00000A00000000000000" pitchFamily="2" charset="-52"/>
              </a:rPr>
              <a:t>в реальном времени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9430394" y="2421500"/>
            <a:ext cx="2427726" cy="701361"/>
          </a:xfrm>
          <a:prstGeom prst="roundRect">
            <a:avLst/>
          </a:prstGeom>
          <a:noFill/>
          <a:ln w="3175">
            <a:solidFill>
              <a:srgbClr val="7030A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 bwMode="auto">
          <a:xfrm>
            <a:off x="4959372" y="3594744"/>
            <a:ext cx="1035038" cy="1027654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Gilroy" panose="00000A00000000000000" pitchFamily="2" charset="-52"/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60329" y="3122861"/>
            <a:ext cx="974934" cy="974934"/>
          </a:xfrm>
          <a:prstGeom prst="rect">
            <a:avLst/>
          </a:prstGeom>
        </p:spPr>
      </p:pic>
      <p:sp>
        <p:nvSpPr>
          <p:cNvPr id="33" name="Скругленный прямоугольник 32"/>
          <p:cNvSpPr/>
          <p:nvPr/>
        </p:nvSpPr>
        <p:spPr bwMode="auto">
          <a:xfrm>
            <a:off x="6570335" y="3597660"/>
            <a:ext cx="1035038" cy="1027654"/>
          </a:xfrm>
          <a:prstGeom prst="roundRect">
            <a:avLst/>
          </a:prstGeom>
          <a:blipFill>
            <a:blip r:embed="rId10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Gilroy" panose="00000A00000000000000" pitchFamily="2" charset="-52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12397" y="3175643"/>
            <a:ext cx="906892" cy="879951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 rot="10800000" flipV="1">
            <a:off x="9446327" y="3686262"/>
            <a:ext cx="242772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Gilroy" panose="00000A00000000000000" pitchFamily="2" charset="-52"/>
              </a:rPr>
              <a:t>Голосовой ассистент помогает распознать </a:t>
            </a:r>
            <a:r>
              <a:rPr lang="ru-RU" sz="1400" b="1" dirty="0">
                <a:latin typeface="Gilroy" panose="00000A00000000000000" pitchFamily="2" charset="-52"/>
              </a:rPr>
              <a:t>эмоции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9462260" y="3764004"/>
            <a:ext cx="2395860" cy="583177"/>
          </a:xfrm>
          <a:prstGeom prst="roundRect">
            <a:avLst/>
          </a:prstGeom>
          <a:noFill/>
          <a:ln w="3175">
            <a:solidFill>
              <a:srgbClr val="7030A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sp>
        <p:nvSpPr>
          <p:cNvPr id="37" name="Скругленный прямоугольник 32"/>
          <p:cNvSpPr/>
          <p:nvPr/>
        </p:nvSpPr>
        <p:spPr bwMode="auto">
          <a:xfrm>
            <a:off x="4959372" y="5069750"/>
            <a:ext cx="1035038" cy="1018502"/>
          </a:xfrm>
          <a:prstGeom prst="roundRect">
            <a:avLst/>
          </a:prstGeom>
          <a:blipFill>
            <a:blip r:embed="rId11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Gilroy" panose="00000A00000000000000" pitchFamily="2" charset="-52"/>
            </a:endParaRPr>
          </a:p>
        </p:txBody>
      </p:sp>
      <p:sp>
        <p:nvSpPr>
          <p:cNvPr id="38" name="Скругленный прямоугольник 32"/>
          <p:cNvSpPr/>
          <p:nvPr/>
        </p:nvSpPr>
        <p:spPr bwMode="auto">
          <a:xfrm>
            <a:off x="6570335" y="5069750"/>
            <a:ext cx="1035038" cy="1018502"/>
          </a:xfrm>
          <a:prstGeom prst="roundRect">
            <a:avLst/>
          </a:prstGeom>
          <a:blipFill>
            <a:blip r:embed="rId1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Gilroy" panose="00000A00000000000000" pitchFamily="2" charset="-52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78376" y="4647594"/>
            <a:ext cx="974934" cy="974934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6311" y="4645492"/>
            <a:ext cx="974934" cy="974934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9411296" y="5220661"/>
            <a:ext cx="258559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Gilroy" panose="00000A00000000000000" pitchFamily="2" charset="-52"/>
              </a:rPr>
              <a:t>Тактильные решётки и </a:t>
            </a:r>
            <a:r>
              <a:rPr lang="ru-RU" sz="1400" dirty="0" err="1">
                <a:latin typeface="Gilroy" panose="00000A00000000000000" pitchFamily="2" charset="-52"/>
              </a:rPr>
              <a:t>виброотклики</a:t>
            </a:r>
            <a:r>
              <a:rPr lang="ru-RU" sz="1400" dirty="0">
                <a:latin typeface="Gilroy" panose="00000A00000000000000" pitchFamily="2" charset="-52"/>
              </a:rPr>
              <a:t> помогают </a:t>
            </a:r>
            <a:r>
              <a:rPr lang="ru-RU" sz="1400" b="1" dirty="0">
                <a:latin typeface="Gilroy" panose="00000A00000000000000" pitchFamily="2" charset="-52"/>
              </a:rPr>
              <a:t>ориентироваться</a:t>
            </a: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9430393" y="5250640"/>
            <a:ext cx="2395860" cy="770332"/>
          </a:xfrm>
          <a:prstGeom prst="roundRect">
            <a:avLst/>
          </a:prstGeom>
          <a:noFill/>
          <a:ln w="3175">
            <a:solidFill>
              <a:srgbClr val="7030A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sp>
        <p:nvSpPr>
          <p:cNvPr id="43" name="Стрелка вправо 42"/>
          <p:cNvSpPr/>
          <p:nvPr/>
        </p:nvSpPr>
        <p:spPr bwMode="auto">
          <a:xfrm>
            <a:off x="3063106" y="5356881"/>
            <a:ext cx="1039452" cy="233112"/>
          </a:xfrm>
          <a:prstGeom prst="rightArrow">
            <a:avLst/>
          </a:prstGeom>
          <a:solidFill>
            <a:srgbClr val="9933FF"/>
          </a:solidFill>
          <a:ln w="38100">
            <a:solidFill>
              <a:srgbClr val="4F21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sp>
        <p:nvSpPr>
          <p:cNvPr id="44" name="Стрелка вправо 43"/>
          <p:cNvSpPr/>
          <p:nvPr/>
        </p:nvSpPr>
        <p:spPr bwMode="auto">
          <a:xfrm>
            <a:off x="8023917" y="5409695"/>
            <a:ext cx="1039452" cy="233112"/>
          </a:xfrm>
          <a:prstGeom prst="rightArrow">
            <a:avLst/>
          </a:prstGeom>
          <a:solidFill>
            <a:srgbClr val="9933FF"/>
          </a:solidFill>
          <a:ln w="38100">
            <a:solidFill>
              <a:srgbClr val="4F21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307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anose="00000A00000000000000" pitchFamily="2" charset="-52"/>
              </a:rPr>
              <a:t>АКТУАЛЬНОСТЬ</a:t>
            </a: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94" y="1490833"/>
            <a:ext cx="3539227" cy="1427782"/>
          </a:xfrm>
          <a:prstGeom prst="rect">
            <a:avLst/>
          </a:prstGeom>
          <a:solidFill>
            <a:sysClr val="window" lastClr="FFFFFF"/>
          </a:solidFill>
          <a:ln>
            <a:noFill/>
          </a:ln>
          <a:effectLst/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94" y="3258355"/>
            <a:ext cx="3601083" cy="1530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07" y="5030875"/>
            <a:ext cx="3804724" cy="1736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577" y="1455764"/>
            <a:ext cx="4111410" cy="1668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577" y="3194056"/>
            <a:ext cx="3742724" cy="165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713" y="4959659"/>
            <a:ext cx="4111410" cy="1674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9848" y="1841047"/>
            <a:ext cx="3492152" cy="4365190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79081" y="1395664"/>
            <a:ext cx="3859430" cy="1604621"/>
          </a:xfrm>
          <a:prstGeom prst="roundRect">
            <a:avLst/>
          </a:prstGeom>
          <a:noFill/>
          <a:ln w="3175">
            <a:solidFill>
              <a:srgbClr val="7030A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9081" y="3194056"/>
            <a:ext cx="3859430" cy="1604621"/>
          </a:xfrm>
          <a:prstGeom prst="roundRect">
            <a:avLst/>
          </a:prstGeom>
          <a:noFill/>
          <a:ln w="3175">
            <a:solidFill>
              <a:srgbClr val="7030A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6877" y="4947098"/>
            <a:ext cx="3977764" cy="1811447"/>
          </a:xfrm>
          <a:prstGeom prst="roundRect">
            <a:avLst/>
          </a:prstGeom>
          <a:noFill/>
          <a:ln w="3175">
            <a:solidFill>
              <a:srgbClr val="7030A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198071" y="4890538"/>
            <a:ext cx="4324778" cy="1874966"/>
          </a:xfrm>
          <a:prstGeom prst="roundRect">
            <a:avLst/>
          </a:prstGeom>
          <a:noFill/>
          <a:ln w="3175">
            <a:solidFill>
              <a:srgbClr val="7030A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239418" y="3120366"/>
            <a:ext cx="4287389" cy="1725803"/>
          </a:xfrm>
          <a:prstGeom prst="roundRect">
            <a:avLst/>
          </a:prstGeom>
          <a:noFill/>
          <a:ln w="3175">
            <a:solidFill>
              <a:srgbClr val="7030A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239417" y="1367425"/>
            <a:ext cx="4283431" cy="1696921"/>
          </a:xfrm>
          <a:prstGeom prst="roundRect">
            <a:avLst/>
          </a:prstGeom>
          <a:noFill/>
          <a:ln w="3175">
            <a:solidFill>
              <a:srgbClr val="7030A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694223" y="1431772"/>
            <a:ext cx="1033498" cy="252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  <a:latin typeface="Gilroy" panose="00000A00000000000000" pitchFamily="2" charset="-52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763414" y="3264877"/>
            <a:ext cx="1033498" cy="252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  <a:latin typeface="Gilroy" panose="00000A00000000000000" pitchFamily="2" charset="-5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237927" y="1420267"/>
            <a:ext cx="1215060" cy="342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  <a:latin typeface="Gilroy" panose="00000A00000000000000" pitchFamily="2" charset="-52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967442" y="5039348"/>
            <a:ext cx="1033498" cy="252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  <a:latin typeface="Gilroy" panose="00000A00000000000000" pitchFamily="2" charset="-5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061101" y="3168815"/>
            <a:ext cx="1033498" cy="252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  <a:latin typeface="Gilroy" panose="00000A00000000000000" pitchFamily="2" charset="-52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239921" y="4959659"/>
            <a:ext cx="1180202" cy="2880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  <a:latin typeface="Gilroy" panose="00000A00000000000000" pitchFamily="2" charset="-5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</a:rPr>
              <a:t>РЕШЕНИЕ</a:t>
            </a: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 flipV="1">
            <a:off x="566669" y="1679676"/>
            <a:ext cx="1784797" cy="10248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>
                <a:latin typeface="Gilroy" panose="00000A00000000000000" pitchFamily="2" charset="-52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1320" y="1553225"/>
            <a:ext cx="54969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Gilroy" panose="00000A00000000000000" pitchFamily="2" charset="-52"/>
              </a:rPr>
              <a:t>Технологические направления </a:t>
            </a:r>
            <a:r>
              <a:rPr lang="ru-RU" sz="1400" dirty="0">
                <a:latin typeface="Gilroy" panose="00000A00000000000000" pitchFamily="2" charset="-52"/>
              </a:rPr>
              <a:t>(в соответствии с перечнем критических и сквозных технологий):</a:t>
            </a:r>
          </a:p>
          <a:p>
            <a:pPr marL="285750" indent="-285750">
              <a:buFontTx/>
              <a:buChar char="-"/>
            </a:pPr>
            <a:r>
              <a:rPr lang="ru-RU" sz="1400" dirty="0">
                <a:latin typeface="Gilroy" panose="00000A00000000000000" pitchFamily="2" charset="-52"/>
              </a:rPr>
              <a:t>Биомедицинские и когнитивные технологии здорового и активного долголетия</a:t>
            </a:r>
          </a:p>
          <a:p>
            <a:pPr marL="285750" indent="-285750">
              <a:buFontTx/>
              <a:buChar char="-"/>
            </a:pPr>
            <a:r>
              <a:rPr lang="ru-RU" sz="1400" dirty="0">
                <a:latin typeface="Gilroy" panose="00000A00000000000000" pitchFamily="2" charset="-52"/>
              </a:rPr>
              <a:t>Технологии разработки медицинских изделий нового поколения, включая </a:t>
            </a:r>
            <a:r>
              <a:rPr lang="ru-RU" sz="1400" dirty="0" err="1">
                <a:latin typeface="Gilroy" panose="00000A00000000000000" pitchFamily="2" charset="-52"/>
              </a:rPr>
              <a:t>биогибридные</a:t>
            </a:r>
            <a:r>
              <a:rPr lang="ru-RU" sz="1400" dirty="0">
                <a:latin typeface="Gilroy" panose="00000A00000000000000" pitchFamily="2" charset="-52"/>
              </a:rPr>
              <a:t>, бионические технологии и </a:t>
            </a:r>
            <a:r>
              <a:rPr lang="ru-RU" sz="1400" dirty="0" err="1">
                <a:latin typeface="Gilroy" panose="00000A00000000000000" pitchFamily="2" charset="-52"/>
              </a:rPr>
              <a:t>нейротехнологии</a:t>
            </a:r>
            <a:r>
              <a:rPr lang="en-US" sz="1300" dirty="0">
                <a:latin typeface="Gilroy" panose="00000A00000000000000" pitchFamily="2" charset="-52"/>
              </a:rPr>
              <a:t>)</a:t>
            </a:r>
            <a:endParaRPr lang="ru-RU" sz="1400" dirty="0">
              <a:latin typeface="Gilroy" panose="00000A00000000000000" pitchFamily="2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1510" y="4667943"/>
            <a:ext cx="533936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Gilroy" panose="00000A00000000000000" pitchFamily="2" charset="-52"/>
              </a:rPr>
              <a:t>Ключевые функции:</a:t>
            </a:r>
          </a:p>
          <a:p>
            <a:pPr marL="342900" indent="-342900">
              <a:buAutoNum type="arabicPeriod"/>
            </a:pPr>
            <a:r>
              <a:rPr lang="ru-RU" sz="1400" dirty="0">
                <a:latin typeface="Gilroy" panose="00000A00000000000000" pitchFamily="2" charset="-52"/>
              </a:rPr>
              <a:t>Искусственный интеллект обрабатывает информацию с камер и озвучивает её при помощи динамиков в дужках очков</a:t>
            </a:r>
          </a:p>
          <a:p>
            <a:pPr marL="342900" indent="-342900">
              <a:buAutoNum type="arabicPeriod"/>
            </a:pPr>
            <a:r>
              <a:rPr lang="ru-RU" sz="1400" dirty="0">
                <a:latin typeface="Gilroy" panose="00000A00000000000000" pitchFamily="2" charset="-52"/>
              </a:rPr>
              <a:t>Распознавание личностей и эмоций</a:t>
            </a:r>
          </a:p>
          <a:p>
            <a:pPr marL="342900" indent="-342900">
              <a:buAutoNum type="arabicPeriod"/>
            </a:pPr>
            <a:r>
              <a:rPr lang="ru-RU" sz="1400" dirty="0">
                <a:latin typeface="Gilroy" panose="00000A00000000000000" pitchFamily="2" charset="-52"/>
              </a:rPr>
              <a:t>Локальная картография, </a:t>
            </a:r>
            <a:r>
              <a:rPr lang="en-US" sz="1400" dirty="0">
                <a:latin typeface="Gilroy" panose="00000A00000000000000" pitchFamily="2" charset="-52"/>
              </a:rPr>
              <a:t>GPS-</a:t>
            </a:r>
            <a:r>
              <a:rPr lang="ru-RU" sz="1400" dirty="0">
                <a:latin typeface="Gilroy" panose="00000A00000000000000" pitchFamily="2" charset="-52"/>
              </a:rPr>
              <a:t>система (очки создают 3</a:t>
            </a:r>
            <a:r>
              <a:rPr lang="en-US" sz="1400" dirty="0">
                <a:latin typeface="Gilroy" panose="00000A00000000000000" pitchFamily="2" charset="-52"/>
              </a:rPr>
              <a:t>D-</a:t>
            </a:r>
            <a:r>
              <a:rPr lang="ru-RU" sz="1400" dirty="0">
                <a:latin typeface="Gilroy" panose="00000A00000000000000" pitchFamily="2" charset="-52"/>
              </a:rPr>
              <a:t>карту окружающего мира в реальном времени)</a:t>
            </a:r>
          </a:p>
          <a:p>
            <a:pPr marL="342900" indent="-342900">
              <a:buAutoNum type="arabicPeriod"/>
            </a:pPr>
            <a:r>
              <a:rPr lang="ru-RU" sz="1400" dirty="0" err="1">
                <a:latin typeface="Gilroy" panose="00000A00000000000000" pitchFamily="2" charset="-52"/>
              </a:rPr>
              <a:t>Виброотклики</a:t>
            </a:r>
            <a:r>
              <a:rPr lang="ru-RU" sz="1400" dirty="0">
                <a:latin typeface="Gilroy" panose="00000A00000000000000" pitchFamily="2" charset="-52"/>
              </a:rPr>
              <a:t> тактильных решёток передают сигнал на кожу головы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88494" y="1395664"/>
            <a:ext cx="5645636" cy="1823229"/>
          </a:xfrm>
          <a:prstGeom prst="roundRect">
            <a:avLst/>
          </a:prstGeom>
          <a:noFill/>
          <a:ln w="3175">
            <a:solidFill>
              <a:srgbClr val="7030A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8258" y="4538997"/>
            <a:ext cx="5645872" cy="2252604"/>
          </a:xfrm>
          <a:prstGeom prst="roundRect">
            <a:avLst/>
          </a:prstGeom>
          <a:noFill/>
          <a:ln w="3175">
            <a:solidFill>
              <a:srgbClr val="7030A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437880" y="3345344"/>
            <a:ext cx="1219200" cy="1066800"/>
          </a:xfrm>
          <a:prstGeom prst="straightConnector1">
            <a:avLst/>
          </a:prstGeom>
          <a:ln w="60325" cmpd="dbl">
            <a:solidFill>
              <a:srgbClr val="9933FF"/>
            </a:solidFill>
            <a:bevel/>
            <a:headEnd type="stealth"/>
            <a:tailEnd type="stealth"/>
          </a:ln>
          <a:effectLst>
            <a:outerShdw dist="50800" dir="5400000" sx="1000" sy="1000" algn="ctr" rotWithShape="0">
              <a:srgbClr val="000000">
                <a:alpha val="43137"/>
              </a:srgbClr>
            </a:outerShdw>
            <a:reflection endPos="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1730060" y="3343249"/>
            <a:ext cx="1219200" cy="1066800"/>
          </a:xfrm>
          <a:prstGeom prst="straightConnector1">
            <a:avLst/>
          </a:prstGeom>
          <a:ln w="60325" cmpd="dbl">
            <a:solidFill>
              <a:srgbClr val="9933FF"/>
            </a:solidFill>
            <a:bevel/>
            <a:headEnd type="stealth"/>
            <a:tailEnd type="stealth"/>
          </a:ln>
          <a:effectLst>
            <a:outerShdw dist="50800" dir="5400000" sx="1000" sy="1000" algn="ctr" rotWithShape="0">
              <a:srgbClr val="000000">
                <a:alpha val="43137"/>
              </a:srgbClr>
            </a:outerShdw>
            <a:reflection endPos="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1083970" y="3368796"/>
            <a:ext cx="1219200" cy="1066800"/>
          </a:xfrm>
          <a:prstGeom prst="straightConnector1">
            <a:avLst/>
          </a:prstGeom>
          <a:ln w="60325" cmpd="dbl">
            <a:solidFill>
              <a:srgbClr val="9933FF"/>
            </a:solidFill>
            <a:bevel/>
            <a:headEnd type="stealth"/>
            <a:tailEnd type="stealth"/>
          </a:ln>
          <a:effectLst>
            <a:outerShdw dist="50800" dir="5400000" sx="1000" sy="1000" algn="ctr" rotWithShape="0">
              <a:srgbClr val="000000">
                <a:alpha val="43137"/>
              </a:srgbClr>
            </a:outerShdw>
            <a:reflection endPos="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607415" y="3368796"/>
            <a:ext cx="1219200" cy="1066800"/>
          </a:xfrm>
          <a:prstGeom prst="straightConnector1">
            <a:avLst/>
          </a:prstGeom>
          <a:ln w="60325" cmpd="dbl">
            <a:solidFill>
              <a:srgbClr val="9933FF"/>
            </a:solidFill>
            <a:bevel/>
            <a:headEnd type="stealth"/>
            <a:tailEnd type="stealth"/>
          </a:ln>
          <a:effectLst>
            <a:outerShdw dist="50800" dir="5400000" sx="1000" sy="1000" algn="ctr" rotWithShape="0">
              <a:srgbClr val="000000">
                <a:alpha val="43137"/>
              </a:srgbClr>
            </a:outerShdw>
            <a:reflection endPos="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107023" y="3379108"/>
            <a:ext cx="1219200" cy="1066800"/>
          </a:xfrm>
          <a:prstGeom prst="straightConnector1">
            <a:avLst/>
          </a:prstGeom>
          <a:ln w="60325" cmpd="dbl">
            <a:solidFill>
              <a:srgbClr val="9933FF"/>
            </a:solidFill>
            <a:bevel/>
            <a:headEnd type="stealth"/>
            <a:tailEnd type="stealth"/>
          </a:ln>
          <a:effectLst>
            <a:outerShdw dist="50800" dir="5400000" sx="1000" sy="1000" algn="ctr" rotWithShape="0">
              <a:srgbClr val="000000">
                <a:alpha val="43137"/>
              </a:srgbClr>
            </a:outerShdw>
            <a:reflection endPos="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460933" y="3368796"/>
            <a:ext cx="1219200" cy="1066800"/>
          </a:xfrm>
          <a:prstGeom prst="straightConnector1">
            <a:avLst/>
          </a:prstGeom>
          <a:ln w="60325" cmpd="dbl">
            <a:solidFill>
              <a:srgbClr val="9933FF"/>
            </a:solidFill>
            <a:bevel/>
            <a:headEnd type="stealth"/>
            <a:tailEnd type="stealth"/>
          </a:ln>
          <a:effectLst>
            <a:outerShdw dist="50800" dir="5400000" sx="1000" sy="1000" algn="ctr" rotWithShape="0">
              <a:srgbClr val="000000">
                <a:alpha val="43137"/>
              </a:srgbClr>
            </a:outerShdw>
            <a:reflection endPos="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3857219" y="3379108"/>
            <a:ext cx="1219200" cy="1066800"/>
          </a:xfrm>
          <a:prstGeom prst="straightConnector1">
            <a:avLst/>
          </a:prstGeom>
          <a:ln w="60325" cmpd="dbl">
            <a:solidFill>
              <a:srgbClr val="9933FF"/>
            </a:solidFill>
            <a:bevel/>
            <a:headEnd type="stealth"/>
            <a:tailEnd type="stealth"/>
          </a:ln>
          <a:effectLst>
            <a:outerShdw dist="50800" dir="5400000" sx="1000" sy="1000" algn="ctr" rotWithShape="0">
              <a:srgbClr val="000000">
                <a:alpha val="43137"/>
              </a:srgbClr>
            </a:outerShdw>
            <a:reflection endPos="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кругленный прямоугольник 15"/>
          <p:cNvSpPr/>
          <p:nvPr/>
        </p:nvSpPr>
        <p:spPr>
          <a:xfrm>
            <a:off x="6207421" y="1239254"/>
            <a:ext cx="4121435" cy="2495619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 w="41275">
            <a:solidFill>
              <a:srgbClr val="9933FF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057622" y="3972190"/>
            <a:ext cx="4468969" cy="2711447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 w="41275">
            <a:solidFill>
              <a:srgbClr val="9933FF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anose="00000A00000000000000" pitchFamily="2" charset="-52"/>
              </a:rPr>
              <a:t>КОНКУРЕНТЫ И АНАЛОГИ</a:t>
            </a:r>
          </a:p>
        </p:txBody>
      </p:sp>
      <p:pic>
        <p:nvPicPr>
          <p:cNvPr id="7" name="Picture 6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94" y="1395664"/>
            <a:ext cx="2311646" cy="218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1" y="3531713"/>
            <a:ext cx="2526889" cy="142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13" y="5446631"/>
            <a:ext cx="2535362" cy="854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94413" y="1708484"/>
            <a:ext cx="2526889" cy="1510409"/>
          </a:xfrm>
          <a:prstGeom prst="roundRect">
            <a:avLst/>
          </a:prstGeom>
          <a:noFill/>
          <a:ln w="3175">
            <a:solidFill>
              <a:srgbClr val="7030A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331" y="5247940"/>
            <a:ext cx="2562444" cy="1283035"/>
          </a:xfrm>
          <a:prstGeom prst="roundRect">
            <a:avLst/>
          </a:prstGeom>
          <a:noFill/>
          <a:ln w="3175">
            <a:solidFill>
              <a:srgbClr val="7030A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596" y="3379647"/>
            <a:ext cx="2624179" cy="1685648"/>
          </a:xfrm>
          <a:prstGeom prst="roundRect">
            <a:avLst/>
          </a:prstGeom>
          <a:noFill/>
          <a:ln w="3175">
            <a:solidFill>
              <a:srgbClr val="7030A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pic>
        <p:nvPicPr>
          <p:cNvPr id="14" name="Picture 4" descr="https://i.pinimg.com/736x/f2/e7/94/f2e7948351014e4bd2efe1a4aa852d4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209" y="1887397"/>
            <a:ext cx="1331496" cy="133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s://i.pinimg.com/736x/f2/e7/94/f2e7948351014e4bd2efe1a4aa852d4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5188" y="1887397"/>
            <a:ext cx="1331496" cy="133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s://i.pinimg.com/736x/f2/e7/94/f2e7948351014e4bd2efe1a4aa852d4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209" y="5083787"/>
            <a:ext cx="1331496" cy="133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s://i.pinimg.com/736x/f2/e7/94/f2e7948351014e4bd2efe1a4aa852d4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209" y="3388894"/>
            <a:ext cx="1331496" cy="133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2743200" y="1197361"/>
          <a:ext cx="9448800" cy="5462336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889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9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9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97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97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6099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Фирмы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Характеристика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Прямой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Косвенный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Ключевой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7099"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Gilroy" panose="00000A00000000000000" pitchFamily="2" charset="-52"/>
                        </a:rPr>
                        <a:t>АНО «Лаборатория «Сенсор-Тех»</a:t>
                      </a:r>
                      <a:endParaRPr lang="ru-RU" sz="1800" dirty="0">
                        <a:solidFill>
                          <a:schemeClr val="bg1"/>
                        </a:solidFill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dirty="0">
                          <a:effectLst/>
                          <a:latin typeface="Gilroy" panose="00000A00000000000000" pitchFamily="2" charset="-52"/>
                        </a:rPr>
                        <a:t>Инновации + господдержка. Высокотехнологичный носимый помощник, доступный бесплатно по ИПР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Gilroy" panose="00000A00000000000000" pitchFamily="2" charset="-52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5353"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Gilroy" panose="00000A00000000000000" pitchFamily="2" charset="-52"/>
                        </a:rPr>
                        <a:t>ИПТК «</a:t>
                      </a:r>
                      <a:r>
                        <a:rPr lang="ru-RU" sz="1800" dirty="0" err="1">
                          <a:latin typeface="Gilroy" panose="00000A00000000000000" pitchFamily="2" charset="-52"/>
                        </a:rPr>
                        <a:t>Логосвос</a:t>
                      </a:r>
                      <a:r>
                        <a:rPr lang="ru-RU" sz="1800" dirty="0">
                          <a:latin typeface="Gilroy" panose="00000A00000000000000" pitchFamily="2" charset="-52"/>
                        </a:rPr>
                        <a:t>»</a:t>
                      </a:r>
                      <a:endParaRPr lang="ru-RU" sz="1800" dirty="0">
                        <a:solidFill>
                          <a:schemeClr val="bg1"/>
                        </a:solidFill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  <a:latin typeface="Gilroy" panose="00000A00000000000000" pitchFamily="2" charset="-52"/>
                        </a:rPr>
                        <a:t>Государственный гигант информационной поддержки. Обеспечивает литературой для незрячих всю страну</a:t>
                      </a:r>
                      <a:endParaRPr lang="ru-RU" sz="1200" b="0" dirty="0">
                        <a:solidFill>
                          <a:schemeClr val="bg1"/>
                        </a:solidFill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88894"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Gilroy" panose="00000A00000000000000" pitchFamily="2" charset="-52"/>
                        </a:rPr>
                        <a:t>«</a:t>
                      </a:r>
                      <a:r>
                        <a:rPr lang="ru-RU" sz="1800" dirty="0" err="1">
                          <a:latin typeface="Gilroy" panose="00000A00000000000000" pitchFamily="2" charset="-52"/>
                        </a:rPr>
                        <a:t>ЭлекЖест</a:t>
                      </a:r>
                      <a:r>
                        <a:rPr lang="ru-RU" sz="1800" dirty="0">
                          <a:latin typeface="Gilroy" panose="00000A00000000000000" pitchFamily="2" charset="-52"/>
                        </a:rPr>
                        <a:t>» (Лаборатория Электроники)</a:t>
                      </a:r>
                      <a:endParaRPr lang="ru-RU" sz="1800" dirty="0">
                        <a:solidFill>
                          <a:schemeClr val="bg1"/>
                        </a:solidFill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  <a:latin typeface="Gilroy" panose="00000A00000000000000" pitchFamily="2" charset="-52"/>
                        </a:rPr>
                        <a:t>Государственный гигант информационной поддержки. Обеспечивает литературой для незрячих всю страну</a:t>
                      </a:r>
                      <a:endParaRPr lang="ru-RU" sz="1200" dirty="0">
                        <a:solidFill>
                          <a:schemeClr val="bg1"/>
                        </a:solidFill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918" y="855983"/>
            <a:ext cx="3649579" cy="668004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anose="00000A00000000000000" pitchFamily="2" charset="-52"/>
              </a:rPr>
              <a:t>КОНКУРЕНТЫ И АНАЛОГИ</a:t>
            </a:r>
            <a:endParaRPr lang="ru-RU" sz="2400" dirty="0">
              <a:latin typeface="Gilroy" panose="00000A00000000000000" pitchFamily="2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3357" y="5173249"/>
            <a:ext cx="8180445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spc="55" dirty="0">
                <a:solidFill>
                  <a:srgbClr val="8F00FF"/>
                </a:solidFill>
                <a:latin typeface="Gilroy" panose="00000A00000000000000" pitchFamily="2" charset="-52"/>
                <a:cs typeface="Trebuchet MS" panose="020B0603020202020204"/>
              </a:rPr>
              <a:t>Преимущества нашего продукта:</a:t>
            </a:r>
          </a:p>
          <a:p>
            <a:pPr marL="342900" indent="-342900">
              <a:buAutoNum type="arabicPeriod"/>
            </a:pPr>
            <a:r>
              <a:rPr lang="ru-RU" dirty="0">
                <a:latin typeface="Gilroy" panose="00000A00000000000000" pitchFamily="2" charset="-52"/>
              </a:rPr>
              <a:t>Наши очки видят в полной темноте</a:t>
            </a:r>
          </a:p>
          <a:p>
            <a:pPr marL="342900" indent="-342900">
              <a:buAutoNum type="arabicPeriod"/>
            </a:pPr>
            <a:r>
              <a:rPr lang="ru-RU" dirty="0">
                <a:latin typeface="Gilroy" panose="00000A00000000000000" pitchFamily="2" charset="-52"/>
              </a:rPr>
              <a:t>Наши очки надеваются на голову — руки всегда свободны</a:t>
            </a:r>
          </a:p>
          <a:p>
            <a:pPr marL="342900" indent="-342900">
              <a:buAutoNum type="arabicPeriod"/>
            </a:pPr>
            <a:r>
              <a:rPr lang="ru-RU" dirty="0">
                <a:latin typeface="Gilroy" panose="00000A00000000000000" pitchFamily="2" charset="-52"/>
              </a:rPr>
              <a:t>Бесшумный </a:t>
            </a:r>
            <a:r>
              <a:rPr lang="ru-RU" dirty="0" err="1">
                <a:latin typeface="Gilroy" panose="00000A00000000000000" pitchFamily="2" charset="-52"/>
              </a:rPr>
              <a:t>виброотклик</a:t>
            </a:r>
            <a:r>
              <a:rPr lang="ru-RU" dirty="0">
                <a:latin typeface="Gilroy" panose="00000A00000000000000" pitchFamily="2" charset="-52"/>
              </a:rPr>
              <a:t> — не привлекает внимание и не раздражает</a:t>
            </a:r>
          </a:p>
          <a:p>
            <a:pPr marL="342900" indent="-342900">
              <a:buAutoNum type="arabicPeriod"/>
            </a:pPr>
            <a:r>
              <a:rPr lang="ru-RU" dirty="0">
                <a:latin typeface="Gilroy" panose="00000A00000000000000" pitchFamily="2" charset="-52"/>
              </a:rPr>
              <a:t>Доступная цена и покупка без бюрократии</a:t>
            </a:r>
          </a:p>
          <a:p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3356" y="5284980"/>
            <a:ext cx="8073311" cy="1434475"/>
          </a:xfrm>
          <a:prstGeom prst="roundRect">
            <a:avLst/>
          </a:prstGeom>
          <a:noFill/>
          <a:ln w="3175">
            <a:solidFill>
              <a:srgbClr val="7030A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42372" y="1374561"/>
          <a:ext cx="10772760" cy="390144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1545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45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4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4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545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32004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Gilroy" panose="00000A00000000000000" pitchFamily="2" charset="-52"/>
                        </a:rPr>
                        <a:t>Критерий</a:t>
                      </a:r>
                      <a:endParaRPr lang="ru-RU" sz="1200" dirty="0"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Gilroy" panose="00000A00000000000000" pitchFamily="2" charset="-52"/>
                        </a:rPr>
                        <a:t>«Ориентир»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0" dirty="0">
                          <a:solidFill>
                            <a:schemeClr val="tx1"/>
                          </a:solidFill>
                          <a:effectLst/>
                          <a:latin typeface="Gilroy" panose="00000A00000000000000" pitchFamily="2" charset="-52"/>
                          <a:ea typeface="+mn-ea"/>
                          <a:cs typeface="+mn-cs"/>
                        </a:rPr>
                        <a:t>Сенсор-Тех / Исток-Аудио. </a:t>
                      </a:r>
                    </a:p>
                    <a:p>
                      <a:r>
                        <a:rPr lang="ru-RU" sz="1400" b="1" i="0" dirty="0">
                          <a:solidFill>
                            <a:schemeClr val="tx1"/>
                          </a:solidFill>
                          <a:effectLst/>
                          <a:latin typeface="Gilroy" panose="00000A00000000000000" pitchFamily="2" charset="-52"/>
                          <a:ea typeface="+mn-ea"/>
                          <a:cs typeface="+mn-cs"/>
                        </a:rPr>
                        <a:t>«Робин» </a:t>
                      </a:r>
                      <a:endParaRPr lang="ru-RU" sz="1400" dirty="0"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0" dirty="0">
                          <a:solidFill>
                            <a:schemeClr val="tx1"/>
                          </a:solidFill>
                          <a:effectLst/>
                          <a:latin typeface="Gilroy" panose="00000A00000000000000" pitchFamily="2" charset="-52"/>
                          <a:ea typeface="+mn-ea"/>
                          <a:cs typeface="+mn-cs"/>
                        </a:rPr>
                        <a:t>ИПТК «</a:t>
                      </a:r>
                      <a:r>
                        <a:rPr lang="ru-RU" sz="1400" b="1" i="0" dirty="0" err="1">
                          <a:solidFill>
                            <a:schemeClr val="tx1"/>
                          </a:solidFill>
                          <a:effectLst/>
                          <a:latin typeface="Gilroy" panose="00000A00000000000000" pitchFamily="2" charset="-52"/>
                          <a:ea typeface="+mn-ea"/>
                          <a:cs typeface="+mn-cs"/>
                        </a:rPr>
                        <a:t>Логосвос</a:t>
                      </a:r>
                      <a:r>
                        <a:rPr lang="ru-RU" sz="1400" b="1" i="0" dirty="0">
                          <a:solidFill>
                            <a:schemeClr val="tx1"/>
                          </a:solidFill>
                          <a:effectLst/>
                          <a:latin typeface="Gilroy" panose="00000A00000000000000" pitchFamily="2" charset="-52"/>
                          <a:ea typeface="+mn-ea"/>
                          <a:cs typeface="+mn-cs"/>
                        </a:rPr>
                        <a:t>». </a:t>
                      </a:r>
                    </a:p>
                    <a:p>
                      <a:r>
                        <a:rPr lang="ru-RU" sz="1400" b="1" i="0" dirty="0">
                          <a:solidFill>
                            <a:schemeClr val="tx1"/>
                          </a:solidFill>
                          <a:effectLst/>
                          <a:latin typeface="Gilroy" panose="00000A00000000000000" pitchFamily="2" charset="-52"/>
                          <a:ea typeface="+mn-ea"/>
                          <a:cs typeface="+mn-cs"/>
                        </a:rPr>
                        <a:t>Книги и учебники шрифтом Брайля</a:t>
                      </a:r>
                      <a:endParaRPr lang="ru-RU" sz="1400" dirty="0"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Gilroy" panose="00000A00000000000000" pitchFamily="2" charset="-52"/>
                          <a:ea typeface="+mn-ea"/>
                          <a:cs typeface="+mn-cs"/>
                        </a:rPr>
                        <a:t>«</a:t>
                      </a: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Gilroy" panose="00000A00000000000000" pitchFamily="2" charset="-52"/>
                          <a:ea typeface="+mn-ea"/>
                          <a:cs typeface="+mn-cs"/>
                        </a:rPr>
                        <a:t>ЭлекЖест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Gilroy" panose="00000A00000000000000" pitchFamily="2" charset="-52"/>
                          <a:ea typeface="+mn-ea"/>
                          <a:cs typeface="+mn-cs"/>
                        </a:rPr>
                        <a:t>». </a:t>
                      </a: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Gilroy" panose="00000A00000000000000" pitchFamily="2" charset="-52"/>
                          <a:ea typeface="+mn-ea"/>
                          <a:cs typeface="+mn-cs"/>
                        </a:rPr>
                        <a:t>Брайлевские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Gilroy" panose="00000A00000000000000" pitchFamily="2" charset="-52"/>
                          <a:ea typeface="+mn-ea"/>
                          <a:cs typeface="+mn-cs"/>
                        </a:rPr>
                        <a:t> дисплеи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002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Gilroy" panose="00000A00000000000000" pitchFamily="2" charset="-52"/>
                        </a:rPr>
                        <a:t>Цена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Gilroy" panose="00000A00000000000000" pitchFamily="2" charset="-52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Gilroy" panose="00000A00000000000000" pitchFamily="2" charset="-52"/>
                        </a:rPr>
                        <a:t>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Gilroy" panose="00000A00000000000000" pitchFamily="2" charset="-52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Gilroy" panose="00000A00000000000000" pitchFamily="2" charset="-52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002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Gilroy" panose="00000A00000000000000" pitchFamily="2" charset="-52"/>
                        </a:rPr>
                        <a:t>Наличие 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Gilroy" panose="00000A00000000000000" pitchFamily="2" charset="-5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Gilroy" panose="00000A00000000000000" pitchFamily="2" charset="-5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Gilroy" panose="00000A00000000000000" pitchFamily="2" charset="-52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Gilroy" panose="00000A00000000000000" pitchFamily="2" charset="-52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106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Gilroy" panose="00000A00000000000000" pitchFamily="2" charset="-52"/>
                        </a:rPr>
                        <a:t>Распознавание препятствий</a:t>
                      </a:r>
                      <a:r>
                        <a:rPr lang="ru-RU" sz="1600" b="1" baseline="0" dirty="0">
                          <a:latin typeface="Gilroy" panose="00000A00000000000000" pitchFamily="2" charset="-52"/>
                        </a:rPr>
                        <a:t> ночью</a:t>
                      </a:r>
                      <a:endParaRPr lang="ru-RU" sz="1600" b="1" dirty="0"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Gilroy" panose="00000A00000000000000" pitchFamily="2" charset="-5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Gilroy" panose="00000A00000000000000" pitchFamily="2" charset="-52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Gilroy" panose="00000A00000000000000" pitchFamily="2" charset="-52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Gilroy" panose="00000A00000000000000" pitchFamily="2" charset="-52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002">
                <a:tc>
                  <a:txBody>
                    <a:bodyPr/>
                    <a:lstStyle/>
                    <a:p>
                      <a:r>
                        <a:rPr lang="ru-RU" sz="1600" b="1" dirty="0" err="1">
                          <a:latin typeface="Gilroy" panose="00000A00000000000000" pitchFamily="2" charset="-52"/>
                        </a:rPr>
                        <a:t>Виброотклик</a:t>
                      </a:r>
                      <a:endParaRPr lang="ru-RU" sz="1600" b="1" dirty="0"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Gilroy" panose="00000A00000000000000" pitchFamily="2" charset="-5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Gilroy" panose="00000A00000000000000" pitchFamily="2" charset="-52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Gilroy" panose="00000A00000000000000" pitchFamily="2" charset="-52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Gilroy" panose="00000A00000000000000" pitchFamily="2" charset="-52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4972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Gilroy" panose="00000A00000000000000" pitchFamily="2" charset="-52"/>
                        </a:rPr>
                        <a:t>Мобильность и автономность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Gilroy" panose="00000A00000000000000" pitchFamily="2" charset="-5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Gilroy" panose="00000A00000000000000" pitchFamily="2" charset="-52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Gilroy" panose="00000A00000000000000" pitchFamily="2" charset="-52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Gilroy" panose="00000A00000000000000" pitchFamily="2" charset="-52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002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Gilroy" panose="00000A00000000000000" pitchFamily="2" charset="-52"/>
                        </a:rPr>
                        <a:t>Средний балл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Gilroy" panose="00000A00000000000000" pitchFamily="2" charset="-52"/>
                        </a:rPr>
                        <a:t>4,8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Gilroy" panose="00000A00000000000000" pitchFamily="2" charset="-52"/>
                        </a:rPr>
                        <a:t>3,8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Gilroy" panose="00000A00000000000000" pitchFamily="2" charset="-52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Gilroy" panose="00000A00000000000000" pitchFamily="2" charset="-52"/>
                          <a:ea typeface="+mn-ea"/>
                          <a:cs typeface="+mn-cs"/>
                        </a:rPr>
                        <a:t>0,8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2703"/>
            <a:ext cx="4790940" cy="1325563"/>
          </a:xfrm>
        </p:spPr>
        <p:txBody>
          <a:bodyPr>
            <a:normAutofit/>
          </a:bodyPr>
          <a:lstStyle/>
          <a:p>
            <a:pPr marL="12700" marR="5080">
              <a:lnSpc>
                <a:spcPts val="6190"/>
              </a:lnSpc>
              <a:spcBef>
                <a:spcPts val="1085"/>
              </a:spcBef>
              <a:defRPr/>
            </a:pPr>
            <a:r>
              <a:rPr lang="ru-RU" b="1" dirty="0">
                <a:solidFill>
                  <a:srgbClr val="8C45F8"/>
                </a:solidFill>
                <a:latin typeface="Gilroy" panose="00000A00000000000000" pitchFamily="2" charset="-52"/>
              </a:rPr>
              <a:t> </a:t>
            </a:r>
            <a:r>
              <a:rPr lang="ru-RU" sz="2700" b="1" dirty="0">
                <a:solidFill>
                  <a:srgbClr val="8C45F8"/>
                </a:solidFill>
                <a:latin typeface="Gilroy" panose="00000A00000000000000" pitchFamily="2" charset="-52"/>
              </a:rPr>
              <a:t>КОМАНДА ПРОЕКТА</a:t>
            </a:r>
            <a:endParaRPr lang="ru-RU" sz="2700" dirty="0">
              <a:latin typeface="Gilroy" panose="00000A00000000000000" pitchFamily="2" charset="-52"/>
              <a:cs typeface="Trebuchet MS" panose="020B0603020202020204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3492346"/>
          <a:ext cx="12192001" cy="331607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7806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195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91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8831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Gilroy" panose="00000A00000000000000" pitchFamily="2" charset="-52"/>
                        </a:rPr>
                        <a:t>ФИО</a:t>
                      </a:r>
                      <a:endParaRPr lang="ru-RU" sz="1800" dirty="0">
                        <a:solidFill>
                          <a:schemeClr val="tx1"/>
                        </a:solidFill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Gilroy" panose="00000A00000000000000" pitchFamily="2" charset="-52"/>
                        </a:rPr>
                        <a:t>Сергей</a:t>
                      </a:r>
                      <a:r>
                        <a:rPr lang="en-US" sz="2800" baseline="0" dirty="0">
                          <a:latin typeface="Gilroy" panose="00000A00000000000000" pitchFamily="2" charset="-52"/>
                        </a:rPr>
                        <a:t> Лаврухин</a:t>
                      </a:r>
                      <a:endParaRPr lang="ru-RU" sz="2800" dirty="0">
                        <a:solidFill>
                          <a:schemeClr val="tx1"/>
                        </a:solidFill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Gilroy" panose="00000A00000000000000" pitchFamily="2" charset="-52"/>
                        </a:rPr>
                        <a:t>Ангелина Бухтиярова</a:t>
                      </a:r>
                      <a:endParaRPr lang="ru-RU" sz="2800" dirty="0">
                        <a:solidFill>
                          <a:schemeClr val="tx1"/>
                        </a:solidFill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5221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Gilroy" panose="00000A00000000000000" pitchFamily="2" charset="-52"/>
                        </a:rPr>
                        <a:t>РОЛЬ</a:t>
                      </a:r>
                      <a:r>
                        <a:rPr lang="en-US" sz="1800" baseline="0" dirty="0">
                          <a:latin typeface="Gilroy" panose="00000A00000000000000" pitchFamily="2" charset="-52"/>
                        </a:rPr>
                        <a:t> В ПРОЕКТЕ</a:t>
                      </a:r>
                      <a:endParaRPr lang="ru-RU" sz="1800" dirty="0"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Gilroy" panose="00000A00000000000000" pitchFamily="2" charset="-52"/>
                        </a:rPr>
                        <a:t>Программист, Руководитель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Gilroy" panose="00000A00000000000000" pitchFamily="2" charset="-52"/>
                        </a:rPr>
                        <a:t>Исполнитель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7626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Gilroy" panose="00000A00000000000000" pitchFamily="2" charset="-52"/>
                        </a:rPr>
                        <a:t>SOFT SKILLS</a:t>
                      </a:r>
                      <a:endParaRPr lang="ru-RU" sz="1800" dirty="0"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sz="1800" dirty="0">
                          <a:latin typeface="Gilroy" panose="00000A00000000000000" pitchFamily="2" charset="-52"/>
                        </a:rPr>
                        <a:t>-критическое</a:t>
                      </a:r>
                      <a:r>
                        <a:rPr lang="ru-RU" sz="1800" baseline="0" dirty="0">
                          <a:latin typeface="Gilroy" panose="00000A00000000000000" pitchFamily="2" charset="-52"/>
                        </a:rPr>
                        <a:t> мышление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800" baseline="0" dirty="0">
                          <a:latin typeface="Gilroy" panose="00000A00000000000000" pitchFamily="2" charset="-52"/>
                        </a:rPr>
                        <a:t>-стрессоустойчивость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800" baseline="0" dirty="0">
                          <a:latin typeface="Gilroy" panose="00000A00000000000000" pitchFamily="2" charset="-52"/>
                        </a:rPr>
                        <a:t>-тайм-менеджмент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ru-RU" sz="1200" dirty="0"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sz="1800" dirty="0">
                          <a:latin typeface="Gilroy" panose="00000A00000000000000" pitchFamily="2" charset="-52"/>
                        </a:rPr>
                        <a:t>-коммуникативность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800" dirty="0">
                          <a:latin typeface="Gilroy" panose="00000A00000000000000" pitchFamily="2" charset="-52"/>
                        </a:rPr>
                        <a:t>-креативность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800" dirty="0">
                          <a:latin typeface="Gilroy" panose="00000A00000000000000" pitchFamily="2" charset="-52"/>
                        </a:rPr>
                        <a:t>-адаптивность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028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Gilroy" panose="00000A00000000000000" pitchFamily="2" charset="-52"/>
                        </a:rPr>
                        <a:t>HARD SKILLS</a:t>
                      </a:r>
                      <a:endParaRPr lang="ru-RU" sz="1800" dirty="0"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sz="1800" baseline="0" dirty="0">
                          <a:latin typeface="Gilroy" panose="00000A00000000000000" pitchFamily="2" charset="-52"/>
                        </a:rPr>
                        <a:t>-владение программами </a:t>
                      </a:r>
                      <a:r>
                        <a:rPr lang="en-US" sz="1800" baseline="0" dirty="0">
                          <a:latin typeface="Gilroy" panose="00000A00000000000000" pitchFamily="2" charset="-52"/>
                        </a:rPr>
                        <a:t>office</a:t>
                      </a:r>
                      <a:endParaRPr lang="ru-RU" sz="1800" baseline="0" dirty="0">
                        <a:latin typeface="Gilroy" panose="00000A00000000000000" pitchFamily="2" charset="-52"/>
                      </a:endParaRP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800" baseline="0" dirty="0">
                          <a:latin typeface="Gilroy" panose="00000A00000000000000" pitchFamily="2" charset="-52"/>
                        </a:rPr>
                        <a:t>-владение английским языком (</a:t>
                      </a:r>
                      <a:r>
                        <a:rPr lang="en-US" sz="1800" baseline="0" dirty="0">
                          <a:latin typeface="Gilroy" panose="00000A00000000000000" pitchFamily="2" charset="-52"/>
                        </a:rPr>
                        <a:t>B1)</a:t>
                      </a:r>
                      <a:endParaRPr lang="ru-RU" sz="1800" baseline="0" dirty="0">
                        <a:latin typeface="Gilroy" panose="00000A00000000000000" pitchFamily="2" charset="-52"/>
                      </a:endParaRP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800" baseline="0" dirty="0">
                          <a:latin typeface="Gilroy" panose="00000A00000000000000" pitchFamily="2" charset="-52"/>
                        </a:rPr>
                        <a:t>- финансовая грамотность</a:t>
                      </a:r>
                      <a:endParaRPr lang="ru-RU" sz="1800" dirty="0"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sz="1800" dirty="0">
                          <a:latin typeface="Gilroy" panose="00000A00000000000000" pitchFamily="2" charset="-52"/>
                        </a:rPr>
                        <a:t>-работа в </a:t>
                      </a:r>
                      <a:r>
                        <a:rPr lang="en-US" sz="1800" dirty="0">
                          <a:latin typeface="Gilroy" panose="00000A00000000000000" pitchFamily="2" charset="-52"/>
                        </a:rPr>
                        <a:t>Microsoft office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sz="1800" dirty="0">
                          <a:latin typeface="Gilroy" panose="00000A00000000000000" pitchFamily="2" charset="-52"/>
                        </a:rPr>
                        <a:t>-</a:t>
                      </a:r>
                      <a:r>
                        <a:rPr lang="ru-RU" sz="1800" dirty="0">
                          <a:latin typeface="Gilroy" panose="00000A00000000000000" pitchFamily="2" charset="-52"/>
                        </a:rPr>
                        <a:t>работа с документами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800" dirty="0">
                          <a:latin typeface="Gilroy" panose="00000A00000000000000" pitchFamily="2" charset="-52"/>
                        </a:rPr>
                        <a:t>-обработка</a:t>
                      </a:r>
                      <a:r>
                        <a:rPr lang="ru-RU" sz="1800" baseline="0" dirty="0">
                          <a:latin typeface="Gilroy" panose="00000A00000000000000" pitchFamily="2" charset="-52"/>
                        </a:rPr>
                        <a:t> фотографий</a:t>
                      </a:r>
                      <a:endParaRPr lang="ru-RU" sz="1800" dirty="0"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Скругленный прямоугольник 4"/>
          <p:cNvSpPr/>
          <p:nvPr/>
        </p:nvSpPr>
        <p:spPr bwMode="auto">
          <a:xfrm>
            <a:off x="4238700" y="1046602"/>
            <a:ext cx="1974813" cy="2379912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8832734" y="1046603"/>
            <a:ext cx="1974813" cy="2379911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367</Words>
  <Application>Microsoft Macintosh PowerPoint</Application>
  <PresentationFormat>Широкоэкранный</PresentationFormat>
  <Paragraphs>100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Gilroy</vt:lpstr>
      <vt:lpstr>Тема Office</vt:lpstr>
      <vt:lpstr>Презентация PowerPoint</vt:lpstr>
      <vt:lpstr>ПРОБЛЕМА</vt:lpstr>
      <vt:lpstr>АКТУАЛЬНОСТЬ</vt:lpstr>
      <vt:lpstr>РЕШЕНИЕ</vt:lpstr>
      <vt:lpstr>КОНКУРЕНТЫ И АНАЛОГИ</vt:lpstr>
      <vt:lpstr>КОНКУРЕНТЫ И АНАЛОГИ</vt:lpstr>
      <vt:lpstr> КОМАНДА ПРОЕКТА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21</cp:revision>
  <dcterms:created xsi:type="dcterms:W3CDTF">2026-06-19T07:44:00Z</dcterms:created>
  <dcterms:modified xsi:type="dcterms:W3CDTF">2026-07-09T09:18:57Z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1049-12.1.0.26880</vt:lpwstr>
  </property>
  <property fmtid="{D5CDD505-2E9C-101B-9397-08002B2CF9AE}" pid="3" name="ICV">
    <vt:lpwstr>215A9FB64A5942CDB98460CD7E39E10B_13</vt:lpwstr>
  </property>
</Properties>
</file>