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 autoCompressPictures="0">
  <p:sldMasterIdLst>
    <p:sldMasterId id="2147483648" r:id="rId1"/>
    <p:sldMasterId id="2147483660" r:id="rId2"/>
  </p:sldMasterIdLst>
  <p:notesMasterIdLst>
    <p:notesMasterId r:id="rId18"/>
  </p:notesMasterIdLst>
  <p:sldIdLst>
    <p:sldId id="256" r:id="rId3"/>
    <p:sldId id="257" r:id="rId4"/>
    <p:sldId id="258" r:id="rId5"/>
    <p:sldId id="261" r:id="rId6"/>
    <p:sldId id="262" r:id="rId7"/>
    <p:sldId id="263" r:id="rId8"/>
    <p:sldId id="264" r:id="rId9"/>
    <p:sldId id="267" r:id="rId10"/>
    <p:sldId id="268" r:id="rId11"/>
    <p:sldId id="269" r:id="rId12"/>
    <p:sldId id="270" r:id="rId13"/>
    <p:sldId id="271" r:id="rId14"/>
    <p:sldId id="272" r:id="rId15"/>
    <p:sldId id="274" r:id="rId16"/>
    <p:sldId id="266" r:id="rId17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19" roundtripDataSignature="AMtx7mh8JLWFOJNpzWwdIO4qmM+hyP+K1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AA21585A-F127-4E01-B619-7F42FF785402}">
  <a:tblStyle styleId="{AA21585A-F127-4E01-B619-7F42FF785402}" styleName="Table_0">
    <a:wholeTbl>
      <a:tcTxStyle b="off" i="off">
        <a:font>
          <a:latin typeface="Gilroy"/>
          <a:ea typeface="Gilroy"/>
          <a:cs typeface="Gilroy"/>
        </a:font>
        <a:srgbClr val="000000"/>
      </a:tcTxStyle>
      <a:tcStyle>
        <a:tcBdr>
          <a:left>
            <a:ln w="12700" cap="flat" cmpd="sng">
              <a:solidFill>
                <a:srgbClr val="B5D8E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rgbClr val="B5D8E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rgbClr val="B5D8E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rgbClr val="B5D8E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rgbClr val="B5D8E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FFFFFF"/>
          </a:solidFill>
        </a:fill>
      </a:tcStyle>
    </a:wholeTbl>
    <a:band1H>
      <a:tcTxStyle b="off" i="off"/>
      <a:tcStyle>
        <a:tcBdr/>
        <a:fill>
          <a:solidFill>
            <a:srgbClr val="F2F8F9"/>
          </a:solidFill>
        </a:fill>
      </a:tcStyle>
    </a:band1H>
    <a:band2H>
      <a:tcTxStyle b="off" i="off"/>
      <a:tcStyle>
        <a:tcBdr/>
      </a:tcStyle>
    </a:band2H>
    <a:band1V>
      <a:tcTxStyle b="off" i="off"/>
      <a:tcStyle>
        <a:tcBdr/>
        <a:fill>
          <a:solidFill>
            <a:srgbClr val="F2F8F9"/>
          </a:solidFill>
        </a:fill>
      </a:tcStyle>
    </a:band1V>
    <a:band2V>
      <a:tcTxStyle b="off" i="off"/>
      <a:tcStyle>
        <a:tcBdr/>
      </a:tcStyle>
    </a:band2V>
    <a:lastCol>
      <a:tcTxStyle b="on" i="off"/>
      <a:tcStyle>
        <a:tcBdr/>
      </a:tcStyle>
    </a:lastCol>
    <a:firstCol>
      <a:tcTxStyle b="on" i="off"/>
      <a:tcStyle>
        <a:tcBdr/>
      </a:tcStyle>
    </a:firstCol>
    <a:lastRow>
      <a:tcTxStyle b="on" i="off"/>
      <a:tcStyle>
        <a:tcBdr>
          <a:top>
            <a:ln w="50800" cap="flat" cmpd="sng">
              <a:solidFill>
                <a:srgbClr val="B5D8E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rgbClr val="FFFFFF"/>
          </a:solidFill>
        </a:fill>
      </a:tcStyle>
    </a:lastRow>
    <a:seCell>
      <a:tcTxStyle b="off" i="off"/>
      <a:tcStyle>
        <a:tcBdr/>
      </a:tcStyle>
    </a:seCell>
    <a:swCell>
      <a:tcTxStyle b="off" i="off"/>
      <a:tcStyle>
        <a:tcBdr/>
      </a:tcStyle>
    </a:swCell>
    <a:firstRow>
      <a:tcTxStyle b="on" i="off">
        <a:font>
          <a:latin typeface="Gilroy"/>
          <a:ea typeface="Gilroy"/>
          <a:cs typeface="Gilroy"/>
        </a:font>
        <a:srgbClr val="FFFFFF"/>
      </a:tcTxStyle>
      <a:tcStyle>
        <a:tcBdr/>
        <a:fill>
          <a:solidFill>
            <a:srgbClr val="B5D8E1"/>
          </a:solidFill>
        </a:fill>
      </a:tcStyle>
    </a:firstRow>
    <a:neCell>
      <a:tcTxStyle b="off" i="off"/>
      <a:tcStyle>
        <a:tcBdr/>
      </a:tcStyle>
    </a:neCell>
    <a:nwCell>
      <a:tcTxStyle b="off" i="off"/>
      <a:tcStyle>
        <a:tcBdr/>
      </a:tcStyle>
    </a:nwCell>
  </a:tblStyle>
  <a:tblStyle styleId="{52AAA84D-81E9-4A1C-94FF-EEF83DEB22FE}" styleName="Table_1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 b="off" i="off"/>
      <a:tcStyle>
        <a:tcBdr/>
      </a:tcStyle>
    </a:band1H>
    <a:band2H>
      <a:tcTxStyle b="off" i="off"/>
      <a:tcStyle>
        <a:tcBdr/>
      </a:tcStyle>
    </a:band2H>
    <a:band1V>
      <a:tcTxStyle b="off" i="off"/>
      <a:tcStyle>
        <a:tcBdr/>
      </a:tcStyle>
    </a:band1V>
    <a:band2V>
      <a:tcTxStyle b="off" i="off"/>
      <a:tcStyle>
        <a:tcBdr/>
      </a:tcStyle>
    </a:band2V>
    <a:lastCol>
      <a:tcTxStyle b="off" i="off"/>
      <a:tcStyle>
        <a:tcBdr/>
      </a:tcStyle>
    </a:lastCol>
    <a:firstCol>
      <a:tcTxStyle b="off" i="off"/>
      <a:tcStyle>
        <a:tcBdr/>
      </a:tcStyle>
    </a:firstCol>
    <a:lastRow>
      <a:tcTxStyle b="off" i="off"/>
      <a:tcStyle>
        <a:tcBdr/>
      </a:tcStyle>
    </a:lastRow>
    <a:seCell>
      <a:tcTxStyle b="off" i="off"/>
      <a:tcStyle>
        <a:tcBdr/>
      </a:tcStyle>
    </a:seCell>
    <a:swCell>
      <a:tcTxStyle b="off" i="off"/>
      <a:tcStyle>
        <a:tcBdr/>
      </a:tcStyle>
    </a:swCell>
    <a:firstRow>
      <a:tcTxStyle b="off" i="off"/>
      <a:tcStyle>
        <a:tcBdr/>
      </a:tcStyle>
    </a:firstRow>
    <a:neCell>
      <a:tcTxStyle b="off" i="off"/>
      <a:tcStyle>
        <a:tcBdr/>
      </a:tcStyle>
    </a:neCell>
    <a:nwCell>
      <a:tcTxStyle b="off" i="off"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5033" autoAdjust="0"/>
  </p:normalViewPr>
  <p:slideViewPr>
    <p:cSldViewPr snapToGrid="0">
      <p:cViewPr varScale="1">
        <p:scale>
          <a:sx n="109" d="100"/>
          <a:sy n="109" d="100"/>
        </p:scale>
        <p:origin x="706" y="62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customschemas.google.com/relationships/presentationmetadata" Target="meta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2" name="Google Shape;82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8" name="Google Shape;88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7" name="Google Shape;97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2" name="Google Shape;122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0" name="Google Shape;130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0" name="Google Shape;150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9:notes"/>
          <p:cNvSpPr txBox="1">
            <a:spLocks noGrp="1"/>
          </p:cNvSpPr>
          <p:nvPr>
            <p:ph type="body" idx="1"/>
          </p:nvPr>
        </p:nvSpPr>
        <p:spPr>
          <a:xfrm>
            <a:off x="385763" y="5791200"/>
            <a:ext cx="3086100" cy="548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60" name="Google Shape;160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-2135188" y="914400"/>
            <a:ext cx="8128001" cy="4572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0" name="Google Shape;130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0941248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0" name="Google Shape;130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22141200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0" name="Google Shape;130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58895873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0" name="Google Shape;130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18831883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0" name="Google Shape;130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04863405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0" name="Google Shape;130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43001109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0" name="Google Shape;130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90908472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30" name="Google Shape;230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1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4" name="Google Shape;14;p14"/>
          <p:cNvSpPr txBox="1">
            <a:spLocks noGrp="1"/>
          </p:cNvSpPr>
          <p:nvPr>
            <p:ph type="sldNum" idx="12"/>
          </p:nvPr>
        </p:nvSpPr>
        <p:spPr>
          <a:xfrm>
            <a:off x="8313608" y="48374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1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18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0" name="Google Shape;20;p18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1" name="Google Shape;21;p1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19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4" name="Google Shape;24;p1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20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27" name="Google Shape;27;p20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8" name="Google Shape;28;p2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21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1" name="Google Shape;31;p2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22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" name="Google Shape;34;p22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5" name="Google Shape;35;p22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6" name="Google Shape;36;p22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37" name="Google Shape;37;p2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23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0" name="Google Shape;40;p2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24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3" name="Google Shape;43;p24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4" name="Google Shape;44;p2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2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итульный слайд" type="title">
  <p:cSld name="TITLE"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6"/>
          <p:cNvSpPr txBox="1">
            <a:spLocks noGrp="1"/>
          </p:cNvSpPr>
          <p:nvPr>
            <p:ph type="title"/>
          </p:nvPr>
        </p:nvSpPr>
        <p:spPr>
          <a:xfrm>
            <a:off x="1143000" y="841772"/>
            <a:ext cx="6858000" cy="179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Autofit/>
          </a:bodyPr>
          <a:lstStyle>
            <a:lvl1pPr marR="0"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Arial"/>
              <a:buNone/>
              <a:defRPr sz="4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5" name="Google Shape;65;p16"/>
          <p:cNvSpPr txBox="1">
            <a:spLocks noGrp="1"/>
          </p:cNvSpPr>
          <p:nvPr>
            <p:ph type="body" idx="1"/>
          </p:nvPr>
        </p:nvSpPr>
        <p:spPr>
          <a:xfrm>
            <a:off x="1143000" y="2701528"/>
            <a:ext cx="6858000" cy="124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ctr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ctr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ctr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ctr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6" name="Google Shape;66;p16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2250000" cy="225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Заголовок" type="tx">
  <p:cSld name="TITLE_AND_BODY"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26"/>
          <p:cNvSpPr txBox="1">
            <a:spLocks noGrp="1"/>
          </p:cNvSpPr>
          <p:nvPr>
            <p:ph type="body" idx="1"/>
          </p:nvPr>
        </p:nvSpPr>
        <p:spPr>
          <a:xfrm>
            <a:off x="450503" y="4447449"/>
            <a:ext cx="8239200" cy="23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9" name="Google Shape;69;p26"/>
          <p:cNvSpPr txBox="1">
            <a:spLocks noGrp="1"/>
          </p:cNvSpPr>
          <p:nvPr>
            <p:ph type="title"/>
          </p:nvPr>
        </p:nvSpPr>
        <p:spPr>
          <a:xfrm>
            <a:off x="452437" y="965622"/>
            <a:ext cx="8239200" cy="17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0" name="Google Shape;70;p26"/>
          <p:cNvSpPr txBox="1">
            <a:spLocks noGrp="1"/>
          </p:cNvSpPr>
          <p:nvPr>
            <p:ph type="body" idx="2"/>
          </p:nvPr>
        </p:nvSpPr>
        <p:spPr>
          <a:xfrm>
            <a:off x="450504" y="2708696"/>
            <a:ext cx="8239200" cy="71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  <a:defRPr sz="21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1" name="Google Shape;71;p26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2250000" cy="225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Заголовок и объект">
  <p:cSld name="1_Заголовок и объект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объект">
  <p:cSld name="Заголовок и объект"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Пользовательский макет">
  <p:cSld name="Пользовательский макет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29"/>
          <p:cNvSpPr txBox="1">
            <a:spLocks noGrp="1"/>
          </p:cNvSpPr>
          <p:nvPr>
            <p:ph type="title"/>
          </p:nvPr>
        </p:nvSpPr>
        <p:spPr>
          <a:xfrm>
            <a:off x="151630" y="238981"/>
            <a:ext cx="7886400" cy="6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700"/>
              <a:buFont typeface="Arial"/>
              <a:buNone/>
              <a:defRPr sz="27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>
  <p:cSld name="Two Content"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Пользовательский макет">
  <p:cSld name="1_Пользовательский макет"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31"/>
          <p:cNvSpPr txBox="1">
            <a:spLocks noGrp="1"/>
          </p:cNvSpPr>
          <p:nvPr>
            <p:ph type="title"/>
          </p:nvPr>
        </p:nvSpPr>
        <p:spPr>
          <a:xfrm>
            <a:off x="151630" y="238981"/>
            <a:ext cx="7886400" cy="6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700"/>
              <a:buFont typeface="Arial"/>
              <a:buNone/>
              <a:defRPr sz="27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wo Content">
  <p:cSld name="1_Two Content"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5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image" Target="../media/image4.png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image" Target="../media/image3.png"/><Relationship Id="rId5" Type="http://schemas.openxmlformats.org/officeDocument/2006/relationships/slideLayout" Target="../slideLayouts/slideLayout16.xml"/><Relationship Id="rId10" Type="http://schemas.openxmlformats.org/officeDocument/2006/relationships/image" Target="../media/image2.png"/><Relationship Id="rId4" Type="http://schemas.openxmlformats.org/officeDocument/2006/relationships/slideLayout" Target="../slideLayouts/slideLayout15.xml"/><Relationship Id="rId9" Type="http://schemas.openxmlformats.org/officeDocument/2006/relationships/theme" Target="../theme/theme2.xml"/><Relationship Id="rId14" Type="http://schemas.openxmlformats.org/officeDocument/2006/relationships/image" Target="../media/image6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2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12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8" name="Google Shape;48;p15"/>
          <p:cNvGrpSpPr/>
          <p:nvPr/>
        </p:nvGrpSpPr>
        <p:grpSpPr>
          <a:xfrm>
            <a:off x="-11906" y="4915618"/>
            <a:ext cx="9177375" cy="245217"/>
            <a:chOff x="-15875" y="6554788"/>
            <a:chExt cx="12236500" cy="327000"/>
          </a:xfrm>
        </p:grpSpPr>
        <p:sp>
          <p:nvSpPr>
            <p:cNvPr id="49" name="Google Shape;49;p15"/>
            <p:cNvSpPr/>
            <p:nvPr/>
          </p:nvSpPr>
          <p:spPr>
            <a:xfrm>
              <a:off x="-15875" y="6554788"/>
              <a:ext cx="1503300" cy="327000"/>
            </a:xfrm>
            <a:prstGeom prst="rect">
              <a:avLst/>
            </a:prstGeom>
            <a:blipFill rotWithShape="1">
              <a:blip r:embed="rId10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31400" tIns="31400" rIns="31400" bIns="314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900"/>
                <a:buFont typeface="Arial"/>
                <a:buNone/>
              </a:pPr>
              <a:endParaRPr sz="900" b="0" i="0" u="none" strike="noStrike" cap="none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0" name="Google Shape;50;p15"/>
            <p:cNvSpPr/>
            <p:nvPr/>
          </p:nvSpPr>
          <p:spPr>
            <a:xfrm>
              <a:off x="1481138" y="6554788"/>
              <a:ext cx="1501800" cy="327000"/>
            </a:xfrm>
            <a:prstGeom prst="rect">
              <a:avLst/>
            </a:prstGeom>
            <a:blipFill rotWithShape="1">
              <a:blip r:embed="rId11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31400" tIns="31400" rIns="31400" bIns="314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900"/>
                <a:buFont typeface="Arial"/>
                <a:buNone/>
              </a:pPr>
              <a:endParaRPr sz="900" b="0" i="0" u="none" strike="noStrike" cap="none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1" name="Google Shape;51;p15"/>
            <p:cNvSpPr/>
            <p:nvPr/>
          </p:nvSpPr>
          <p:spPr>
            <a:xfrm>
              <a:off x="2968625" y="6554788"/>
              <a:ext cx="1501800" cy="327000"/>
            </a:xfrm>
            <a:prstGeom prst="rect">
              <a:avLst/>
            </a:prstGeom>
            <a:blipFill rotWithShape="1">
              <a:blip r:embed="rId12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31400" tIns="31400" rIns="31400" bIns="314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900"/>
                <a:buFont typeface="Arial"/>
                <a:buNone/>
              </a:pPr>
              <a:endParaRPr sz="900" b="0" i="0" u="none" strike="noStrike" cap="none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2" name="Google Shape;52;p15"/>
            <p:cNvSpPr/>
            <p:nvPr/>
          </p:nvSpPr>
          <p:spPr>
            <a:xfrm>
              <a:off x="4449763" y="6554788"/>
              <a:ext cx="1503300" cy="327000"/>
            </a:xfrm>
            <a:prstGeom prst="rect">
              <a:avLst/>
            </a:prstGeom>
            <a:blipFill rotWithShape="1">
              <a:blip r:embed="rId13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31400" tIns="31400" rIns="31400" bIns="314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900"/>
                <a:buFont typeface="Arial"/>
                <a:buNone/>
              </a:pPr>
              <a:endParaRPr sz="900" b="0" i="0" u="none" strike="noStrike" cap="none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3" name="Google Shape;53;p15"/>
            <p:cNvSpPr/>
            <p:nvPr/>
          </p:nvSpPr>
          <p:spPr>
            <a:xfrm>
              <a:off x="5951538" y="6554788"/>
              <a:ext cx="1501800" cy="327000"/>
            </a:xfrm>
            <a:prstGeom prst="rect">
              <a:avLst/>
            </a:prstGeom>
            <a:blipFill rotWithShape="1">
              <a:blip r:embed="rId12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31400" tIns="31400" rIns="31400" bIns="314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900"/>
                <a:buFont typeface="Arial"/>
                <a:buNone/>
              </a:pPr>
              <a:endParaRPr sz="900" b="0" i="0" u="none" strike="noStrike" cap="none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4" name="Google Shape;54;p15"/>
            <p:cNvSpPr/>
            <p:nvPr/>
          </p:nvSpPr>
          <p:spPr>
            <a:xfrm>
              <a:off x="7419975" y="6554788"/>
              <a:ext cx="1501800" cy="327000"/>
            </a:xfrm>
            <a:prstGeom prst="rect">
              <a:avLst/>
            </a:prstGeom>
            <a:blipFill rotWithShape="1">
              <a:blip r:embed="rId1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31400" tIns="31400" rIns="31400" bIns="314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900"/>
                <a:buFont typeface="Arial"/>
                <a:buNone/>
              </a:pPr>
              <a:endParaRPr sz="900" b="0" i="0" u="none" strike="noStrike" cap="none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5" name="Google Shape;55;p15"/>
            <p:cNvSpPr/>
            <p:nvPr/>
          </p:nvSpPr>
          <p:spPr>
            <a:xfrm>
              <a:off x="8920163" y="6554788"/>
              <a:ext cx="1503300" cy="327000"/>
            </a:xfrm>
            <a:prstGeom prst="rect">
              <a:avLst/>
            </a:prstGeom>
            <a:blipFill rotWithShape="1">
              <a:blip r:embed="rId10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31400" tIns="31400" rIns="31400" bIns="314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900"/>
                <a:buFont typeface="Arial"/>
                <a:buNone/>
              </a:pPr>
              <a:endParaRPr sz="900" b="0" i="0" u="none" strike="noStrike" cap="none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6" name="Google Shape;56;p15"/>
            <p:cNvSpPr/>
            <p:nvPr/>
          </p:nvSpPr>
          <p:spPr>
            <a:xfrm>
              <a:off x="10234613" y="6554788"/>
              <a:ext cx="1503300" cy="327000"/>
            </a:xfrm>
            <a:prstGeom prst="rect">
              <a:avLst/>
            </a:prstGeom>
            <a:blipFill rotWithShape="1">
              <a:blip r:embed="rId13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31400" tIns="31400" rIns="31400" bIns="314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900"/>
                <a:buFont typeface="Arial"/>
                <a:buNone/>
              </a:pPr>
              <a:endParaRPr sz="900" b="0" i="0" u="none" strike="noStrike" cap="none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7" name="Google Shape;57;p15"/>
            <p:cNvSpPr/>
            <p:nvPr/>
          </p:nvSpPr>
          <p:spPr>
            <a:xfrm>
              <a:off x="11731625" y="6554788"/>
              <a:ext cx="489000" cy="327000"/>
            </a:xfrm>
            <a:prstGeom prst="rect">
              <a:avLst/>
            </a:prstGeom>
            <a:blipFill rotWithShape="1">
              <a:blip r:embed="rId10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31400" tIns="31400" rIns="31400" bIns="314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900"/>
                <a:buFont typeface="Arial"/>
                <a:buNone/>
              </a:pPr>
              <a:endParaRPr sz="900" b="0" i="0" u="none" strike="noStrike" cap="none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58" name="Google Shape;58;p15"/>
          <p:cNvSpPr/>
          <p:nvPr/>
        </p:nvSpPr>
        <p:spPr>
          <a:xfrm>
            <a:off x="8622539" y="-5773"/>
            <a:ext cx="522600" cy="1320300"/>
          </a:xfrm>
          <a:prstGeom prst="rect">
            <a:avLst/>
          </a:prstGeom>
          <a:blipFill rotWithShape="1">
            <a:blip r:embed="rId1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19025" tIns="19025" rIns="19025" bIns="190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</a:pPr>
            <a:endParaRPr sz="900" b="0" i="0" u="none" strike="noStrike" cap="none">
              <a:solidFill>
                <a:srgbClr val="5E5E5E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9" name="Google Shape;59;p15"/>
          <p:cNvSpPr/>
          <p:nvPr/>
        </p:nvSpPr>
        <p:spPr>
          <a:xfrm>
            <a:off x="8622539" y="1313348"/>
            <a:ext cx="522600" cy="1320300"/>
          </a:xfrm>
          <a:prstGeom prst="rect">
            <a:avLst/>
          </a:prstGeom>
          <a:blipFill rotWithShape="1">
            <a:blip r:embed="rId10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19025" tIns="19025" rIns="19025" bIns="190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</a:pPr>
            <a:endParaRPr sz="900" b="0" i="0" u="none" strike="noStrike" cap="none">
              <a:solidFill>
                <a:srgbClr val="5E5E5E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0" name="Google Shape;60;p15"/>
          <p:cNvSpPr/>
          <p:nvPr/>
        </p:nvSpPr>
        <p:spPr>
          <a:xfrm>
            <a:off x="8622539" y="2628896"/>
            <a:ext cx="522600" cy="1320300"/>
          </a:xfrm>
          <a:prstGeom prst="rect">
            <a:avLst/>
          </a:prstGeom>
          <a:blipFill rotWithShape="1">
            <a:blip r:embed="rId1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19025" tIns="19025" rIns="19025" bIns="190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</a:pPr>
            <a:endParaRPr sz="900" b="0" i="0" u="none" strike="noStrike" cap="none">
              <a:solidFill>
                <a:srgbClr val="5E5E5E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1" name="Google Shape;61;p15"/>
          <p:cNvSpPr/>
          <p:nvPr/>
        </p:nvSpPr>
        <p:spPr>
          <a:xfrm>
            <a:off x="8622539" y="3948016"/>
            <a:ext cx="522600" cy="968100"/>
          </a:xfrm>
          <a:prstGeom prst="rect">
            <a:avLst/>
          </a:prstGeom>
          <a:blipFill rotWithShape="1">
            <a:blip r:embed="rId1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19025" tIns="19025" rIns="19025" bIns="190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</a:pPr>
            <a:endParaRPr sz="900" b="0" i="0" u="none" strike="noStrike" cap="none">
              <a:solidFill>
                <a:srgbClr val="5E5E5E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2" name="Google Shape;62;p15"/>
          <p:cNvSpPr txBox="1"/>
          <p:nvPr/>
        </p:nvSpPr>
        <p:spPr>
          <a:xfrm>
            <a:off x="6741319" y="4923137"/>
            <a:ext cx="2057400" cy="23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Arial"/>
              <a:buNone/>
            </a:pPr>
            <a:fld id="{00000000-1234-1234-1234-123412341234}" type="slidenum">
              <a:rPr lang="ru" sz="11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100"/>
                <a:buFont typeface="Arial"/>
                <a:buNone/>
              </a:pPr>
              <a:t>‹#›</a:t>
            </a:fld>
            <a:endParaRPr sz="1100" b="1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671">
          <p15:clr>
            <a:srgbClr val="F26B43"/>
          </p15:clr>
        </p15:guide>
        <p15:guide id="2" pos="4749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13" Type="http://schemas.openxmlformats.org/officeDocument/2006/relationships/image" Target="../media/image20.png"/><Relationship Id="rId18" Type="http://schemas.openxmlformats.org/officeDocument/2006/relationships/image" Target="../media/image25.png"/><Relationship Id="rId26" Type="http://schemas.openxmlformats.org/officeDocument/2006/relationships/image" Target="../media/image33.png"/><Relationship Id="rId39" Type="http://schemas.openxmlformats.org/officeDocument/2006/relationships/image" Target="../media/image46.png"/><Relationship Id="rId21" Type="http://schemas.openxmlformats.org/officeDocument/2006/relationships/image" Target="../media/image28.png"/><Relationship Id="rId34" Type="http://schemas.openxmlformats.org/officeDocument/2006/relationships/image" Target="../media/image41.png"/><Relationship Id="rId42" Type="http://schemas.openxmlformats.org/officeDocument/2006/relationships/image" Target="../media/image49.png"/><Relationship Id="rId47" Type="http://schemas.openxmlformats.org/officeDocument/2006/relationships/image" Target="../media/image54.pn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7.xml"/><Relationship Id="rId16" Type="http://schemas.openxmlformats.org/officeDocument/2006/relationships/image" Target="../media/image23.png"/><Relationship Id="rId29" Type="http://schemas.openxmlformats.org/officeDocument/2006/relationships/image" Target="../media/image36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3.png"/><Relationship Id="rId11" Type="http://schemas.openxmlformats.org/officeDocument/2006/relationships/image" Target="../media/image18.png"/><Relationship Id="rId24" Type="http://schemas.openxmlformats.org/officeDocument/2006/relationships/image" Target="../media/image31.png"/><Relationship Id="rId32" Type="http://schemas.openxmlformats.org/officeDocument/2006/relationships/image" Target="../media/image39.png"/><Relationship Id="rId37" Type="http://schemas.openxmlformats.org/officeDocument/2006/relationships/image" Target="../media/image44.png"/><Relationship Id="rId40" Type="http://schemas.openxmlformats.org/officeDocument/2006/relationships/image" Target="../media/image47.png"/><Relationship Id="rId45" Type="http://schemas.openxmlformats.org/officeDocument/2006/relationships/image" Target="../media/image52.png"/><Relationship Id="rId5" Type="http://schemas.openxmlformats.org/officeDocument/2006/relationships/image" Target="../media/image12.png"/><Relationship Id="rId15" Type="http://schemas.openxmlformats.org/officeDocument/2006/relationships/image" Target="../media/image22.png"/><Relationship Id="rId23" Type="http://schemas.openxmlformats.org/officeDocument/2006/relationships/image" Target="../media/image30.png"/><Relationship Id="rId28" Type="http://schemas.openxmlformats.org/officeDocument/2006/relationships/image" Target="../media/image35.png"/><Relationship Id="rId36" Type="http://schemas.openxmlformats.org/officeDocument/2006/relationships/image" Target="../media/image43.png"/><Relationship Id="rId10" Type="http://schemas.openxmlformats.org/officeDocument/2006/relationships/image" Target="../media/image17.png"/><Relationship Id="rId19" Type="http://schemas.openxmlformats.org/officeDocument/2006/relationships/image" Target="../media/image26.png"/><Relationship Id="rId31" Type="http://schemas.openxmlformats.org/officeDocument/2006/relationships/image" Target="../media/image38.png"/><Relationship Id="rId44" Type="http://schemas.openxmlformats.org/officeDocument/2006/relationships/image" Target="../media/image51.png"/><Relationship Id="rId4" Type="http://schemas.openxmlformats.org/officeDocument/2006/relationships/image" Target="../media/image11.png"/><Relationship Id="rId9" Type="http://schemas.openxmlformats.org/officeDocument/2006/relationships/image" Target="../media/image16.png"/><Relationship Id="rId14" Type="http://schemas.openxmlformats.org/officeDocument/2006/relationships/image" Target="../media/image21.png"/><Relationship Id="rId22" Type="http://schemas.openxmlformats.org/officeDocument/2006/relationships/image" Target="../media/image29.png"/><Relationship Id="rId27" Type="http://schemas.openxmlformats.org/officeDocument/2006/relationships/image" Target="../media/image34.png"/><Relationship Id="rId30" Type="http://schemas.openxmlformats.org/officeDocument/2006/relationships/image" Target="../media/image37.png"/><Relationship Id="rId35" Type="http://schemas.openxmlformats.org/officeDocument/2006/relationships/image" Target="../media/image42.png"/><Relationship Id="rId43" Type="http://schemas.openxmlformats.org/officeDocument/2006/relationships/image" Target="../media/image50.png"/><Relationship Id="rId8" Type="http://schemas.openxmlformats.org/officeDocument/2006/relationships/image" Target="../media/image15.png"/><Relationship Id="rId3" Type="http://schemas.openxmlformats.org/officeDocument/2006/relationships/image" Target="../media/image10.png"/><Relationship Id="rId12" Type="http://schemas.openxmlformats.org/officeDocument/2006/relationships/image" Target="../media/image19.png"/><Relationship Id="rId17" Type="http://schemas.openxmlformats.org/officeDocument/2006/relationships/image" Target="../media/image24.png"/><Relationship Id="rId25" Type="http://schemas.openxmlformats.org/officeDocument/2006/relationships/image" Target="../media/image32.png"/><Relationship Id="rId33" Type="http://schemas.openxmlformats.org/officeDocument/2006/relationships/image" Target="../media/image40.png"/><Relationship Id="rId38" Type="http://schemas.openxmlformats.org/officeDocument/2006/relationships/image" Target="../media/image45.png"/><Relationship Id="rId46" Type="http://schemas.openxmlformats.org/officeDocument/2006/relationships/image" Target="../media/image53.png"/><Relationship Id="rId20" Type="http://schemas.openxmlformats.org/officeDocument/2006/relationships/image" Target="../media/image27.png"/><Relationship Id="rId41" Type="http://schemas.openxmlformats.org/officeDocument/2006/relationships/image" Target="../media/image4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6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9.png"/><Relationship Id="rId5" Type="http://schemas.openxmlformats.org/officeDocument/2006/relationships/image" Target="../media/image58.png"/><Relationship Id="rId4" Type="http://schemas.openxmlformats.org/officeDocument/2006/relationships/image" Target="../media/image5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4.png"/><Relationship Id="rId4" Type="http://schemas.openxmlformats.org/officeDocument/2006/relationships/image" Target="../media/image6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8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 txBox="1"/>
          <p:nvPr/>
        </p:nvSpPr>
        <p:spPr>
          <a:xfrm>
            <a:off x="553858" y="1956750"/>
            <a:ext cx="4813596" cy="9398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7701" marR="0" lvl="0" indent="0" algn="l" rtl="0">
              <a:lnSpc>
                <a:spcPct val="10192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38"/>
              <a:buFont typeface="Arial"/>
              <a:buNone/>
            </a:pPr>
            <a:r>
              <a:rPr lang="ru-RU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ПОЛУЧЕНИЕ И ИССЛЕДОВАНИЕ ПОЛИМЕРНОЙ КОМПОЗИЦИИ ДЛЯ ОБРАБОТКИ ПИЩЕВЫХ ПРОДУКТОВ</a:t>
            </a:r>
            <a:endParaRPr sz="1800" i="0" u="none" strike="noStrike" cap="none" dirty="0">
              <a:solidFill>
                <a:srgbClr val="65469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C69212E-9D2D-6897-E43F-3EEDC5622531}"/>
              </a:ext>
            </a:extLst>
          </p:cNvPr>
          <p:cNvSpPr txBox="1"/>
          <p:nvPr/>
        </p:nvSpPr>
        <p:spPr>
          <a:xfrm>
            <a:off x="431180" y="2896582"/>
            <a:ext cx="6426820" cy="18068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</a:pPr>
            <a:r>
              <a:rPr lang="ru-RU" sz="14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Выполнили:</a:t>
            </a:r>
          </a:p>
          <a:p>
            <a:pPr>
              <a:lnSpc>
                <a:spcPct val="115000"/>
              </a:lnSpc>
            </a:pPr>
            <a:r>
              <a:rPr lang="ru-RU" sz="14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студенты группы БТС 21-31    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</a:rPr>
              <a:t>                                      </a:t>
            </a:r>
            <a:r>
              <a:rPr lang="ru-RU" sz="14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Зуфарова З.Х.</a:t>
            </a:r>
          </a:p>
          <a:p>
            <a:pPr>
              <a:lnSpc>
                <a:spcPct val="115000"/>
              </a:lnSpc>
            </a:pPr>
            <a:r>
              <a:rPr lang="ru-RU" sz="14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                                                                                         Загидуллина М.Ф.</a:t>
            </a:r>
          </a:p>
          <a:p>
            <a:pPr>
              <a:lnSpc>
                <a:spcPct val="115000"/>
              </a:lnSpc>
            </a:pPr>
            <a:r>
              <a:rPr lang="ru-RU" sz="14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                                                                                         </a:t>
            </a:r>
            <a:r>
              <a:rPr lang="ru-RU" sz="14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Бармакова</a:t>
            </a:r>
            <a:r>
              <a:rPr lang="ru-RU" sz="14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Д.В.</a:t>
            </a:r>
          </a:p>
          <a:p>
            <a:pPr>
              <a:lnSpc>
                <a:spcPct val="115000"/>
              </a:lnSpc>
            </a:pPr>
            <a:endParaRPr lang="ru-RU" sz="14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>
              <a:lnSpc>
                <a:spcPct val="115000"/>
              </a:lnSpc>
            </a:pPr>
            <a:r>
              <a:rPr lang="ru-RU" sz="14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Руководитель:</a:t>
            </a:r>
          </a:p>
          <a:p>
            <a:pPr>
              <a:lnSpc>
                <a:spcPct val="115000"/>
              </a:lnSpc>
            </a:pPr>
            <a:r>
              <a:rPr lang="ru-RU" sz="14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доцент</a:t>
            </a:r>
            <a:r>
              <a:rPr lang="ru-RU" sz="1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, кандидат химических наук		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</a:rPr>
              <a:t>        </a:t>
            </a:r>
            <a:r>
              <a:rPr lang="ru-RU" sz="1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Аминова Э.К.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"/>
          <p:cNvSpPr txBox="1"/>
          <p:nvPr/>
        </p:nvSpPr>
        <p:spPr>
          <a:xfrm>
            <a:off x="553289" y="828274"/>
            <a:ext cx="8472300" cy="40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6925" rIns="0" bIns="0" anchor="t" anchorCtr="0">
            <a:spAutoFit/>
          </a:bodyPr>
          <a:lstStyle/>
          <a:p>
            <a:pPr marL="7701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3200"/>
              <a:buFont typeface="Arial"/>
              <a:buNone/>
            </a:pPr>
            <a:r>
              <a:rPr lang="ru-RU" sz="2600" b="0" i="0" u="none" strike="noStrike" cap="none" dirty="0">
                <a:solidFill>
                  <a:srgbClr val="7030A0"/>
                </a:solidFill>
                <a:latin typeface="Arial"/>
                <a:ea typeface="Arial"/>
                <a:cs typeface="Arial"/>
                <a:sym typeface="Arial"/>
              </a:rPr>
              <a:t>Актуальность</a:t>
            </a:r>
            <a:r>
              <a:rPr lang="ru-RU" sz="26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26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2" name="Google Shape;92;p2"/>
          <p:cNvSpPr txBox="1"/>
          <p:nvPr/>
        </p:nvSpPr>
        <p:spPr>
          <a:xfrm>
            <a:off x="444876" y="2026700"/>
            <a:ext cx="7868732" cy="18158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-RU" sz="1600" b="0" i="0" u="none" strike="noStrike" cap="none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В современном мире растет спрос на экологичные материалы , которые могут заменить упаковки на основе продуктов нефтехимии. Во всем мире разработка биологически разлагаемых пластикатов, эксплуатационные свойства которых возможно регулировать, является предметом научных исследований.</a:t>
            </a:r>
          </a:p>
          <a:p>
            <a: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-RU" sz="1600" b="0" i="0" u="none" strike="noStrike" cap="none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Способность высокомолекулярных соединений к биологическому разложению позволит решить ряд проблем ,связанных с загрязнением окружающей природной среды. В связи с этим, разработка и исследования в данной области являются приоритетными. </a:t>
            </a:r>
          </a:p>
        </p:txBody>
      </p:sp>
      <p:sp>
        <p:nvSpPr>
          <p:cNvPr id="94" name="Google Shape;94;p2"/>
          <p:cNvSpPr txBox="1">
            <a:spLocks noGrp="1"/>
          </p:cNvSpPr>
          <p:nvPr>
            <p:ph type="sldNum" idx="12"/>
          </p:nvPr>
        </p:nvSpPr>
        <p:spPr>
          <a:xfrm>
            <a:off x="8313608" y="48374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fld id="{00000000-1234-1234-1234-123412341234}" type="slidenum">
              <a:rPr lang="ru"/>
              <a:pPr marL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SzPts val="1000"/>
                <a:buNone/>
              </a:pPr>
              <a:t>2</a:t>
            </a:fld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3"/>
          <p:cNvSpPr txBox="1"/>
          <p:nvPr/>
        </p:nvSpPr>
        <p:spPr>
          <a:xfrm>
            <a:off x="412040" y="756806"/>
            <a:ext cx="8472300" cy="40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6925" rIns="0" bIns="0" anchor="t" anchorCtr="0">
            <a:spAutoFit/>
          </a:bodyPr>
          <a:lstStyle/>
          <a:p>
            <a:pPr marL="7701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3200"/>
              <a:buFont typeface="Arial"/>
              <a:buNone/>
            </a:pPr>
            <a:r>
              <a:rPr lang="ru" sz="2600" b="0" i="0" u="none" strike="noStrike" cap="none" dirty="0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Объект исследования </a:t>
            </a:r>
            <a:endParaRPr sz="26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1" name="Google Shape;101;p3"/>
          <p:cNvSpPr txBox="1"/>
          <p:nvPr/>
        </p:nvSpPr>
        <p:spPr>
          <a:xfrm>
            <a:off x="444875" y="2026700"/>
            <a:ext cx="7732685" cy="9848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indent="450000" algn="just">
              <a:spcBef>
                <a:spcPts val="0"/>
              </a:spcBef>
              <a:buNone/>
            </a:pPr>
            <a:r>
              <a:rPr lang="ru-RU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В качестве объектов исследования были выбраны: полимерные покрытия на основе смеси картофельного крахмала и желатина с содержанием глицерина 25 масс. % и бентонита 2 масс. %, полученные при температуре сушки 40°С</a:t>
            </a:r>
            <a:r>
              <a:rPr lang="ru-RU" sz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.</a:t>
            </a:r>
            <a:br>
              <a:rPr lang="ru-RU" sz="1200" dirty="0"/>
            </a:br>
            <a:endParaRPr lang="ru-RU" sz="10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2" name="Google Shape;102;p3"/>
          <p:cNvSpPr txBox="1">
            <a:spLocks noGrp="1"/>
          </p:cNvSpPr>
          <p:nvPr>
            <p:ph type="sldNum" idx="12"/>
          </p:nvPr>
        </p:nvSpPr>
        <p:spPr>
          <a:xfrm>
            <a:off x="8313608" y="48374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fld id="{00000000-1234-1234-1234-123412341234}" type="slidenum">
              <a:rPr lang="ru"/>
              <a:pPr marL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SzPts val="1000"/>
                <a:buNone/>
              </a:pPr>
              <a:t>3</a:t>
            </a:fld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6"/>
          <p:cNvSpPr txBox="1"/>
          <p:nvPr/>
        </p:nvSpPr>
        <p:spPr>
          <a:xfrm>
            <a:off x="165856" y="598024"/>
            <a:ext cx="8472300" cy="4071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6925" rIns="0" bIns="0" anchor="t" anchorCtr="0">
            <a:spAutoFit/>
          </a:bodyPr>
          <a:lstStyle/>
          <a:p>
            <a:pPr marL="7701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3200"/>
              <a:buFont typeface="Arial"/>
              <a:buNone/>
            </a:pPr>
            <a:r>
              <a:rPr lang="ru" sz="2600" b="0" i="0" u="none" strike="noStrike" cap="none" dirty="0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Цель и задачи</a:t>
            </a:r>
            <a:r>
              <a:rPr lang="ru" sz="2600" dirty="0"/>
              <a:t> </a:t>
            </a:r>
            <a:r>
              <a:rPr lang="ru" sz="2600" dirty="0">
                <a:solidFill>
                  <a:srgbClr val="7030A0"/>
                </a:solidFill>
              </a:rPr>
              <a:t>исследования</a:t>
            </a:r>
            <a:endParaRPr lang="ru" sz="2600" b="0" i="0" u="none" strike="noStrike" cap="none" dirty="0">
              <a:solidFill>
                <a:srgbClr val="7030A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6" name="Google Shape;126;p6"/>
          <p:cNvSpPr txBox="1">
            <a:spLocks noGrp="1"/>
          </p:cNvSpPr>
          <p:nvPr>
            <p:ph type="sldNum" idx="12"/>
          </p:nvPr>
        </p:nvSpPr>
        <p:spPr>
          <a:xfrm>
            <a:off x="8313608" y="48374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fld id="{00000000-1234-1234-1234-123412341234}" type="slidenum">
              <a:rPr lang="ru"/>
              <a:pPr marL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SzPts val="1000"/>
                <a:buNone/>
              </a:pPr>
              <a:t>4</a:t>
            </a:fld>
            <a:endParaRPr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146DE93-64D7-C62A-A8F6-FBEC81A94901}"/>
              </a:ext>
            </a:extLst>
          </p:cNvPr>
          <p:cNvSpPr txBox="1"/>
          <p:nvPr/>
        </p:nvSpPr>
        <p:spPr>
          <a:xfrm>
            <a:off x="506436" y="1580231"/>
            <a:ext cx="5802923" cy="29190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450000" algn="just">
              <a:lnSpc>
                <a:spcPct val="110000"/>
              </a:lnSpc>
              <a:spcBef>
                <a:spcPts val="0"/>
              </a:spcBef>
              <a:buNone/>
            </a:pPr>
            <a:r>
              <a:rPr lang="ru-RU" sz="14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Целью работы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являлось  получение и исследование свойств полимерной композиции на основе биополимерной матрицы картофельный крахмал/желатин для обработки пищевых продуктов.</a:t>
            </a:r>
          </a:p>
          <a:p>
            <a:pPr marL="0" indent="450000" algn="just">
              <a:lnSpc>
                <a:spcPct val="110000"/>
              </a:lnSpc>
              <a:spcBef>
                <a:spcPts val="0"/>
              </a:spcBef>
              <a:buNone/>
            </a:pPr>
            <a:endParaRPr lang="ru-RU" sz="1400" dirty="0">
              <a:latin typeface="Times New Roman" pitchFamily="18" charset="0"/>
              <a:cs typeface="Times New Roman" pitchFamily="18" charset="0"/>
            </a:endParaRPr>
          </a:p>
          <a:p>
            <a:pPr marL="0" indent="450000" algn="just">
              <a:lnSpc>
                <a:spcPct val="110000"/>
              </a:lnSpc>
              <a:spcBef>
                <a:spcPts val="0"/>
              </a:spcBef>
              <a:buNone/>
            </a:pP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Для достижения данной цели были поставлены следующие </a:t>
            </a:r>
            <a:r>
              <a:rPr lang="ru-RU" sz="14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задачи: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  <a:p>
            <a:pPr marL="531813" indent="-82550" algn="just">
              <a:lnSpc>
                <a:spcPct val="110000"/>
              </a:lnSpc>
              <a:spcBef>
                <a:spcPts val="0"/>
              </a:spcBef>
              <a:buAutoNum type="arabicPeriod"/>
            </a:pP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Получение  полимерной композиции из высокомолекулярных соединений естественного происхождения, конкретно картофельного крахмала и пищевого желатина, с различным соотношением компонентов с добавлением пластификатора- глицерина и армирующего агента- бентонита.</a:t>
            </a:r>
          </a:p>
          <a:p>
            <a:pPr marL="450850" indent="93663" algn="just">
              <a:lnSpc>
                <a:spcPct val="110000"/>
              </a:lnSpc>
              <a:spcBef>
                <a:spcPts val="0"/>
              </a:spcBef>
              <a:buAutoNum type="arabicPeriod"/>
            </a:pP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Исследование физико-механических свойств полученной полимерной композиции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7"/>
          <p:cNvSpPr txBox="1"/>
          <p:nvPr/>
        </p:nvSpPr>
        <p:spPr>
          <a:xfrm>
            <a:off x="412040" y="756806"/>
            <a:ext cx="8472300" cy="40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6925" rIns="0" bIns="0" anchor="t" anchorCtr="0">
            <a:spAutoFit/>
          </a:bodyPr>
          <a:lstStyle/>
          <a:p>
            <a:pPr marL="7701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3200"/>
              <a:buFont typeface="Arial"/>
              <a:buNone/>
            </a:pPr>
            <a:r>
              <a:rPr lang="ru" sz="2600" dirty="0">
                <a:solidFill>
                  <a:srgbClr val="8F00FF"/>
                </a:solidFill>
              </a:rPr>
              <a:t>Научная новизна работы </a:t>
            </a:r>
            <a:endParaRPr sz="26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4" name="Google Shape;134;p7"/>
          <p:cNvSpPr txBox="1">
            <a:spLocks noGrp="1"/>
          </p:cNvSpPr>
          <p:nvPr>
            <p:ph type="sldNum" idx="12"/>
          </p:nvPr>
        </p:nvSpPr>
        <p:spPr>
          <a:xfrm>
            <a:off x="8313608" y="48374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fld id="{00000000-1234-1234-1234-123412341234}" type="slidenum">
              <a:rPr lang="ru"/>
              <a:pPr marL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SzPts val="1000"/>
                <a:buNone/>
              </a:pPr>
              <a:t>5</a:t>
            </a:fld>
            <a:endParaRPr/>
          </a:p>
        </p:txBody>
      </p:sp>
      <p:sp>
        <p:nvSpPr>
          <p:cNvPr id="136" name="Google Shape;136;p7"/>
          <p:cNvSpPr txBox="1"/>
          <p:nvPr/>
        </p:nvSpPr>
        <p:spPr>
          <a:xfrm>
            <a:off x="4982970" y="-37244"/>
            <a:ext cx="555600" cy="163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0"/>
              <a:buFont typeface="Arial"/>
              <a:buNone/>
            </a:pPr>
            <a:r>
              <a:rPr lang="ru" sz="100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endParaRPr sz="10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7" name="Google Shape;137;p7"/>
          <p:cNvSpPr txBox="1"/>
          <p:nvPr/>
        </p:nvSpPr>
        <p:spPr>
          <a:xfrm>
            <a:off x="4903877" y="2173776"/>
            <a:ext cx="555600" cy="163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0"/>
              <a:buFont typeface="Arial"/>
              <a:buNone/>
            </a:pPr>
            <a:r>
              <a:rPr lang="ru" sz="10000" b="0" i="0" u="none" strike="noStrike" cap="none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3</a:t>
            </a:r>
            <a:endParaRPr sz="100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8" name="Google Shape;138;p7"/>
          <p:cNvSpPr txBox="1"/>
          <p:nvPr/>
        </p:nvSpPr>
        <p:spPr>
          <a:xfrm>
            <a:off x="7227082" y="1015271"/>
            <a:ext cx="555600" cy="163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0"/>
              <a:buFont typeface="Arial"/>
              <a:buNone/>
            </a:pPr>
            <a:r>
              <a:rPr lang="ru" sz="100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endParaRPr sz="10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9" name="Google Shape;139;p7"/>
          <p:cNvSpPr txBox="1"/>
          <p:nvPr/>
        </p:nvSpPr>
        <p:spPr>
          <a:xfrm>
            <a:off x="7393425" y="2868799"/>
            <a:ext cx="555600" cy="163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0"/>
              <a:buFont typeface="Arial"/>
              <a:buNone/>
            </a:pPr>
            <a:r>
              <a:rPr lang="ru" sz="100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4</a:t>
            </a:r>
            <a:endParaRPr sz="10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6" name="Google Shape;146;p7"/>
          <p:cNvSpPr txBox="1"/>
          <p:nvPr/>
        </p:nvSpPr>
        <p:spPr>
          <a:xfrm>
            <a:off x="417050" y="1978083"/>
            <a:ext cx="7365632" cy="15080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algn="just"/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Впервые показано влияние добавки минеральных микрочастиц бентонита на эксплуатационные свойства полимерной композиции на основе смеси картофельного крахмала и желатина в присутствии пластификатора глицерина.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-Впервые установлено, что обработка яблок с  добавкой дисперсии частиц бентонита 2 масс.% является эффективной</a:t>
            </a:r>
          </a:p>
          <a:p>
            <a: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2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8"/>
          <p:cNvSpPr txBox="1"/>
          <p:nvPr/>
        </p:nvSpPr>
        <p:spPr>
          <a:xfrm>
            <a:off x="229160" y="485335"/>
            <a:ext cx="3597251" cy="13304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6925" rIns="0" bIns="0" anchor="t" anchorCtr="0">
            <a:spAutoFit/>
          </a:bodyPr>
          <a:lstStyle/>
          <a:p>
            <a:pPr marL="7701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3200"/>
              <a:buFont typeface="Arial"/>
              <a:buNone/>
            </a:pPr>
            <a:r>
              <a:rPr lang="ru" sz="2000" b="0" i="0" u="none" strike="noStrike" cap="none" dirty="0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Схема приготовления биоразлагаемых полимерных композиций</a:t>
            </a:r>
          </a:p>
          <a:p>
            <a:pPr marL="7701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3200"/>
              <a:buFont typeface="Arial"/>
              <a:buNone/>
            </a:pPr>
            <a:endParaRPr sz="26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4" name="Google Shape;154;p8"/>
          <p:cNvSpPr txBox="1">
            <a:spLocks noGrp="1"/>
          </p:cNvSpPr>
          <p:nvPr>
            <p:ph type="sldNum" idx="12"/>
          </p:nvPr>
        </p:nvSpPr>
        <p:spPr>
          <a:xfrm>
            <a:off x="8313608" y="48374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fld id="{00000000-1234-1234-1234-123412341234}" type="slidenum">
              <a:rPr lang="ru"/>
              <a:pPr marL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SzPts val="1000"/>
                <a:buNone/>
              </a:pPr>
              <a:t>6</a:t>
            </a:fld>
            <a:endParaRPr/>
          </a:p>
        </p:txBody>
      </p:sp>
      <p:sp>
        <p:nvSpPr>
          <p:cNvPr id="155" name="Google Shape;155;p8"/>
          <p:cNvSpPr/>
          <p:nvPr/>
        </p:nvSpPr>
        <p:spPr>
          <a:xfrm>
            <a:off x="4679725" y="0"/>
            <a:ext cx="3948000" cy="49113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7F762781-49D9-773A-73FA-B7B5A78B080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36318" y="232200"/>
            <a:ext cx="3287089" cy="4307574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6BCECA00-3FD8-169D-27DF-32CCA612DD6C}"/>
              </a:ext>
            </a:extLst>
          </p:cNvPr>
          <p:cNvSpPr txBox="1"/>
          <p:nvPr/>
        </p:nvSpPr>
        <p:spPr>
          <a:xfrm>
            <a:off x="91440" y="1329690"/>
            <a:ext cx="4440560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200" dirty="0"/>
              <a:t>В первую стадию входит приготовление индивидуальных растворов биологически разлагаемых полимеров и смесей, приготовленных на их основе. далее гранулы используемых полимеров набухают в растворителе. Затем набухшие гранулы растворяются</a:t>
            </a:r>
          </a:p>
          <a:p>
            <a:endParaRPr lang="ru-RU" sz="1200" dirty="0"/>
          </a:p>
          <a:p>
            <a:r>
              <a:rPr lang="ru-RU" sz="1200" dirty="0"/>
              <a:t>Вторая стадия включает в себя введение в подготовленный раствор разные функциональные добавки в виде их растворов. Добавление добавок в виде их растворов позволяет избежать структурирование и их эффективную гомогенизацию.</a:t>
            </a:r>
          </a:p>
          <a:p>
            <a:endParaRPr lang="ru-RU" sz="1200" dirty="0"/>
          </a:p>
          <a:p>
            <a:r>
              <a:rPr lang="ru-RU" sz="1200" dirty="0"/>
              <a:t>На третьей стадией стадии готовый пленкообразующий раствор формуют на подложку либо в специальную литьевую форму.</a:t>
            </a:r>
          </a:p>
          <a:p>
            <a:endParaRPr lang="ru-RU" sz="1200" dirty="0"/>
          </a:p>
          <a:p>
            <a:r>
              <a:rPr lang="ru-RU" sz="1200" dirty="0"/>
              <a:t>Четвертая стадия включает в себя сушку полученного вещества контролируемых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9"/>
          <p:cNvSpPr txBox="1"/>
          <p:nvPr/>
        </p:nvSpPr>
        <p:spPr>
          <a:xfrm>
            <a:off x="413647" y="318488"/>
            <a:ext cx="4889400" cy="8078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lang="ru-RU" sz="2400" b="0" i="0" u="none" strike="noStrike" cap="none" dirty="0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Компоненты для приготовления пленкообразующего раствора</a:t>
            </a:r>
            <a:endParaRPr sz="2400" b="0" i="0" u="none" strike="noStrike" cap="none" dirty="0">
              <a:solidFill>
                <a:srgbClr val="8F00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4" name="Google Shape;164;p9"/>
          <p:cNvSpPr txBox="1"/>
          <p:nvPr/>
        </p:nvSpPr>
        <p:spPr>
          <a:xfrm>
            <a:off x="47293" y="42280"/>
            <a:ext cx="2403900" cy="34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ru" sz="9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ВСЕРОССИЙСКИЙ ФОРУМ</a:t>
            </a: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ru" sz="9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СТАРТАП-СТУДИЙ</a:t>
            </a: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5" name="Google Shape;165;p9"/>
          <p:cNvSpPr txBox="1"/>
          <p:nvPr/>
        </p:nvSpPr>
        <p:spPr>
          <a:xfrm>
            <a:off x="2476188" y="2436061"/>
            <a:ext cx="4997400" cy="23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66" name="Google Shape;166;p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114951" y="1714922"/>
            <a:ext cx="540000" cy="54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7" name="Google Shape;167;p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671902" y="3506099"/>
            <a:ext cx="540000" cy="54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8" name="Google Shape;168;p9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832966" y="3506099"/>
            <a:ext cx="540000" cy="54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9" name="Google Shape;169;p9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777654" y="4422118"/>
            <a:ext cx="540000" cy="54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0" name="Google Shape;170;p9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5113609" y="4422118"/>
            <a:ext cx="540000" cy="54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1" name="Google Shape;171;p9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4281586" y="4422118"/>
            <a:ext cx="540000" cy="54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2" name="Google Shape;172;p9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4316156" y="3506099"/>
            <a:ext cx="540000" cy="54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3" name="Google Shape;173;p9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3477220" y="3506099"/>
            <a:ext cx="540000" cy="54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4" name="Google Shape;174;p9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1785518" y="4422118"/>
            <a:ext cx="540000" cy="54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5" name="Google Shape;175;p9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1799347" y="3506099"/>
            <a:ext cx="540000" cy="54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6" name="Google Shape;176;p9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124824" y="1714922"/>
            <a:ext cx="540000" cy="54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7" name="Google Shape;177;p9"/>
          <p:cNvPicPr preferRelativeResize="0"/>
          <p:nvPr/>
        </p:nvPicPr>
        <p:blipFill rotWithShape="1">
          <a:blip r:embed="rId14">
            <a:alphaModFix/>
          </a:blip>
          <a:srcRect/>
          <a:stretch/>
        </p:blipFill>
        <p:spPr>
          <a:xfrm>
            <a:off x="960410" y="3506099"/>
            <a:ext cx="540000" cy="54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8" name="Google Shape;178;p9"/>
          <p:cNvPicPr preferRelativeResize="0"/>
          <p:nvPr/>
        </p:nvPicPr>
        <p:blipFill rotWithShape="1">
          <a:blip r:embed="rId15">
            <a:alphaModFix/>
          </a:blip>
          <a:srcRect/>
          <a:stretch/>
        </p:blipFill>
        <p:spPr>
          <a:xfrm>
            <a:off x="8510842" y="3506099"/>
            <a:ext cx="540000" cy="54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9" name="Google Shape;179;p9"/>
          <p:cNvPicPr preferRelativeResize="0"/>
          <p:nvPr/>
        </p:nvPicPr>
        <p:blipFill rotWithShape="1">
          <a:blip r:embed="rId16">
            <a:alphaModFix/>
          </a:blip>
          <a:srcRect/>
          <a:stretch/>
        </p:blipFill>
        <p:spPr>
          <a:xfrm>
            <a:off x="5945631" y="4422118"/>
            <a:ext cx="540000" cy="54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0" name="Google Shape;180;p9"/>
          <p:cNvPicPr preferRelativeResize="0"/>
          <p:nvPr/>
        </p:nvPicPr>
        <p:blipFill rotWithShape="1">
          <a:blip r:embed="rId17">
            <a:alphaModFix/>
          </a:blip>
          <a:srcRect/>
          <a:stretch/>
        </p:blipFill>
        <p:spPr>
          <a:xfrm>
            <a:off x="3449563" y="4422118"/>
            <a:ext cx="540000" cy="54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1" name="Google Shape;181;p9"/>
          <p:cNvPicPr preferRelativeResize="0"/>
          <p:nvPr/>
        </p:nvPicPr>
        <p:blipFill rotWithShape="1">
          <a:blip r:embed="rId18">
            <a:alphaModFix/>
          </a:blip>
          <a:srcRect/>
          <a:stretch/>
        </p:blipFill>
        <p:spPr>
          <a:xfrm>
            <a:off x="5994029" y="3506099"/>
            <a:ext cx="540000" cy="54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2" name="Google Shape;182;p9"/>
          <p:cNvPicPr preferRelativeResize="0"/>
          <p:nvPr/>
        </p:nvPicPr>
        <p:blipFill rotWithShape="1">
          <a:blip r:embed="rId19">
            <a:alphaModFix/>
          </a:blip>
          <a:srcRect/>
          <a:stretch/>
        </p:blipFill>
        <p:spPr>
          <a:xfrm>
            <a:off x="5155093" y="3506099"/>
            <a:ext cx="540000" cy="54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3" name="Google Shape;183;p9"/>
          <p:cNvPicPr preferRelativeResize="0"/>
          <p:nvPr/>
        </p:nvPicPr>
        <p:blipFill rotWithShape="1">
          <a:blip r:embed="rId20">
            <a:alphaModFix/>
          </a:blip>
          <a:srcRect/>
          <a:stretch/>
        </p:blipFill>
        <p:spPr>
          <a:xfrm>
            <a:off x="2638283" y="3506099"/>
            <a:ext cx="540000" cy="54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4" name="Google Shape;184;p9"/>
          <p:cNvPicPr preferRelativeResize="0"/>
          <p:nvPr/>
        </p:nvPicPr>
        <p:blipFill rotWithShape="1">
          <a:blip r:embed="rId21">
            <a:alphaModFix/>
          </a:blip>
          <a:srcRect/>
          <a:stretch/>
        </p:blipFill>
        <p:spPr>
          <a:xfrm>
            <a:off x="2617541" y="4422118"/>
            <a:ext cx="540000" cy="54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5" name="Google Shape;185;p9"/>
          <p:cNvPicPr preferRelativeResize="0"/>
          <p:nvPr/>
        </p:nvPicPr>
        <p:blipFill rotWithShape="1">
          <a:blip r:embed="rId22">
            <a:alphaModFix/>
          </a:blip>
          <a:srcRect/>
          <a:stretch/>
        </p:blipFill>
        <p:spPr>
          <a:xfrm>
            <a:off x="953496" y="4422118"/>
            <a:ext cx="540000" cy="54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6" name="Google Shape;186;p9"/>
          <p:cNvPicPr preferRelativeResize="0"/>
          <p:nvPr/>
        </p:nvPicPr>
        <p:blipFill rotWithShape="1">
          <a:blip r:embed="rId23">
            <a:alphaModFix/>
          </a:blip>
          <a:srcRect/>
          <a:stretch/>
        </p:blipFill>
        <p:spPr>
          <a:xfrm>
            <a:off x="121474" y="4422118"/>
            <a:ext cx="540000" cy="54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7" name="Google Shape;187;p9"/>
          <p:cNvPicPr preferRelativeResize="0"/>
          <p:nvPr/>
        </p:nvPicPr>
        <p:blipFill rotWithShape="1">
          <a:blip r:embed="rId24">
            <a:alphaModFix/>
          </a:blip>
          <a:srcRect/>
          <a:stretch/>
        </p:blipFill>
        <p:spPr>
          <a:xfrm>
            <a:off x="956512" y="1714922"/>
            <a:ext cx="540000" cy="54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8" name="Google Shape;188;p9"/>
          <p:cNvPicPr preferRelativeResize="0"/>
          <p:nvPr/>
        </p:nvPicPr>
        <p:blipFill rotWithShape="1">
          <a:blip r:embed="rId25">
            <a:alphaModFix/>
          </a:blip>
          <a:srcRect/>
          <a:stretch/>
        </p:blipFill>
        <p:spPr>
          <a:xfrm>
            <a:off x="7610014" y="2601497"/>
            <a:ext cx="540000" cy="54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9" name="Google Shape;189;p9"/>
          <p:cNvPicPr preferRelativeResize="0"/>
          <p:nvPr/>
        </p:nvPicPr>
        <p:blipFill rotWithShape="1">
          <a:blip r:embed="rId26">
            <a:alphaModFix/>
          </a:blip>
          <a:srcRect/>
          <a:stretch/>
        </p:blipFill>
        <p:spPr>
          <a:xfrm>
            <a:off x="8441700" y="4422118"/>
            <a:ext cx="540000" cy="54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0" name="Google Shape;190;p9"/>
          <p:cNvPicPr preferRelativeResize="0"/>
          <p:nvPr/>
        </p:nvPicPr>
        <p:blipFill rotWithShape="1">
          <a:blip r:embed="rId27">
            <a:alphaModFix/>
          </a:blip>
          <a:srcRect/>
          <a:stretch/>
        </p:blipFill>
        <p:spPr>
          <a:xfrm>
            <a:off x="5946638" y="2601497"/>
            <a:ext cx="540000" cy="54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1" name="Google Shape;191;p9"/>
          <p:cNvPicPr preferRelativeResize="0"/>
          <p:nvPr/>
        </p:nvPicPr>
        <p:blipFill rotWithShape="1">
          <a:blip r:embed="rId28">
            <a:alphaModFix/>
          </a:blip>
          <a:srcRect/>
          <a:stretch/>
        </p:blipFill>
        <p:spPr>
          <a:xfrm>
            <a:off x="7609677" y="4422118"/>
            <a:ext cx="540000" cy="54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2" name="Google Shape;192;p9"/>
          <p:cNvPicPr preferRelativeResize="0"/>
          <p:nvPr/>
        </p:nvPicPr>
        <p:blipFill rotWithShape="1">
          <a:blip r:embed="rId29">
            <a:alphaModFix/>
          </a:blip>
          <a:srcRect/>
          <a:stretch/>
        </p:blipFill>
        <p:spPr>
          <a:xfrm>
            <a:off x="5114951" y="2601497"/>
            <a:ext cx="540000" cy="54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3" name="Google Shape;193;p9"/>
          <p:cNvPicPr preferRelativeResize="0"/>
          <p:nvPr/>
        </p:nvPicPr>
        <p:blipFill rotWithShape="1">
          <a:blip r:embed="rId30">
            <a:alphaModFix/>
          </a:blip>
          <a:srcRect/>
          <a:stretch/>
        </p:blipFill>
        <p:spPr>
          <a:xfrm>
            <a:off x="4283263" y="1714922"/>
            <a:ext cx="540000" cy="54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4" name="Google Shape;194;p9"/>
          <p:cNvPicPr preferRelativeResize="0"/>
          <p:nvPr/>
        </p:nvPicPr>
        <p:blipFill rotWithShape="1">
          <a:blip r:embed="rId31">
            <a:alphaModFix/>
          </a:blip>
          <a:srcRect/>
          <a:stretch/>
        </p:blipFill>
        <p:spPr>
          <a:xfrm>
            <a:off x="3451575" y="2601497"/>
            <a:ext cx="540000" cy="54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5" name="Google Shape;195;p9"/>
          <p:cNvPicPr preferRelativeResize="0"/>
          <p:nvPr/>
        </p:nvPicPr>
        <p:blipFill rotWithShape="1">
          <a:blip r:embed="rId32">
            <a:alphaModFix/>
          </a:blip>
          <a:srcRect/>
          <a:stretch/>
        </p:blipFill>
        <p:spPr>
          <a:xfrm>
            <a:off x="2619887" y="2601497"/>
            <a:ext cx="540000" cy="54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6" name="Google Shape;196;p9"/>
          <p:cNvPicPr preferRelativeResize="0"/>
          <p:nvPr/>
        </p:nvPicPr>
        <p:blipFill rotWithShape="1">
          <a:blip r:embed="rId33">
            <a:alphaModFix/>
          </a:blip>
          <a:srcRect/>
          <a:stretch/>
        </p:blipFill>
        <p:spPr>
          <a:xfrm>
            <a:off x="2619887" y="1714922"/>
            <a:ext cx="540000" cy="54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7" name="Google Shape;197;p9"/>
          <p:cNvPicPr preferRelativeResize="0"/>
          <p:nvPr/>
        </p:nvPicPr>
        <p:blipFill rotWithShape="1">
          <a:blip r:embed="rId34">
            <a:alphaModFix/>
          </a:blip>
          <a:srcRect/>
          <a:stretch/>
        </p:blipFill>
        <p:spPr>
          <a:xfrm>
            <a:off x="956512" y="2601497"/>
            <a:ext cx="540000" cy="54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8" name="Google Shape;198;p9"/>
          <p:cNvPicPr preferRelativeResize="0"/>
          <p:nvPr/>
        </p:nvPicPr>
        <p:blipFill rotWithShape="1">
          <a:blip r:embed="rId35">
            <a:alphaModFix/>
          </a:blip>
          <a:srcRect/>
          <a:stretch/>
        </p:blipFill>
        <p:spPr>
          <a:xfrm>
            <a:off x="124824" y="2601497"/>
            <a:ext cx="540000" cy="54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9" name="Google Shape;199;p9"/>
          <p:cNvPicPr preferRelativeResize="0"/>
          <p:nvPr/>
        </p:nvPicPr>
        <p:blipFill rotWithShape="1">
          <a:blip r:embed="rId36">
            <a:alphaModFix/>
          </a:blip>
          <a:srcRect/>
          <a:stretch/>
        </p:blipFill>
        <p:spPr>
          <a:xfrm>
            <a:off x="6778326" y="2601497"/>
            <a:ext cx="540000" cy="54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0" name="Google Shape;200;p9"/>
          <p:cNvPicPr preferRelativeResize="0"/>
          <p:nvPr/>
        </p:nvPicPr>
        <p:blipFill rotWithShape="1">
          <a:blip r:embed="rId37">
            <a:alphaModFix/>
          </a:blip>
          <a:srcRect/>
          <a:stretch/>
        </p:blipFill>
        <p:spPr>
          <a:xfrm>
            <a:off x="8441699" y="2601497"/>
            <a:ext cx="540000" cy="54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1" name="Google Shape;201;p9"/>
          <p:cNvPicPr preferRelativeResize="0"/>
          <p:nvPr/>
        </p:nvPicPr>
        <p:blipFill rotWithShape="1">
          <a:blip r:embed="rId38">
            <a:alphaModFix/>
          </a:blip>
          <a:srcRect/>
          <a:stretch/>
        </p:blipFill>
        <p:spPr>
          <a:xfrm>
            <a:off x="8441699" y="1714922"/>
            <a:ext cx="540000" cy="54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2" name="Google Shape;202;p9"/>
          <p:cNvPicPr preferRelativeResize="0"/>
          <p:nvPr/>
        </p:nvPicPr>
        <p:blipFill rotWithShape="1">
          <a:blip r:embed="rId39">
            <a:alphaModFix/>
          </a:blip>
          <a:srcRect/>
          <a:stretch/>
        </p:blipFill>
        <p:spPr>
          <a:xfrm>
            <a:off x="7610014" y="1714922"/>
            <a:ext cx="540000" cy="54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3" name="Google Shape;203;p9"/>
          <p:cNvPicPr preferRelativeResize="0"/>
          <p:nvPr/>
        </p:nvPicPr>
        <p:blipFill rotWithShape="1">
          <a:blip r:embed="rId40">
            <a:alphaModFix/>
          </a:blip>
          <a:srcRect/>
          <a:stretch/>
        </p:blipFill>
        <p:spPr>
          <a:xfrm>
            <a:off x="5946638" y="1714922"/>
            <a:ext cx="540000" cy="54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4" name="Google Shape;204;p9"/>
          <p:cNvPicPr preferRelativeResize="0"/>
          <p:nvPr/>
        </p:nvPicPr>
        <p:blipFill rotWithShape="1">
          <a:blip r:embed="rId41">
            <a:alphaModFix/>
          </a:blip>
          <a:srcRect/>
          <a:stretch/>
        </p:blipFill>
        <p:spPr>
          <a:xfrm>
            <a:off x="6778326" y="1714922"/>
            <a:ext cx="540000" cy="54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5" name="Google Shape;205;p9"/>
          <p:cNvPicPr preferRelativeResize="0"/>
          <p:nvPr/>
        </p:nvPicPr>
        <p:blipFill rotWithShape="1">
          <a:blip r:embed="rId42">
            <a:alphaModFix/>
          </a:blip>
          <a:srcRect/>
          <a:stretch/>
        </p:blipFill>
        <p:spPr>
          <a:xfrm>
            <a:off x="121474" y="3506099"/>
            <a:ext cx="540000" cy="54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6" name="Google Shape;206;p9"/>
          <p:cNvPicPr preferRelativeResize="0"/>
          <p:nvPr/>
        </p:nvPicPr>
        <p:blipFill rotWithShape="1">
          <a:blip r:embed="rId43">
            <a:alphaModFix/>
          </a:blip>
          <a:srcRect/>
          <a:stretch/>
        </p:blipFill>
        <p:spPr>
          <a:xfrm>
            <a:off x="1788200" y="2601497"/>
            <a:ext cx="540000" cy="54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7" name="Google Shape;207;p9"/>
          <p:cNvPicPr preferRelativeResize="0"/>
          <p:nvPr/>
        </p:nvPicPr>
        <p:blipFill rotWithShape="1">
          <a:blip r:embed="rId44">
            <a:alphaModFix/>
          </a:blip>
          <a:srcRect/>
          <a:stretch/>
        </p:blipFill>
        <p:spPr>
          <a:xfrm>
            <a:off x="1788200" y="1714922"/>
            <a:ext cx="540000" cy="54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8" name="Google Shape;208;p9"/>
          <p:cNvPicPr preferRelativeResize="0"/>
          <p:nvPr/>
        </p:nvPicPr>
        <p:blipFill rotWithShape="1">
          <a:blip r:embed="rId45">
            <a:alphaModFix/>
          </a:blip>
          <a:srcRect/>
          <a:stretch/>
        </p:blipFill>
        <p:spPr>
          <a:xfrm>
            <a:off x="3451575" y="1714922"/>
            <a:ext cx="540000" cy="54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9" name="Google Shape;209;p9"/>
          <p:cNvPicPr preferRelativeResize="0"/>
          <p:nvPr/>
        </p:nvPicPr>
        <p:blipFill rotWithShape="1">
          <a:blip r:embed="rId46">
            <a:alphaModFix/>
          </a:blip>
          <a:srcRect/>
          <a:stretch/>
        </p:blipFill>
        <p:spPr>
          <a:xfrm>
            <a:off x="4283263" y="2601497"/>
            <a:ext cx="540000" cy="54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3A300AD5-1D7D-8DAC-852F-B665B015531B}"/>
              </a:ext>
            </a:extLst>
          </p:cNvPr>
          <p:cNvPicPr>
            <a:picLocks noChangeAspect="1"/>
          </p:cNvPicPr>
          <p:nvPr/>
        </p:nvPicPr>
        <p:blipFill>
          <a:blip r:embed="rId47"/>
          <a:stretch>
            <a:fillRect/>
          </a:stretch>
        </p:blipFill>
        <p:spPr>
          <a:xfrm>
            <a:off x="204230" y="1210392"/>
            <a:ext cx="7737672" cy="3481726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7"/>
          <p:cNvSpPr txBox="1"/>
          <p:nvPr/>
        </p:nvSpPr>
        <p:spPr>
          <a:xfrm>
            <a:off x="412040" y="756805"/>
            <a:ext cx="3871572" cy="30847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6925" rIns="0" bIns="0" anchor="t" anchorCtr="0">
            <a:spAutoFit/>
          </a:bodyPr>
          <a:lstStyle/>
          <a:p>
            <a:pPr marL="7701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3200"/>
              <a:buFont typeface="Arial"/>
              <a:buNone/>
            </a:pPr>
            <a:r>
              <a:rPr lang="ru-RU" sz="2000" dirty="0">
                <a:solidFill>
                  <a:srgbClr val="8F00FF"/>
                </a:solidFill>
              </a:rPr>
              <a:t>Формование полимерной композиции методом литья на подложку </a:t>
            </a:r>
          </a:p>
          <a:p>
            <a:pPr marL="7701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3200"/>
              <a:buFont typeface="Arial"/>
              <a:buNone/>
            </a:pPr>
            <a:endParaRPr lang="ru-RU" sz="2000" dirty="0">
              <a:solidFill>
                <a:srgbClr val="8F00FF"/>
              </a:solidFill>
            </a:endParaRPr>
          </a:p>
          <a:p>
            <a:pPr marL="7701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3200"/>
              <a:buFont typeface="Arial"/>
              <a:buNone/>
            </a:pPr>
            <a:endParaRPr lang="ru-RU" sz="2000" dirty="0">
              <a:solidFill>
                <a:srgbClr val="8F00FF"/>
              </a:solidFill>
            </a:endParaRPr>
          </a:p>
          <a:p>
            <a:pPr marL="7701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3200"/>
              <a:buFont typeface="Arial"/>
              <a:buNone/>
            </a:pPr>
            <a:endParaRPr lang="ru-RU" sz="2000" dirty="0">
              <a:solidFill>
                <a:srgbClr val="8F00FF"/>
              </a:solidFill>
            </a:endParaRPr>
          </a:p>
          <a:p>
            <a:pPr marL="7701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3200"/>
              <a:buFont typeface="Arial"/>
              <a:buNone/>
            </a:pPr>
            <a:endParaRPr lang="ru-RU" sz="2000" dirty="0">
              <a:solidFill>
                <a:srgbClr val="8F00FF"/>
              </a:solidFill>
            </a:endParaRPr>
          </a:p>
          <a:p>
            <a:pPr marL="7701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3200"/>
              <a:buFont typeface="Arial"/>
              <a:buNone/>
            </a:pPr>
            <a:endParaRPr lang="ru-RU" sz="2000" dirty="0">
              <a:solidFill>
                <a:srgbClr val="8F00FF"/>
              </a:solidFill>
            </a:endParaRPr>
          </a:p>
          <a:p>
            <a:pPr marL="7701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3200"/>
              <a:buFont typeface="Arial"/>
              <a:buNone/>
            </a:pPr>
            <a:endParaRPr lang="ru-RU" sz="2000" dirty="0">
              <a:solidFill>
                <a:srgbClr val="8F00FF"/>
              </a:solidFill>
            </a:endParaRPr>
          </a:p>
          <a:p>
            <a:pPr marL="7701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3200"/>
              <a:buFont typeface="Arial"/>
              <a:buNone/>
            </a:pPr>
            <a:endParaRPr sz="20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4" name="Google Shape;134;p7"/>
          <p:cNvSpPr txBox="1">
            <a:spLocks noGrp="1"/>
          </p:cNvSpPr>
          <p:nvPr>
            <p:ph type="sldNum" idx="12"/>
          </p:nvPr>
        </p:nvSpPr>
        <p:spPr>
          <a:xfrm>
            <a:off x="8313608" y="48374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fld id="{00000000-1234-1234-1234-123412341234}" type="slidenum">
              <a:rPr lang="ru"/>
              <a:pPr marL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SzPts val="1000"/>
                <a:buNone/>
              </a:pPr>
              <a:t>8</a:t>
            </a:fld>
            <a:endParaRPr/>
          </a:p>
        </p:txBody>
      </p:sp>
      <p:sp>
        <p:nvSpPr>
          <p:cNvPr id="136" name="Google Shape;136;p7"/>
          <p:cNvSpPr txBox="1"/>
          <p:nvPr/>
        </p:nvSpPr>
        <p:spPr>
          <a:xfrm>
            <a:off x="4982970" y="-37244"/>
            <a:ext cx="555600" cy="163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0"/>
              <a:buFont typeface="Arial"/>
              <a:buNone/>
            </a:pPr>
            <a:r>
              <a:rPr lang="ru" sz="10000" b="0" i="0" u="none" strike="noStrike" cap="none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endParaRPr sz="100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7" name="Google Shape;137;p7"/>
          <p:cNvSpPr txBox="1"/>
          <p:nvPr/>
        </p:nvSpPr>
        <p:spPr>
          <a:xfrm>
            <a:off x="4903877" y="2173776"/>
            <a:ext cx="555600" cy="163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0"/>
              <a:buFont typeface="Arial"/>
              <a:buNone/>
            </a:pPr>
            <a:r>
              <a:rPr lang="ru" sz="10000" b="0" i="0" u="none" strike="noStrike" cap="none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3</a:t>
            </a:r>
            <a:endParaRPr sz="100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8" name="Google Shape;138;p7"/>
          <p:cNvSpPr txBox="1"/>
          <p:nvPr/>
        </p:nvSpPr>
        <p:spPr>
          <a:xfrm>
            <a:off x="7227082" y="1015271"/>
            <a:ext cx="555600" cy="163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0"/>
              <a:buFont typeface="Arial"/>
              <a:buNone/>
            </a:pPr>
            <a:r>
              <a:rPr lang="ru" sz="100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endParaRPr sz="10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9" name="Google Shape;139;p7"/>
          <p:cNvSpPr txBox="1"/>
          <p:nvPr/>
        </p:nvSpPr>
        <p:spPr>
          <a:xfrm>
            <a:off x="7393425" y="2868799"/>
            <a:ext cx="555600" cy="163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0"/>
              <a:buFont typeface="Arial"/>
              <a:buNone/>
            </a:pPr>
            <a:r>
              <a:rPr lang="ru" sz="100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4</a:t>
            </a:r>
            <a:endParaRPr sz="10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6" name="Google Shape;146;p7"/>
          <p:cNvSpPr txBox="1"/>
          <p:nvPr/>
        </p:nvSpPr>
        <p:spPr>
          <a:xfrm>
            <a:off x="4903877" y="671505"/>
            <a:ext cx="2396488" cy="13233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algn="just"/>
            <a:r>
              <a:rPr lang="ru-RU" sz="2000" b="0" i="0" u="none" strike="noStrike" cap="none" dirty="0">
                <a:solidFill>
                  <a:srgbClr val="7030A0"/>
                </a:solidFill>
                <a:latin typeface="Times New Roman" pitchFamily="18" charset="0"/>
                <a:ea typeface="Arial"/>
                <a:cs typeface="Times New Roman" pitchFamily="18" charset="0"/>
                <a:sym typeface="Arial"/>
              </a:rPr>
              <a:t>Сушка полимерных композиций в сушильной печи </a:t>
            </a:r>
          </a:p>
          <a:p>
            <a:pPr algn="just"/>
            <a:endParaRPr sz="2000" b="0" i="0" u="none" strike="noStrike" cap="none" dirty="0">
              <a:solidFill>
                <a:srgbClr val="7030A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3CE3A53C-612B-0742-99F9-FF3FE4CF661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8820" y="1920240"/>
            <a:ext cx="3040984" cy="1265989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D08BFBA-1F5F-A521-790F-74716A1D5C4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03877" y="1812387"/>
            <a:ext cx="2535488" cy="18608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576613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7"/>
          <p:cNvSpPr txBox="1"/>
          <p:nvPr/>
        </p:nvSpPr>
        <p:spPr>
          <a:xfrm>
            <a:off x="-242108" y="762361"/>
            <a:ext cx="8472300" cy="5609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6925" rIns="0" bIns="0" anchor="t" anchorCtr="0">
            <a:spAutoFit/>
          </a:bodyPr>
          <a:lstStyle/>
          <a:p>
            <a:pPr algn="ctr"/>
            <a:r>
              <a:rPr lang="ru-RU" sz="18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Визуальный анализ внешнего вида  и определение толщины пленок</a:t>
            </a:r>
          </a:p>
          <a:p>
            <a:pPr algn="ctr"/>
            <a:endParaRPr lang="ru-RU" sz="1800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4" name="Google Shape;134;p7"/>
          <p:cNvSpPr txBox="1">
            <a:spLocks noGrp="1"/>
          </p:cNvSpPr>
          <p:nvPr>
            <p:ph type="sldNum" idx="12"/>
          </p:nvPr>
        </p:nvSpPr>
        <p:spPr>
          <a:xfrm>
            <a:off x="8313608" y="48374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fld id="{00000000-1234-1234-1234-123412341234}" type="slidenum">
              <a:rPr lang="ru"/>
              <a:pPr marL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SzPts val="1000"/>
                <a:buNone/>
              </a:pPr>
              <a:t>9</a:t>
            </a:fld>
            <a:endParaRPr/>
          </a:p>
        </p:txBody>
      </p:sp>
      <p:sp>
        <p:nvSpPr>
          <p:cNvPr id="137" name="Google Shape;137;p7"/>
          <p:cNvSpPr txBox="1"/>
          <p:nvPr/>
        </p:nvSpPr>
        <p:spPr>
          <a:xfrm>
            <a:off x="4903877" y="2173776"/>
            <a:ext cx="555600" cy="163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0"/>
              <a:buFont typeface="Arial"/>
              <a:buNone/>
            </a:pPr>
            <a:r>
              <a:rPr lang="ru" sz="10000" b="0" i="0" u="none" strike="noStrike" cap="none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3</a:t>
            </a:r>
            <a:endParaRPr sz="100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8" name="Google Shape;138;p7"/>
          <p:cNvSpPr txBox="1"/>
          <p:nvPr/>
        </p:nvSpPr>
        <p:spPr>
          <a:xfrm>
            <a:off x="7227082" y="1015271"/>
            <a:ext cx="555600" cy="163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0"/>
              <a:buFont typeface="Arial"/>
              <a:buNone/>
            </a:pPr>
            <a:r>
              <a:rPr lang="ru" sz="100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endParaRPr sz="10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9" name="Google Shape;139;p7"/>
          <p:cNvSpPr txBox="1"/>
          <p:nvPr/>
        </p:nvSpPr>
        <p:spPr>
          <a:xfrm>
            <a:off x="7393425" y="2868799"/>
            <a:ext cx="555600" cy="163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0"/>
              <a:buFont typeface="Arial"/>
              <a:buNone/>
            </a:pPr>
            <a:r>
              <a:rPr lang="ru" sz="100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4</a:t>
            </a:r>
            <a:endParaRPr sz="10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9AE11E05-5399-7E62-33B8-A5F2A3759FA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155457" y="2286224"/>
            <a:ext cx="2390394" cy="2231329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A10D83D-0EB3-48DC-96FC-8BDAF4300A5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14755" y="2286224"/>
            <a:ext cx="2602499" cy="2231329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1355FC31-B080-FF41-5828-7B3474AA407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20103" y="2286224"/>
            <a:ext cx="2676783" cy="2248383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C6BAE392-0890-993E-E0DE-9723BA80121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51951" y="1751037"/>
            <a:ext cx="1579001" cy="53039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5D6F699B-458D-D30D-96D3-CF510A0BFDE4}"/>
              </a:ext>
            </a:extLst>
          </p:cNvPr>
          <p:cNvSpPr txBox="1"/>
          <p:nvPr/>
        </p:nvSpPr>
        <p:spPr>
          <a:xfrm>
            <a:off x="2914755" y="1737412"/>
            <a:ext cx="185419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Образец №2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4A4450B-0B9A-72DD-2F09-D008D688569D}"/>
              </a:ext>
            </a:extLst>
          </p:cNvPr>
          <p:cNvSpPr txBox="1"/>
          <p:nvPr/>
        </p:nvSpPr>
        <p:spPr>
          <a:xfrm>
            <a:off x="5697221" y="1713171"/>
            <a:ext cx="279966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Образец №3</a:t>
            </a:r>
          </a:p>
        </p:txBody>
      </p:sp>
    </p:spTree>
    <p:extLst>
      <p:ext uri="{BB962C8B-B14F-4D97-AF65-F5344CB8AC3E}">
        <p14:creationId xmlns:p14="http://schemas.microsoft.com/office/powerpoint/2010/main" val="23009380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7"/>
          <p:cNvSpPr txBox="1"/>
          <p:nvPr/>
        </p:nvSpPr>
        <p:spPr>
          <a:xfrm>
            <a:off x="-242108" y="762361"/>
            <a:ext cx="8472300" cy="2839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6925" rIns="0" bIns="0" anchor="t" anchorCtr="0">
            <a:spAutoFit/>
          </a:bodyPr>
          <a:lstStyle/>
          <a:p>
            <a:pPr algn="ctr"/>
            <a:r>
              <a:rPr lang="ru-RU" sz="1800" b="1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Определение коэффициента светопропускания и водопоглащения </a:t>
            </a:r>
            <a:endParaRPr lang="ru-RU" sz="1800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4" name="Google Shape;134;p7"/>
          <p:cNvSpPr txBox="1">
            <a:spLocks noGrp="1"/>
          </p:cNvSpPr>
          <p:nvPr>
            <p:ph type="sldNum" idx="12"/>
          </p:nvPr>
        </p:nvSpPr>
        <p:spPr>
          <a:xfrm>
            <a:off x="8313608" y="48374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fld id="{00000000-1234-1234-1234-123412341234}" type="slidenum">
              <a:rPr lang="ru"/>
              <a:pPr marL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SzPts val="1000"/>
                <a:buNone/>
              </a:pPr>
              <a:t>10</a:t>
            </a:fld>
            <a:endParaRPr/>
          </a:p>
        </p:txBody>
      </p:sp>
      <p:sp>
        <p:nvSpPr>
          <p:cNvPr id="137" name="Google Shape;137;p7"/>
          <p:cNvSpPr txBox="1"/>
          <p:nvPr/>
        </p:nvSpPr>
        <p:spPr>
          <a:xfrm>
            <a:off x="4903877" y="2173776"/>
            <a:ext cx="555600" cy="163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0"/>
              <a:buFont typeface="Arial"/>
              <a:buNone/>
            </a:pPr>
            <a:r>
              <a:rPr lang="ru" sz="10000" b="0" i="0" u="none" strike="noStrike" cap="none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3</a:t>
            </a:r>
            <a:endParaRPr sz="100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8" name="Google Shape;138;p7"/>
          <p:cNvSpPr txBox="1"/>
          <p:nvPr/>
        </p:nvSpPr>
        <p:spPr>
          <a:xfrm>
            <a:off x="7227082" y="1015271"/>
            <a:ext cx="555600" cy="163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0"/>
              <a:buFont typeface="Arial"/>
              <a:buNone/>
            </a:pPr>
            <a:r>
              <a:rPr lang="ru" sz="100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endParaRPr sz="10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9" name="Google Shape;139;p7"/>
          <p:cNvSpPr txBox="1"/>
          <p:nvPr/>
        </p:nvSpPr>
        <p:spPr>
          <a:xfrm>
            <a:off x="7393425" y="2868799"/>
            <a:ext cx="555600" cy="163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0"/>
              <a:buFont typeface="Arial"/>
              <a:buNone/>
            </a:pPr>
            <a:r>
              <a:rPr lang="ru" sz="100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4</a:t>
            </a:r>
            <a:endParaRPr sz="10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207142BD-EDE6-A428-CEBD-D2B86A0CB28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4819" y="1521006"/>
            <a:ext cx="3615256" cy="2695585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8E1DFDAD-9EEB-02BF-4ACE-07ABFFD44408}"/>
              </a:ext>
            </a:extLst>
          </p:cNvPr>
          <p:cNvSpPr txBox="1"/>
          <p:nvPr/>
        </p:nvSpPr>
        <p:spPr>
          <a:xfrm>
            <a:off x="4082775" y="1077310"/>
            <a:ext cx="4656406" cy="3139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1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Коэффициент светопропускания- это мера прозрачности слоя.  Определяли на спектрофотометре ПЭ-5400ВИ, при </a:t>
            </a:r>
            <a:r>
              <a: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длине волны излучения </a:t>
            </a:r>
          </a:p>
          <a:p>
            <a:pPr marL="0" marR="0" lvl="1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λ = 550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нм</a:t>
            </a:r>
            <a:r>
              <a: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Водопоглащение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пленок-это способность материала впитывать и удерживать в порах воду. 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Определяли данный показатель по  ГОСТ 4650-2014.</a:t>
            </a:r>
          </a:p>
        </p:txBody>
      </p:sp>
    </p:spTree>
    <p:extLst>
      <p:ext uri="{BB962C8B-B14F-4D97-AF65-F5344CB8AC3E}">
        <p14:creationId xmlns:p14="http://schemas.microsoft.com/office/powerpoint/2010/main" val="100087259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7"/>
          <p:cNvSpPr txBox="1"/>
          <p:nvPr/>
        </p:nvSpPr>
        <p:spPr>
          <a:xfrm>
            <a:off x="492369" y="762299"/>
            <a:ext cx="7870874" cy="5609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6925" rIns="0" bIns="0" anchor="t" anchorCtr="0">
            <a:spAutoFit/>
          </a:bodyPr>
          <a:lstStyle/>
          <a:p>
            <a:pPr algn="ctr"/>
            <a:r>
              <a:rPr lang="ru-RU" sz="18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Определение эффективности полимерного покрытия при хранении образцов яблок</a:t>
            </a:r>
            <a:endParaRPr lang="ru-RU" sz="1800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4" name="Google Shape;134;p7"/>
          <p:cNvSpPr txBox="1">
            <a:spLocks noGrp="1"/>
          </p:cNvSpPr>
          <p:nvPr>
            <p:ph type="sldNum" idx="12"/>
          </p:nvPr>
        </p:nvSpPr>
        <p:spPr>
          <a:xfrm>
            <a:off x="8313608" y="48374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fld id="{00000000-1234-1234-1234-123412341234}" type="slidenum">
              <a:rPr lang="ru"/>
              <a:pPr marL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SzPts val="1000"/>
                <a:buNone/>
              </a:pPr>
              <a:t>11</a:t>
            </a:fld>
            <a:endParaRPr/>
          </a:p>
        </p:txBody>
      </p:sp>
      <p:sp>
        <p:nvSpPr>
          <p:cNvPr id="137" name="Google Shape;137;p7"/>
          <p:cNvSpPr txBox="1"/>
          <p:nvPr/>
        </p:nvSpPr>
        <p:spPr>
          <a:xfrm>
            <a:off x="4903877" y="2173776"/>
            <a:ext cx="555600" cy="163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0"/>
              <a:buFont typeface="Arial"/>
              <a:buNone/>
            </a:pPr>
            <a:r>
              <a:rPr lang="ru" sz="10000" b="0" i="0" u="none" strike="noStrike" cap="none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3</a:t>
            </a:r>
            <a:endParaRPr sz="100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8" name="Google Shape;138;p7"/>
          <p:cNvSpPr txBox="1"/>
          <p:nvPr/>
        </p:nvSpPr>
        <p:spPr>
          <a:xfrm>
            <a:off x="7227082" y="1015271"/>
            <a:ext cx="555600" cy="163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0"/>
              <a:buFont typeface="Arial"/>
              <a:buNone/>
            </a:pPr>
            <a:r>
              <a:rPr lang="ru" sz="100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endParaRPr sz="10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9" name="Google Shape;139;p7"/>
          <p:cNvSpPr txBox="1"/>
          <p:nvPr/>
        </p:nvSpPr>
        <p:spPr>
          <a:xfrm>
            <a:off x="7393425" y="2868799"/>
            <a:ext cx="555600" cy="163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0"/>
              <a:buFont typeface="Arial"/>
              <a:buNone/>
            </a:pPr>
            <a:r>
              <a:rPr lang="ru" sz="100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4</a:t>
            </a:r>
            <a:endParaRPr sz="10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F530834B-635D-171E-BD0B-508C89A4655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9282" y="1711050"/>
            <a:ext cx="3510444" cy="2315498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29E0607-6D83-361B-5FA3-533BCC443F28}"/>
              </a:ext>
            </a:extLst>
          </p:cNvPr>
          <p:cNvSpPr txBox="1"/>
          <p:nvPr/>
        </p:nvSpPr>
        <p:spPr>
          <a:xfrm>
            <a:off x="3945987" y="1751481"/>
            <a:ext cx="45720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/>
              <a:t>Образцы яблок сразу после обработки поверхности (обработанный образец слева)</a:t>
            </a:r>
          </a:p>
        </p:txBody>
      </p:sp>
    </p:spTree>
    <p:extLst>
      <p:ext uri="{BB962C8B-B14F-4D97-AF65-F5344CB8AC3E}">
        <p14:creationId xmlns:p14="http://schemas.microsoft.com/office/powerpoint/2010/main" val="101738522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7"/>
          <p:cNvSpPr txBox="1"/>
          <p:nvPr/>
        </p:nvSpPr>
        <p:spPr>
          <a:xfrm>
            <a:off x="492369" y="762299"/>
            <a:ext cx="7870874" cy="5609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6925" rIns="0" bIns="0" anchor="t" anchorCtr="0">
            <a:spAutoFit/>
          </a:bodyPr>
          <a:lstStyle/>
          <a:p>
            <a:pPr algn="ctr"/>
            <a:r>
              <a:rPr lang="ru-RU" sz="18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Определение эффективности полимерного покрытия при хранении образцов яблок</a:t>
            </a:r>
            <a:endParaRPr lang="ru-RU" sz="1800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4" name="Google Shape;134;p7"/>
          <p:cNvSpPr txBox="1">
            <a:spLocks noGrp="1"/>
          </p:cNvSpPr>
          <p:nvPr>
            <p:ph type="sldNum" idx="12"/>
          </p:nvPr>
        </p:nvSpPr>
        <p:spPr>
          <a:xfrm>
            <a:off x="8313608" y="48374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fld id="{00000000-1234-1234-1234-123412341234}" type="slidenum">
              <a:rPr lang="ru"/>
              <a:pPr marL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SzPts val="1000"/>
                <a:buNone/>
              </a:pPr>
              <a:t>12</a:t>
            </a:fld>
            <a:endParaRPr/>
          </a:p>
        </p:txBody>
      </p:sp>
      <p:sp>
        <p:nvSpPr>
          <p:cNvPr id="137" name="Google Shape;137;p7"/>
          <p:cNvSpPr txBox="1"/>
          <p:nvPr/>
        </p:nvSpPr>
        <p:spPr>
          <a:xfrm>
            <a:off x="4903877" y="2173776"/>
            <a:ext cx="555600" cy="163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0"/>
              <a:buFont typeface="Arial"/>
              <a:buNone/>
            </a:pPr>
            <a:r>
              <a:rPr lang="ru" sz="10000" b="0" i="0" u="none" strike="noStrike" cap="none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3</a:t>
            </a:r>
            <a:endParaRPr sz="100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8" name="Google Shape;138;p7"/>
          <p:cNvSpPr txBox="1"/>
          <p:nvPr/>
        </p:nvSpPr>
        <p:spPr>
          <a:xfrm>
            <a:off x="7227082" y="1015271"/>
            <a:ext cx="555600" cy="163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0"/>
              <a:buFont typeface="Arial"/>
              <a:buNone/>
            </a:pPr>
            <a:r>
              <a:rPr lang="ru" sz="100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endParaRPr sz="10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9" name="Google Shape;139;p7"/>
          <p:cNvSpPr txBox="1"/>
          <p:nvPr/>
        </p:nvSpPr>
        <p:spPr>
          <a:xfrm>
            <a:off x="7393425" y="2868799"/>
            <a:ext cx="555600" cy="163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0"/>
              <a:buFont typeface="Arial"/>
              <a:buNone/>
            </a:pPr>
            <a:r>
              <a:rPr lang="ru" sz="10000" b="0" i="0" u="none" strike="noStrike" cap="none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4</a:t>
            </a:r>
            <a:endParaRPr sz="100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51C8B3A-36B3-A4AE-CC1B-7E9BF4F40E66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4274" b="8105"/>
          <a:stretch/>
        </p:blipFill>
        <p:spPr>
          <a:xfrm>
            <a:off x="138800" y="1323289"/>
            <a:ext cx="3476597" cy="198965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6F3EEDB-008D-91D2-0730-211F5E3546D3}"/>
              </a:ext>
            </a:extLst>
          </p:cNvPr>
          <p:cNvSpPr txBox="1"/>
          <p:nvPr/>
        </p:nvSpPr>
        <p:spPr>
          <a:xfrm>
            <a:off x="0" y="3612322"/>
            <a:ext cx="353099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/>
              <a:t>Образцы яблок через месяц (обработанный образец справа)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0107AA28-9AF0-BBE7-50C3-F0CE4E1838DF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2480" t="5600" r="12767" b="5390"/>
          <a:stretch/>
        </p:blipFill>
        <p:spPr>
          <a:xfrm>
            <a:off x="4012240" y="1323289"/>
            <a:ext cx="3770442" cy="1989653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DD50C891-198A-E593-94A1-996632AE8C10}"/>
              </a:ext>
            </a:extLst>
          </p:cNvPr>
          <p:cNvSpPr txBox="1"/>
          <p:nvPr/>
        </p:nvSpPr>
        <p:spPr>
          <a:xfrm>
            <a:off x="3942470" y="3603999"/>
            <a:ext cx="457903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/>
              <a:t>Образцы яблок через 2 месяца (обработанный образец слева)</a:t>
            </a:r>
          </a:p>
        </p:txBody>
      </p:sp>
    </p:spTree>
    <p:extLst>
      <p:ext uri="{BB962C8B-B14F-4D97-AF65-F5344CB8AC3E}">
        <p14:creationId xmlns:p14="http://schemas.microsoft.com/office/powerpoint/2010/main" val="264612714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7"/>
          <p:cNvSpPr txBox="1"/>
          <p:nvPr/>
        </p:nvSpPr>
        <p:spPr>
          <a:xfrm>
            <a:off x="492369" y="762299"/>
            <a:ext cx="7870874" cy="2839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6925" rIns="0" bIns="0" anchor="t" anchorCtr="0">
            <a:spAutoFit/>
          </a:bodyPr>
          <a:lstStyle/>
          <a:p>
            <a:pPr algn="ctr"/>
            <a:r>
              <a:rPr lang="ru-RU" sz="18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Определение эффективности покрытий при хранении образцов яблок</a:t>
            </a:r>
          </a:p>
        </p:txBody>
      </p:sp>
      <p:sp>
        <p:nvSpPr>
          <p:cNvPr id="134" name="Google Shape;134;p7"/>
          <p:cNvSpPr txBox="1">
            <a:spLocks noGrp="1"/>
          </p:cNvSpPr>
          <p:nvPr>
            <p:ph type="sldNum" idx="12"/>
          </p:nvPr>
        </p:nvSpPr>
        <p:spPr>
          <a:xfrm>
            <a:off x="8313608" y="48374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fld id="{00000000-1234-1234-1234-123412341234}" type="slidenum">
              <a:rPr lang="ru"/>
              <a:pPr marL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SzPts val="1000"/>
                <a:buNone/>
              </a:pPr>
              <a:t>13</a:t>
            </a:fld>
            <a:endParaRPr/>
          </a:p>
        </p:txBody>
      </p:sp>
      <p:sp>
        <p:nvSpPr>
          <p:cNvPr id="137" name="Google Shape;137;p7"/>
          <p:cNvSpPr txBox="1"/>
          <p:nvPr/>
        </p:nvSpPr>
        <p:spPr>
          <a:xfrm>
            <a:off x="4903877" y="2173776"/>
            <a:ext cx="555600" cy="163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0"/>
              <a:buFont typeface="Arial"/>
              <a:buNone/>
            </a:pPr>
            <a:r>
              <a:rPr lang="ru" sz="10000" b="0" i="0" u="none" strike="noStrike" cap="none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3</a:t>
            </a:r>
            <a:endParaRPr sz="100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8" name="Google Shape;138;p7"/>
          <p:cNvSpPr txBox="1"/>
          <p:nvPr/>
        </p:nvSpPr>
        <p:spPr>
          <a:xfrm>
            <a:off x="7227082" y="1015271"/>
            <a:ext cx="555600" cy="163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0"/>
              <a:buFont typeface="Arial"/>
              <a:buNone/>
            </a:pPr>
            <a:r>
              <a:rPr lang="ru" sz="100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endParaRPr sz="10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9" name="Google Shape;139;p7"/>
          <p:cNvSpPr txBox="1"/>
          <p:nvPr/>
        </p:nvSpPr>
        <p:spPr>
          <a:xfrm>
            <a:off x="7393425" y="2868799"/>
            <a:ext cx="555600" cy="163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0"/>
              <a:buFont typeface="Arial"/>
              <a:buNone/>
            </a:pPr>
            <a:r>
              <a:rPr lang="ru" sz="10000" b="0" i="0" u="none" strike="noStrike" cap="none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4</a:t>
            </a:r>
            <a:endParaRPr sz="100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36E210A1-E4B4-662A-88D2-E393E6893C4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849" t="2297" r="4304" b="3421"/>
          <a:stretch/>
        </p:blipFill>
        <p:spPr>
          <a:xfrm>
            <a:off x="1807698" y="1308294"/>
            <a:ext cx="4501662" cy="2497181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49E87F1-BAE7-DD3C-A86E-F9FB0518F306}"/>
              </a:ext>
            </a:extLst>
          </p:cNvPr>
          <p:cNvSpPr txBox="1"/>
          <p:nvPr/>
        </p:nvSpPr>
        <p:spPr>
          <a:xfrm>
            <a:off x="1100602" y="4128229"/>
            <a:ext cx="612648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/>
              <a:t> образцы яблок в разрезе через  месяца(испытуемый образец слева)</a:t>
            </a:r>
          </a:p>
        </p:txBody>
      </p:sp>
    </p:spTree>
    <p:extLst>
      <p:ext uri="{BB962C8B-B14F-4D97-AF65-F5344CB8AC3E}">
        <p14:creationId xmlns:p14="http://schemas.microsoft.com/office/powerpoint/2010/main" val="119716808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7"/>
          <p:cNvSpPr txBox="1"/>
          <p:nvPr/>
        </p:nvSpPr>
        <p:spPr>
          <a:xfrm>
            <a:off x="492369" y="762299"/>
            <a:ext cx="7870874" cy="2839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6925" rIns="0" bIns="0" anchor="t" anchorCtr="0">
            <a:spAutoFit/>
          </a:bodyPr>
          <a:lstStyle/>
          <a:p>
            <a:pPr algn="ctr"/>
            <a:r>
              <a:rPr lang="ru-RU" sz="18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Заключение</a:t>
            </a:r>
          </a:p>
        </p:txBody>
      </p:sp>
      <p:sp>
        <p:nvSpPr>
          <p:cNvPr id="134" name="Google Shape;134;p7"/>
          <p:cNvSpPr txBox="1">
            <a:spLocks noGrp="1"/>
          </p:cNvSpPr>
          <p:nvPr>
            <p:ph type="sldNum" idx="12"/>
          </p:nvPr>
        </p:nvSpPr>
        <p:spPr>
          <a:xfrm>
            <a:off x="8313608" y="48374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fld id="{00000000-1234-1234-1234-123412341234}" type="slidenum">
              <a:rPr lang="ru"/>
              <a:pPr marL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SzPts val="1000"/>
                <a:buNone/>
              </a:pPr>
              <a:t>14</a:t>
            </a:fld>
            <a:endParaRPr/>
          </a:p>
        </p:txBody>
      </p:sp>
      <p:sp>
        <p:nvSpPr>
          <p:cNvPr id="137" name="Google Shape;137;p7"/>
          <p:cNvSpPr txBox="1"/>
          <p:nvPr/>
        </p:nvSpPr>
        <p:spPr>
          <a:xfrm>
            <a:off x="4903877" y="2173776"/>
            <a:ext cx="555600" cy="163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0"/>
              <a:buFont typeface="Arial"/>
              <a:buNone/>
            </a:pPr>
            <a:r>
              <a:rPr lang="ru" sz="10000" b="0" i="0" u="none" strike="noStrike" cap="none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3</a:t>
            </a:r>
            <a:endParaRPr sz="100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8" name="Google Shape;138;p7"/>
          <p:cNvSpPr txBox="1"/>
          <p:nvPr/>
        </p:nvSpPr>
        <p:spPr>
          <a:xfrm>
            <a:off x="7227082" y="1015271"/>
            <a:ext cx="555600" cy="163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0"/>
              <a:buFont typeface="Arial"/>
              <a:buNone/>
            </a:pPr>
            <a:r>
              <a:rPr lang="ru" sz="100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endParaRPr sz="10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9" name="Google Shape;139;p7"/>
          <p:cNvSpPr txBox="1"/>
          <p:nvPr/>
        </p:nvSpPr>
        <p:spPr>
          <a:xfrm>
            <a:off x="7393425" y="2868799"/>
            <a:ext cx="555600" cy="163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0"/>
              <a:buFont typeface="Arial"/>
              <a:buNone/>
            </a:pPr>
            <a:r>
              <a:rPr lang="ru" sz="10000" b="0" i="0" u="none" strike="noStrike" cap="none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4</a:t>
            </a:r>
            <a:endParaRPr sz="100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49E87F1-BAE7-DD3C-A86E-F9FB0518F306}"/>
              </a:ext>
            </a:extLst>
          </p:cNvPr>
          <p:cNvSpPr txBox="1"/>
          <p:nvPr/>
        </p:nvSpPr>
        <p:spPr>
          <a:xfrm>
            <a:off x="1100602" y="4128229"/>
            <a:ext cx="612648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/>
              <a:t>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E598B08-65C5-3790-8A80-27792198679A}"/>
              </a:ext>
            </a:extLst>
          </p:cNvPr>
          <p:cNvSpPr txBox="1"/>
          <p:nvPr/>
        </p:nvSpPr>
        <p:spPr>
          <a:xfrm>
            <a:off x="492369" y="1015271"/>
            <a:ext cx="8159262" cy="31085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/>
              <a:t>В соответствии с проделанной работой можно заключить следующие выводы.</a:t>
            </a:r>
          </a:p>
          <a:p>
            <a:endParaRPr lang="ru-RU" dirty="0"/>
          </a:p>
          <a:p>
            <a:r>
              <a:rPr lang="ru-RU" dirty="0"/>
              <a:t>Получена полимерная смесь для обработки пищевых продуктов, а также определен  оптимальный процентный состав компонентов для полимерной смеси- 3% крахмала. С увеличением крахмала в составе – значительно ухудшаются такие показатели как коэффициент светопропускания, толщина.</a:t>
            </a:r>
          </a:p>
          <a:p>
            <a:r>
              <a:rPr lang="ru-RU" dirty="0"/>
              <a:t>Нанесение полученной полимерной композиции позволило укрепить форму, сохранить товарный внешний вид, а также мякоть яблок. Дополнительная обработка полимерной композицией помогает притормозить рост бактерий на поверхности продукта из атмосферы воздуха. </a:t>
            </a:r>
          </a:p>
          <a:p>
            <a:r>
              <a:rPr lang="ru-RU" dirty="0"/>
              <a:t>Полученные результаты проведенных исследований могут быть использованы при разработке и оптимизации технологических схем производства качественных полимерных  пленок и покрытий на основе биополимеров, таких как крахмал и  желатин с использованием пластификатора и армирующего агента. </a:t>
            </a:r>
          </a:p>
        </p:txBody>
      </p:sp>
    </p:spTree>
    <p:extLst>
      <p:ext uri="{BB962C8B-B14F-4D97-AF65-F5344CB8AC3E}">
        <p14:creationId xmlns:p14="http://schemas.microsoft.com/office/powerpoint/2010/main" val="177248314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p11"/>
          <p:cNvSpPr txBox="1">
            <a:spLocks noGrp="1"/>
          </p:cNvSpPr>
          <p:nvPr>
            <p:ph type="sldNum" idx="12"/>
          </p:nvPr>
        </p:nvSpPr>
        <p:spPr>
          <a:xfrm>
            <a:off x="8313608" y="48374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fld id="{00000000-1234-1234-1234-123412341234}" type="slidenum">
              <a:rPr lang="ru"/>
              <a:pPr marL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SzPts val="1000"/>
                <a:buNone/>
              </a:pPr>
              <a:t>15</a:t>
            </a:fld>
            <a:endParaRPr/>
          </a:p>
        </p:txBody>
      </p:sp>
      <p:sp>
        <p:nvSpPr>
          <p:cNvPr id="233" name="Google Shape;233;p11"/>
          <p:cNvSpPr txBox="1"/>
          <p:nvPr/>
        </p:nvSpPr>
        <p:spPr>
          <a:xfrm>
            <a:off x="399007" y="349102"/>
            <a:ext cx="5165974" cy="26965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ctr" anchorCtr="0">
            <a:norm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Font typeface="Arial"/>
              <a:buNone/>
            </a:pPr>
            <a:r>
              <a:rPr lang="ru" sz="5200" b="0" i="0" u="none" strike="noStrike" cap="none" dirty="0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Спасибо за внимание !</a:t>
            </a:r>
            <a:endParaRPr sz="11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11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4" name="Google Shape;234;p11"/>
          <p:cNvSpPr/>
          <p:nvPr/>
        </p:nvSpPr>
        <p:spPr>
          <a:xfrm>
            <a:off x="-11906" y="3921900"/>
            <a:ext cx="1127400" cy="1239600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19050" tIns="19050" rIns="19050" bIns="190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endParaRPr sz="900" b="0" i="0" u="none" strike="noStrike" cap="none">
              <a:solidFill>
                <a:srgbClr val="5E5E5E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5" name="Google Shape;235;p11"/>
          <p:cNvSpPr/>
          <p:nvPr/>
        </p:nvSpPr>
        <p:spPr>
          <a:xfrm>
            <a:off x="1110854" y="3921900"/>
            <a:ext cx="1126500" cy="1239600"/>
          </a:xfrm>
          <a:prstGeom prst="rect">
            <a:avLst/>
          </a:pr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19050" tIns="19050" rIns="19050" bIns="190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endParaRPr sz="900" b="0" i="0" u="none" strike="noStrike" cap="none">
              <a:solidFill>
                <a:srgbClr val="5E5E5E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6" name="Google Shape;236;p11"/>
          <p:cNvSpPr/>
          <p:nvPr/>
        </p:nvSpPr>
        <p:spPr>
          <a:xfrm>
            <a:off x="2226469" y="3921900"/>
            <a:ext cx="1126500" cy="1239600"/>
          </a:xfrm>
          <a:prstGeom prst="rect">
            <a:avLst/>
          </a:pr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19050" tIns="19050" rIns="19050" bIns="190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endParaRPr sz="900" b="0" i="0" u="none" strike="noStrike" cap="none">
              <a:solidFill>
                <a:srgbClr val="5E5E5E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7" name="Google Shape;237;p11"/>
          <p:cNvSpPr/>
          <p:nvPr/>
        </p:nvSpPr>
        <p:spPr>
          <a:xfrm>
            <a:off x="3337322" y="3921900"/>
            <a:ext cx="1127400" cy="1239600"/>
          </a:xfrm>
          <a:prstGeom prst="rect">
            <a:avLst/>
          </a:prstGeom>
          <a:blipFill rotWithShape="1">
            <a:blip r:embed="rId7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19050" tIns="19050" rIns="19050" bIns="190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endParaRPr sz="900" b="0" i="0" u="none" strike="noStrike" cap="none">
              <a:solidFill>
                <a:srgbClr val="5E5E5E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8" name="Google Shape;238;p11"/>
          <p:cNvSpPr/>
          <p:nvPr/>
        </p:nvSpPr>
        <p:spPr>
          <a:xfrm>
            <a:off x="4463654" y="3921900"/>
            <a:ext cx="1126500" cy="1239600"/>
          </a:xfrm>
          <a:prstGeom prst="rect">
            <a:avLst/>
          </a:pr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19050" tIns="19050" rIns="19050" bIns="190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endParaRPr sz="900" b="0" i="0" u="none" strike="noStrike" cap="none">
              <a:solidFill>
                <a:srgbClr val="5E5E5E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9" name="Google Shape;239;p11"/>
          <p:cNvSpPr/>
          <p:nvPr/>
        </p:nvSpPr>
        <p:spPr>
          <a:xfrm>
            <a:off x="5564981" y="3921900"/>
            <a:ext cx="1126500" cy="1239600"/>
          </a:xfrm>
          <a:prstGeom prst="rect">
            <a:avLst/>
          </a:prstGeom>
          <a:blipFill rotWithShape="1">
            <a:blip r:embed="rId8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19050" tIns="19050" rIns="19050" bIns="190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endParaRPr sz="900" b="0" i="0" u="none" strike="noStrike" cap="none">
              <a:solidFill>
                <a:srgbClr val="5E5E5E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0" name="Google Shape;240;p11"/>
          <p:cNvSpPr/>
          <p:nvPr/>
        </p:nvSpPr>
        <p:spPr>
          <a:xfrm>
            <a:off x="6690122" y="3921900"/>
            <a:ext cx="1127400" cy="1239600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19050" tIns="19050" rIns="19050" bIns="190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endParaRPr sz="900" b="0" i="0" u="none" strike="noStrike" cap="none">
              <a:solidFill>
                <a:srgbClr val="5E5E5E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1" name="Google Shape;241;p11"/>
          <p:cNvSpPr/>
          <p:nvPr/>
        </p:nvSpPr>
        <p:spPr>
          <a:xfrm>
            <a:off x="7675960" y="3921900"/>
            <a:ext cx="1127400" cy="1239600"/>
          </a:xfrm>
          <a:prstGeom prst="rect">
            <a:avLst/>
          </a:prstGeom>
          <a:blipFill rotWithShape="1">
            <a:blip r:embed="rId7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19050" tIns="19050" rIns="19050" bIns="190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endParaRPr sz="900" b="0" i="0" u="none" strike="noStrike" cap="none">
              <a:solidFill>
                <a:srgbClr val="5E5E5E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2" name="Google Shape;242;p11"/>
          <p:cNvSpPr/>
          <p:nvPr/>
        </p:nvSpPr>
        <p:spPr>
          <a:xfrm>
            <a:off x="8798719" y="3921900"/>
            <a:ext cx="366900" cy="1239600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19050" tIns="19050" rIns="19050" bIns="190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endParaRPr sz="900" b="0" i="0" u="none" strike="noStrike" cap="none">
              <a:solidFill>
                <a:srgbClr val="5E5E5E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3" name="Google Shape;243;p11"/>
          <p:cNvSpPr/>
          <p:nvPr/>
        </p:nvSpPr>
        <p:spPr>
          <a:xfrm>
            <a:off x="5962024" y="0"/>
            <a:ext cx="2736000" cy="3921900"/>
          </a:xfrm>
          <a:prstGeom prst="rect">
            <a:avLst/>
          </a:prstGeom>
          <a:blipFill rotWithShape="1">
            <a:blip r:embed="rId8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19050" tIns="19050" rIns="19050" bIns="190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endParaRPr sz="900" b="0" i="0" u="none" strike="noStrike" cap="none">
              <a:solidFill>
                <a:srgbClr val="5E5E5E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Другая 13">
      <a:dk1>
        <a:srgbClr val="000000"/>
      </a:dk1>
      <a:lt1>
        <a:srgbClr val="FFFFFF"/>
      </a:lt1>
      <a:dk2>
        <a:srgbClr val="000000"/>
      </a:dk2>
      <a:lt2>
        <a:srgbClr val="E7E6E6"/>
      </a:lt2>
      <a:accent1>
        <a:srgbClr val="8F00FF"/>
      </a:accent1>
      <a:accent2>
        <a:srgbClr val="FD493D"/>
      </a:accent2>
      <a:accent3>
        <a:srgbClr val="FCAF17"/>
      </a:accent3>
      <a:accent4>
        <a:srgbClr val="FBB3C1"/>
      </a:accent4>
      <a:accent5>
        <a:srgbClr val="B5D8E1"/>
      </a:accent5>
      <a:accent6>
        <a:srgbClr val="1B1B1B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76</TotalTime>
  <Words>670</Words>
  <Application>Microsoft Office PowerPoint</Application>
  <PresentationFormat>Экран (16:9)</PresentationFormat>
  <Paragraphs>103</Paragraphs>
  <Slides>15</Slides>
  <Notes>15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15</vt:i4>
      </vt:variant>
    </vt:vector>
  </HeadingPairs>
  <TitlesOfParts>
    <vt:vector size="20" baseType="lpstr">
      <vt:lpstr>Arial</vt:lpstr>
      <vt:lpstr>Calibri</vt:lpstr>
      <vt:lpstr>Times New Roman</vt:lpstr>
      <vt:lpstr>Simple Light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Nailya</dc:creator>
  <cp:lastModifiedBy>Зарина Зуфарова</cp:lastModifiedBy>
  <cp:revision>4</cp:revision>
  <dcterms:modified xsi:type="dcterms:W3CDTF">2023-09-22T11:24:58Z</dcterms:modified>
</cp:coreProperties>
</file>