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6" r:id="rId12"/>
    <p:sldId id="277" r:id="rId13"/>
    <p:sldId id="278" r:id="rId14"/>
    <p:sldId id="279" r:id="rId15"/>
    <p:sldId id="280" r:id="rId16"/>
    <p:sldId id="281" r:id="rId17"/>
    <p:sldId id="26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82AA46-EBEE-4089-87C9-8ADB0D7C741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50245A4-C09A-473C-A6D1-366B9DD9F9A4}">
      <dgm:prSet/>
      <dgm:spPr/>
      <dgm:t>
        <a:bodyPr/>
        <a:lstStyle/>
        <a:p>
          <a:r>
            <a:rPr lang="ru-RU" b="1" dirty="0"/>
            <a:t>Проблема:</a:t>
          </a:r>
          <a:r>
            <a:rPr lang="ru-RU" dirty="0"/>
            <a:t> Множество интернет-магазинов имеют разные форматы представления информации, что затрудняет сбор данных. </a:t>
          </a:r>
          <a:endParaRPr lang="en-US" dirty="0"/>
        </a:p>
      </dgm:t>
    </dgm:pt>
    <dgm:pt modelId="{DB82443E-80CE-447A-BF18-5C02EEF3A6B1}" type="parTrans" cxnId="{E41A9A3C-268E-44E3-833A-F10DC8147632}">
      <dgm:prSet/>
      <dgm:spPr/>
      <dgm:t>
        <a:bodyPr/>
        <a:lstStyle/>
        <a:p>
          <a:endParaRPr lang="en-US"/>
        </a:p>
      </dgm:t>
    </dgm:pt>
    <dgm:pt modelId="{AE20C886-6210-48DB-8E62-E1D4D1BBC78F}" type="sibTrans" cxnId="{E41A9A3C-268E-44E3-833A-F10DC8147632}">
      <dgm:prSet/>
      <dgm:spPr/>
      <dgm:t>
        <a:bodyPr/>
        <a:lstStyle/>
        <a:p>
          <a:endParaRPr lang="en-US"/>
        </a:p>
      </dgm:t>
    </dgm:pt>
    <dgm:pt modelId="{9EE798B1-BA1D-417A-A352-4F1E93F6961E}">
      <dgm:prSet/>
      <dgm:spPr/>
      <dgm:t>
        <a:bodyPr/>
        <a:lstStyle/>
        <a:p>
          <a:r>
            <a:rPr lang="ru-RU" b="1" dirty="0"/>
            <a:t>Проблема:</a:t>
          </a:r>
          <a:r>
            <a:rPr lang="ru-RU" dirty="0"/>
            <a:t> Пользователи часто сталкиваются с трудностями при сравнении цен и характеристик товаров на разных платформах. </a:t>
          </a:r>
          <a:endParaRPr lang="en-US" dirty="0"/>
        </a:p>
      </dgm:t>
    </dgm:pt>
    <dgm:pt modelId="{B3EDDFA0-20CD-4298-BF5C-7AB8317F90FB}" type="parTrans" cxnId="{0A2CCD28-A65B-4A56-96DB-E990A7521A8C}">
      <dgm:prSet/>
      <dgm:spPr/>
      <dgm:t>
        <a:bodyPr/>
        <a:lstStyle/>
        <a:p>
          <a:endParaRPr lang="en-US"/>
        </a:p>
      </dgm:t>
    </dgm:pt>
    <dgm:pt modelId="{D31A8864-8163-4441-B225-978D4A2BA516}" type="sibTrans" cxnId="{0A2CCD28-A65B-4A56-96DB-E990A7521A8C}">
      <dgm:prSet/>
      <dgm:spPr/>
      <dgm:t>
        <a:bodyPr/>
        <a:lstStyle/>
        <a:p>
          <a:endParaRPr lang="en-US"/>
        </a:p>
      </dgm:t>
    </dgm:pt>
    <dgm:pt modelId="{A124FABC-7168-4199-962B-39AA074A2F6E}">
      <dgm:prSet/>
      <dgm:spPr/>
      <dgm:t>
        <a:bodyPr/>
        <a:lstStyle/>
        <a:p>
          <a:r>
            <a:rPr lang="ru-RU" b="1" dirty="0"/>
            <a:t>Проблема:</a:t>
          </a:r>
          <a:r>
            <a:rPr lang="ru-RU" dirty="0"/>
            <a:t> Ручной сбор данных — это трудоемкий и время затратный процесс.</a:t>
          </a:r>
          <a:endParaRPr lang="en-US" dirty="0"/>
        </a:p>
      </dgm:t>
    </dgm:pt>
    <dgm:pt modelId="{4E557F7B-0747-49BD-81BE-5F2E78DEA718}" type="parTrans" cxnId="{F6B91041-0CB0-41F6-935F-7E2711146C4F}">
      <dgm:prSet/>
      <dgm:spPr/>
      <dgm:t>
        <a:bodyPr/>
        <a:lstStyle/>
        <a:p>
          <a:endParaRPr lang="en-US"/>
        </a:p>
      </dgm:t>
    </dgm:pt>
    <dgm:pt modelId="{67D3F1A9-EF93-4D8C-8C3F-1AC9C9A48223}" type="sibTrans" cxnId="{F6B91041-0CB0-41F6-935F-7E2711146C4F}">
      <dgm:prSet/>
      <dgm:spPr/>
      <dgm:t>
        <a:bodyPr/>
        <a:lstStyle/>
        <a:p>
          <a:endParaRPr lang="en-US"/>
        </a:p>
      </dgm:t>
    </dgm:pt>
    <dgm:pt modelId="{46547027-EEC2-4B05-8177-1D16722A2917}" type="pres">
      <dgm:prSet presAssocID="{C982AA46-EBEE-4089-87C9-8ADB0D7C741C}" presName="linear" presStyleCnt="0">
        <dgm:presLayoutVars>
          <dgm:animLvl val="lvl"/>
          <dgm:resizeHandles val="exact"/>
        </dgm:presLayoutVars>
      </dgm:prSet>
      <dgm:spPr/>
    </dgm:pt>
    <dgm:pt modelId="{F4C80F0B-9F71-4007-92FA-C5D79275D737}" type="pres">
      <dgm:prSet presAssocID="{250245A4-C09A-473C-A6D1-366B9DD9F9A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B0E8730-B44D-4C44-B9E5-F4CE024E316E}" type="pres">
      <dgm:prSet presAssocID="{AE20C886-6210-48DB-8E62-E1D4D1BBC78F}" presName="spacer" presStyleCnt="0"/>
      <dgm:spPr/>
    </dgm:pt>
    <dgm:pt modelId="{6089224F-7142-451A-8CDE-C931CC455165}" type="pres">
      <dgm:prSet presAssocID="{9EE798B1-BA1D-417A-A352-4F1E93F6961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2CF49CC-5AD5-4B79-BC1D-81102D088516}" type="pres">
      <dgm:prSet presAssocID="{D31A8864-8163-4441-B225-978D4A2BA516}" presName="spacer" presStyleCnt="0"/>
      <dgm:spPr/>
    </dgm:pt>
    <dgm:pt modelId="{3EB6CF37-5B09-4E63-BDD7-F95F601500F4}" type="pres">
      <dgm:prSet presAssocID="{A124FABC-7168-4199-962B-39AA074A2F6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A2CCD28-A65B-4A56-96DB-E990A7521A8C}" srcId="{C982AA46-EBEE-4089-87C9-8ADB0D7C741C}" destId="{9EE798B1-BA1D-417A-A352-4F1E93F6961E}" srcOrd="1" destOrd="0" parTransId="{B3EDDFA0-20CD-4298-BF5C-7AB8317F90FB}" sibTransId="{D31A8864-8163-4441-B225-978D4A2BA516}"/>
    <dgm:cxn modelId="{E41A9A3C-268E-44E3-833A-F10DC8147632}" srcId="{C982AA46-EBEE-4089-87C9-8ADB0D7C741C}" destId="{250245A4-C09A-473C-A6D1-366B9DD9F9A4}" srcOrd="0" destOrd="0" parTransId="{DB82443E-80CE-447A-BF18-5C02EEF3A6B1}" sibTransId="{AE20C886-6210-48DB-8E62-E1D4D1BBC78F}"/>
    <dgm:cxn modelId="{F6B91041-0CB0-41F6-935F-7E2711146C4F}" srcId="{C982AA46-EBEE-4089-87C9-8ADB0D7C741C}" destId="{A124FABC-7168-4199-962B-39AA074A2F6E}" srcOrd="2" destOrd="0" parTransId="{4E557F7B-0747-49BD-81BE-5F2E78DEA718}" sibTransId="{67D3F1A9-EF93-4D8C-8C3F-1AC9C9A48223}"/>
    <dgm:cxn modelId="{1D8AFF76-FF1E-4E02-A230-1E97617FDF1A}" type="presOf" srcId="{C982AA46-EBEE-4089-87C9-8ADB0D7C741C}" destId="{46547027-EEC2-4B05-8177-1D16722A2917}" srcOrd="0" destOrd="0" presId="urn:microsoft.com/office/officeart/2005/8/layout/vList2"/>
    <dgm:cxn modelId="{0E7DEE89-5719-4E3C-A9D2-F6216DE8D41C}" type="presOf" srcId="{250245A4-C09A-473C-A6D1-366B9DD9F9A4}" destId="{F4C80F0B-9F71-4007-92FA-C5D79275D737}" srcOrd="0" destOrd="0" presId="urn:microsoft.com/office/officeart/2005/8/layout/vList2"/>
    <dgm:cxn modelId="{07481BB8-1FDB-4457-A280-0802D05D623E}" type="presOf" srcId="{9EE798B1-BA1D-417A-A352-4F1E93F6961E}" destId="{6089224F-7142-451A-8CDE-C931CC455165}" srcOrd="0" destOrd="0" presId="urn:microsoft.com/office/officeart/2005/8/layout/vList2"/>
    <dgm:cxn modelId="{E51A3EF0-5E72-48CD-B531-274EBAA50CAF}" type="presOf" srcId="{A124FABC-7168-4199-962B-39AA074A2F6E}" destId="{3EB6CF37-5B09-4E63-BDD7-F95F601500F4}" srcOrd="0" destOrd="0" presId="urn:microsoft.com/office/officeart/2005/8/layout/vList2"/>
    <dgm:cxn modelId="{D0072B27-8588-401F-8ECD-BD6695519714}" type="presParOf" srcId="{46547027-EEC2-4B05-8177-1D16722A2917}" destId="{F4C80F0B-9F71-4007-92FA-C5D79275D737}" srcOrd="0" destOrd="0" presId="urn:microsoft.com/office/officeart/2005/8/layout/vList2"/>
    <dgm:cxn modelId="{B854903C-F2A3-4ABE-BBA5-26A174B14375}" type="presParOf" srcId="{46547027-EEC2-4B05-8177-1D16722A2917}" destId="{BB0E8730-B44D-4C44-B9E5-F4CE024E316E}" srcOrd="1" destOrd="0" presId="urn:microsoft.com/office/officeart/2005/8/layout/vList2"/>
    <dgm:cxn modelId="{F38C433B-2CEF-44D2-A222-B9BEF1911547}" type="presParOf" srcId="{46547027-EEC2-4B05-8177-1D16722A2917}" destId="{6089224F-7142-451A-8CDE-C931CC455165}" srcOrd="2" destOrd="0" presId="urn:microsoft.com/office/officeart/2005/8/layout/vList2"/>
    <dgm:cxn modelId="{2041E19D-232A-436C-BF73-0CABC929760C}" type="presParOf" srcId="{46547027-EEC2-4B05-8177-1D16722A2917}" destId="{52CF49CC-5AD5-4B79-BC1D-81102D088516}" srcOrd="3" destOrd="0" presId="urn:microsoft.com/office/officeart/2005/8/layout/vList2"/>
    <dgm:cxn modelId="{7506CF18-0029-4A06-B929-4A465CA58C2A}" type="presParOf" srcId="{46547027-EEC2-4B05-8177-1D16722A2917}" destId="{3EB6CF37-5B09-4E63-BDD7-F95F601500F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43E3B3-DDF8-4042-885D-567D75831C6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9E7176-341F-4A10-8C90-EEB6A97A3B4D}">
      <dgm:prSet/>
      <dgm:spPr/>
      <dgm:t>
        <a:bodyPr/>
        <a:lstStyle/>
        <a:p>
          <a:r>
            <a:rPr lang="ru-RU" b="1" dirty="0"/>
            <a:t>Решение:</a:t>
          </a:r>
          <a:r>
            <a:rPr lang="ru-RU" dirty="0"/>
            <a:t> Парсер позволяет извлекать данные в унифицированном формате, что упрощает их дальнейшую обработку и анализ.</a:t>
          </a:r>
          <a:endParaRPr lang="en-US" dirty="0"/>
        </a:p>
      </dgm:t>
    </dgm:pt>
    <dgm:pt modelId="{0785AC07-F5E2-4F9D-9DB4-F79E16F9DDD4}" type="parTrans" cxnId="{6E1CD29B-1C23-4829-87FA-CED3A62075A0}">
      <dgm:prSet/>
      <dgm:spPr/>
      <dgm:t>
        <a:bodyPr/>
        <a:lstStyle/>
        <a:p>
          <a:endParaRPr lang="en-US"/>
        </a:p>
      </dgm:t>
    </dgm:pt>
    <dgm:pt modelId="{007ADE93-EC68-4382-9F43-58F73693C8D9}" type="sibTrans" cxnId="{6E1CD29B-1C23-4829-87FA-CED3A62075A0}">
      <dgm:prSet/>
      <dgm:spPr/>
      <dgm:t>
        <a:bodyPr/>
        <a:lstStyle/>
        <a:p>
          <a:endParaRPr lang="en-US"/>
        </a:p>
      </dgm:t>
    </dgm:pt>
    <dgm:pt modelId="{1C3804AB-57B1-4247-9F1A-AC500AFCC957}">
      <dgm:prSet/>
      <dgm:spPr/>
      <dgm:t>
        <a:bodyPr/>
        <a:lstStyle/>
        <a:p>
          <a:r>
            <a:rPr lang="ru-RU" b="1" dirty="0"/>
            <a:t>Решение:</a:t>
          </a:r>
          <a:r>
            <a:rPr lang="ru-RU" dirty="0"/>
            <a:t> Парсер может собирать данные с нескольких сайтов одновременно, что позволяет создавать сводные таблицы и проводить сравнения. </a:t>
          </a:r>
          <a:endParaRPr lang="en-US" dirty="0"/>
        </a:p>
      </dgm:t>
    </dgm:pt>
    <dgm:pt modelId="{6935F777-555F-4BB0-A604-7B3BD326F7A3}" type="parTrans" cxnId="{06006A66-05A4-45BE-A67A-CE47F3142CEF}">
      <dgm:prSet/>
      <dgm:spPr/>
      <dgm:t>
        <a:bodyPr/>
        <a:lstStyle/>
        <a:p>
          <a:endParaRPr lang="en-US"/>
        </a:p>
      </dgm:t>
    </dgm:pt>
    <dgm:pt modelId="{7F19B237-BFFD-42C0-86BF-972D4AD606C9}" type="sibTrans" cxnId="{06006A66-05A4-45BE-A67A-CE47F3142CEF}">
      <dgm:prSet/>
      <dgm:spPr/>
      <dgm:t>
        <a:bodyPr/>
        <a:lstStyle/>
        <a:p>
          <a:endParaRPr lang="en-US"/>
        </a:p>
      </dgm:t>
    </dgm:pt>
    <dgm:pt modelId="{4EFA633A-C6D3-45DE-A3D0-2FC7EE99362C}">
      <dgm:prSet/>
      <dgm:spPr/>
      <dgm:t>
        <a:bodyPr/>
        <a:lstStyle/>
        <a:p>
          <a:r>
            <a:rPr lang="ru-RU" b="1" dirty="0"/>
            <a:t>Решение:</a:t>
          </a:r>
          <a:r>
            <a:rPr lang="ru-RU" dirty="0"/>
            <a:t> Автоматизированный парсинг значительно ускоряет процесс сбора данных, позволяя пользователям сосредоточиться на анализе и принятии решений.</a:t>
          </a:r>
          <a:endParaRPr lang="en-US" dirty="0"/>
        </a:p>
      </dgm:t>
    </dgm:pt>
    <dgm:pt modelId="{B915AB72-B877-43BB-9246-67560DC4B29E}" type="parTrans" cxnId="{6ED8540F-9BB6-4FA5-A0ED-F2669850CECD}">
      <dgm:prSet/>
      <dgm:spPr/>
      <dgm:t>
        <a:bodyPr/>
        <a:lstStyle/>
        <a:p>
          <a:endParaRPr lang="en-US"/>
        </a:p>
      </dgm:t>
    </dgm:pt>
    <dgm:pt modelId="{FE2B3E0B-D8F3-4E6F-A6BA-265D5D547945}" type="sibTrans" cxnId="{6ED8540F-9BB6-4FA5-A0ED-F2669850CECD}">
      <dgm:prSet/>
      <dgm:spPr/>
      <dgm:t>
        <a:bodyPr/>
        <a:lstStyle/>
        <a:p>
          <a:endParaRPr lang="en-US"/>
        </a:p>
      </dgm:t>
    </dgm:pt>
    <dgm:pt modelId="{39A40B68-01F4-484D-9423-4C975789A82F}" type="pres">
      <dgm:prSet presAssocID="{F343E3B3-DDF8-4042-885D-567D75831C62}" presName="linear" presStyleCnt="0">
        <dgm:presLayoutVars>
          <dgm:animLvl val="lvl"/>
          <dgm:resizeHandles val="exact"/>
        </dgm:presLayoutVars>
      </dgm:prSet>
      <dgm:spPr/>
    </dgm:pt>
    <dgm:pt modelId="{49B95509-FBE0-4850-9053-983B22D5DB4B}" type="pres">
      <dgm:prSet presAssocID="{959E7176-341F-4A10-8C90-EEB6A97A3B4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D1C2CC1-3DEA-422D-890B-DAC0B9A93472}" type="pres">
      <dgm:prSet presAssocID="{007ADE93-EC68-4382-9F43-58F73693C8D9}" presName="spacer" presStyleCnt="0"/>
      <dgm:spPr/>
    </dgm:pt>
    <dgm:pt modelId="{293337DD-437A-41DA-AD5C-68965F6E36FA}" type="pres">
      <dgm:prSet presAssocID="{1C3804AB-57B1-4247-9F1A-AC500AFCC95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977E6D2-2CFC-4B95-BCF1-DC9B1F80C733}" type="pres">
      <dgm:prSet presAssocID="{7F19B237-BFFD-42C0-86BF-972D4AD606C9}" presName="spacer" presStyleCnt="0"/>
      <dgm:spPr/>
    </dgm:pt>
    <dgm:pt modelId="{B9DFD02D-0FA7-4C09-A649-B4B9D7ED5CA3}" type="pres">
      <dgm:prSet presAssocID="{4EFA633A-C6D3-45DE-A3D0-2FC7EE99362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ED8540F-9BB6-4FA5-A0ED-F2669850CECD}" srcId="{F343E3B3-DDF8-4042-885D-567D75831C62}" destId="{4EFA633A-C6D3-45DE-A3D0-2FC7EE99362C}" srcOrd="2" destOrd="0" parTransId="{B915AB72-B877-43BB-9246-67560DC4B29E}" sibTransId="{FE2B3E0B-D8F3-4E6F-A6BA-265D5D547945}"/>
    <dgm:cxn modelId="{06006A66-05A4-45BE-A67A-CE47F3142CEF}" srcId="{F343E3B3-DDF8-4042-885D-567D75831C62}" destId="{1C3804AB-57B1-4247-9F1A-AC500AFCC957}" srcOrd="1" destOrd="0" parTransId="{6935F777-555F-4BB0-A604-7B3BD326F7A3}" sibTransId="{7F19B237-BFFD-42C0-86BF-972D4AD606C9}"/>
    <dgm:cxn modelId="{EB40E86E-7DAE-410E-BA53-22D356EDE1F7}" type="presOf" srcId="{1C3804AB-57B1-4247-9F1A-AC500AFCC957}" destId="{293337DD-437A-41DA-AD5C-68965F6E36FA}" srcOrd="0" destOrd="0" presId="urn:microsoft.com/office/officeart/2005/8/layout/vList2"/>
    <dgm:cxn modelId="{6E1CD29B-1C23-4829-87FA-CED3A62075A0}" srcId="{F343E3B3-DDF8-4042-885D-567D75831C62}" destId="{959E7176-341F-4A10-8C90-EEB6A97A3B4D}" srcOrd="0" destOrd="0" parTransId="{0785AC07-F5E2-4F9D-9DB4-F79E16F9DDD4}" sibTransId="{007ADE93-EC68-4382-9F43-58F73693C8D9}"/>
    <dgm:cxn modelId="{B117D1A4-377D-4180-8EA3-D578E87C337A}" type="presOf" srcId="{959E7176-341F-4A10-8C90-EEB6A97A3B4D}" destId="{49B95509-FBE0-4850-9053-983B22D5DB4B}" srcOrd="0" destOrd="0" presId="urn:microsoft.com/office/officeart/2005/8/layout/vList2"/>
    <dgm:cxn modelId="{CDB31AD3-8E48-4159-961F-F860F5E33A55}" type="presOf" srcId="{4EFA633A-C6D3-45DE-A3D0-2FC7EE99362C}" destId="{B9DFD02D-0FA7-4C09-A649-B4B9D7ED5CA3}" srcOrd="0" destOrd="0" presId="urn:microsoft.com/office/officeart/2005/8/layout/vList2"/>
    <dgm:cxn modelId="{9DA370EB-D671-4BBE-A9BB-5B4895129348}" type="presOf" srcId="{F343E3B3-DDF8-4042-885D-567D75831C62}" destId="{39A40B68-01F4-484D-9423-4C975789A82F}" srcOrd="0" destOrd="0" presId="urn:microsoft.com/office/officeart/2005/8/layout/vList2"/>
    <dgm:cxn modelId="{41D4FC24-AAD5-4380-8B72-8B1A1B68862E}" type="presParOf" srcId="{39A40B68-01F4-484D-9423-4C975789A82F}" destId="{49B95509-FBE0-4850-9053-983B22D5DB4B}" srcOrd="0" destOrd="0" presId="urn:microsoft.com/office/officeart/2005/8/layout/vList2"/>
    <dgm:cxn modelId="{DCF6F000-A0D1-4F8B-A893-DEE60EC84248}" type="presParOf" srcId="{39A40B68-01F4-484D-9423-4C975789A82F}" destId="{CD1C2CC1-3DEA-422D-890B-DAC0B9A93472}" srcOrd="1" destOrd="0" presId="urn:microsoft.com/office/officeart/2005/8/layout/vList2"/>
    <dgm:cxn modelId="{349B4140-ADE2-40E7-A494-CB67C97447A6}" type="presParOf" srcId="{39A40B68-01F4-484D-9423-4C975789A82F}" destId="{293337DD-437A-41DA-AD5C-68965F6E36FA}" srcOrd="2" destOrd="0" presId="urn:microsoft.com/office/officeart/2005/8/layout/vList2"/>
    <dgm:cxn modelId="{AACC0319-E825-4710-BCB8-749A62690A4A}" type="presParOf" srcId="{39A40B68-01F4-484D-9423-4C975789A82F}" destId="{5977E6D2-2CFC-4B95-BCF1-DC9B1F80C733}" srcOrd="3" destOrd="0" presId="urn:microsoft.com/office/officeart/2005/8/layout/vList2"/>
    <dgm:cxn modelId="{B5103FF1-D88D-40FB-932A-CB2243AFE322}" type="presParOf" srcId="{39A40B68-01F4-484D-9423-4C975789A82F}" destId="{B9DFD02D-0FA7-4C09-A649-B4B9D7ED5C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A330B8-C353-4F59-ABFF-B9DE0174A42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F48C06D-CE4B-4141-9E69-3B1DE3435065}">
      <dgm:prSet/>
      <dgm:spPr/>
      <dgm:t>
        <a:bodyPr/>
        <a:lstStyle/>
        <a:p>
          <a:r>
            <a:rPr lang="ru-RU" dirty="0"/>
            <a:t>CamelCamelCamel: Специализируется на отслеживании цен на Amazon и предоставляет пользователям историю цен и уведомления о снижении цен.</a:t>
          </a:r>
          <a:endParaRPr lang="en-US" dirty="0"/>
        </a:p>
      </dgm:t>
    </dgm:pt>
    <dgm:pt modelId="{237910B1-91E6-46D7-AC31-7DE2F02B834F}" type="parTrans" cxnId="{3DFE97EF-608B-4F75-A63B-20F646326E9F}">
      <dgm:prSet/>
      <dgm:spPr/>
      <dgm:t>
        <a:bodyPr/>
        <a:lstStyle/>
        <a:p>
          <a:endParaRPr lang="en-US"/>
        </a:p>
      </dgm:t>
    </dgm:pt>
    <dgm:pt modelId="{CC06A8C0-CA36-48C3-8DD2-5D08541859A5}" type="sibTrans" cxnId="{3DFE97EF-608B-4F75-A63B-20F646326E9F}">
      <dgm:prSet/>
      <dgm:spPr/>
      <dgm:t>
        <a:bodyPr/>
        <a:lstStyle/>
        <a:p>
          <a:endParaRPr lang="en-US"/>
        </a:p>
      </dgm:t>
    </dgm:pt>
    <dgm:pt modelId="{84E7F246-4A90-4903-8D79-4D28E82A3D13}">
      <dgm:prSet/>
      <dgm:spPr/>
      <dgm:t>
        <a:bodyPr/>
        <a:lstStyle/>
        <a:p>
          <a:r>
            <a:rPr lang="ru-RU" dirty="0"/>
            <a:t>Honey: Расширение для браузера, которое автоматически находит и применяет купоны, а также сравнивает цены на товары в различных интернет-магазинах.</a:t>
          </a:r>
          <a:endParaRPr lang="en-US" dirty="0"/>
        </a:p>
      </dgm:t>
    </dgm:pt>
    <dgm:pt modelId="{5FDF14D4-01B5-4DE1-8542-243C4603CAD7}" type="parTrans" cxnId="{844088C0-CE9C-47C5-9B82-33613BDD5047}">
      <dgm:prSet/>
      <dgm:spPr/>
      <dgm:t>
        <a:bodyPr/>
        <a:lstStyle/>
        <a:p>
          <a:endParaRPr lang="en-US"/>
        </a:p>
      </dgm:t>
    </dgm:pt>
    <dgm:pt modelId="{603D7DF3-3D6E-4A76-B0A2-E55DA8C2B6A8}" type="sibTrans" cxnId="{844088C0-CE9C-47C5-9B82-33613BDD5047}">
      <dgm:prSet/>
      <dgm:spPr/>
      <dgm:t>
        <a:bodyPr/>
        <a:lstStyle/>
        <a:p>
          <a:endParaRPr lang="en-US"/>
        </a:p>
      </dgm:t>
    </dgm:pt>
    <dgm:pt modelId="{E81AC043-EBFF-47C4-8D9B-D9B6C29E0A8C}">
      <dgm:prSet/>
      <dgm:spPr/>
      <dgm:t>
        <a:bodyPr/>
        <a:lstStyle/>
        <a:p>
          <a:r>
            <a:rPr lang="ru-RU" dirty="0"/>
            <a:t>Keepa: Платформа для отслеживания цен на Amazon, предлагающая графики цен и уведомления о снижении цен.</a:t>
          </a:r>
          <a:endParaRPr lang="en-US" dirty="0"/>
        </a:p>
      </dgm:t>
    </dgm:pt>
    <dgm:pt modelId="{1ACA1B3A-B403-45D5-B5D6-CEEFB91B9D6B}" type="parTrans" cxnId="{E817181B-C049-4946-904A-8747386E6F1F}">
      <dgm:prSet/>
      <dgm:spPr/>
      <dgm:t>
        <a:bodyPr/>
        <a:lstStyle/>
        <a:p>
          <a:endParaRPr lang="en-US"/>
        </a:p>
      </dgm:t>
    </dgm:pt>
    <dgm:pt modelId="{2367068F-83C6-4802-AE85-6B4C064C05BF}" type="sibTrans" cxnId="{E817181B-C049-4946-904A-8747386E6F1F}">
      <dgm:prSet/>
      <dgm:spPr/>
      <dgm:t>
        <a:bodyPr/>
        <a:lstStyle/>
        <a:p>
          <a:endParaRPr lang="en-US"/>
        </a:p>
      </dgm:t>
    </dgm:pt>
    <dgm:pt modelId="{5DB9C4E6-CD95-43E0-B617-8F5C593557F0}">
      <dgm:prSet/>
      <dgm:spPr/>
      <dgm:t>
        <a:bodyPr/>
        <a:lstStyle/>
        <a:p>
          <a:r>
            <a:rPr lang="ru-RU" dirty="0"/>
            <a:t>PriceRunner: Сравнительный сайт цен, который позволяет пользователям находить лучшие предложения в различных интернет-магазинах.</a:t>
          </a:r>
          <a:endParaRPr lang="en-US" dirty="0"/>
        </a:p>
      </dgm:t>
    </dgm:pt>
    <dgm:pt modelId="{970CD2F4-8019-47A6-9E06-6372F48FB0B2}" type="parTrans" cxnId="{1EAE8D23-6523-4033-BD47-A985BACF923C}">
      <dgm:prSet/>
      <dgm:spPr/>
      <dgm:t>
        <a:bodyPr/>
        <a:lstStyle/>
        <a:p>
          <a:endParaRPr lang="en-US"/>
        </a:p>
      </dgm:t>
    </dgm:pt>
    <dgm:pt modelId="{3548D3BA-C730-46D6-B05E-E403F339FAE8}" type="sibTrans" cxnId="{1EAE8D23-6523-4033-BD47-A985BACF923C}">
      <dgm:prSet/>
      <dgm:spPr/>
      <dgm:t>
        <a:bodyPr/>
        <a:lstStyle/>
        <a:p>
          <a:endParaRPr lang="en-US"/>
        </a:p>
      </dgm:t>
    </dgm:pt>
    <dgm:pt modelId="{EFE1D27C-DDE5-4F1C-B0FA-F8AA7B6E5DC6}">
      <dgm:prSet/>
      <dgm:spPr/>
      <dgm:t>
        <a:bodyPr/>
        <a:lstStyle/>
        <a:p>
          <a:r>
            <a:rPr lang="ru-RU" dirty="0"/>
            <a:t>Slickdeals: Платформа, на которой пользователи могут делиться выгодными предложениями и находить скидки на различные товары.</a:t>
          </a:r>
          <a:endParaRPr lang="en-US" dirty="0"/>
        </a:p>
      </dgm:t>
    </dgm:pt>
    <dgm:pt modelId="{D98AAB4C-639C-4EAB-A90A-3E2C24E4D9BB}" type="parTrans" cxnId="{F0419255-1139-4451-9B40-81983F19044F}">
      <dgm:prSet/>
      <dgm:spPr/>
      <dgm:t>
        <a:bodyPr/>
        <a:lstStyle/>
        <a:p>
          <a:endParaRPr lang="en-US"/>
        </a:p>
      </dgm:t>
    </dgm:pt>
    <dgm:pt modelId="{805A6789-5A5A-48F9-A2E9-3A24B2D193E9}" type="sibTrans" cxnId="{F0419255-1139-4451-9B40-81983F19044F}">
      <dgm:prSet/>
      <dgm:spPr/>
      <dgm:t>
        <a:bodyPr/>
        <a:lstStyle/>
        <a:p>
          <a:endParaRPr lang="en-US"/>
        </a:p>
      </dgm:t>
    </dgm:pt>
    <dgm:pt modelId="{35B9FA70-D18D-4E3E-B7BD-64D1DF519109}">
      <dgm:prSet/>
      <dgm:spPr/>
      <dgm:t>
        <a:bodyPr/>
        <a:lstStyle/>
        <a:p>
          <a:r>
            <a:rPr lang="ru-RU" dirty="0"/>
            <a:t>Google Shopping: Сервис от Google, который позволяет пользователям искать и сравнивать цены на товары из различных интернет-магазинов.</a:t>
          </a:r>
          <a:endParaRPr lang="en-US" dirty="0"/>
        </a:p>
      </dgm:t>
    </dgm:pt>
    <dgm:pt modelId="{E473DB73-D240-43E5-88AC-45F80EA9021E}" type="parTrans" cxnId="{68AFED1F-B367-4AE1-9556-7ED0AC07B321}">
      <dgm:prSet/>
      <dgm:spPr/>
      <dgm:t>
        <a:bodyPr/>
        <a:lstStyle/>
        <a:p>
          <a:endParaRPr lang="en-US"/>
        </a:p>
      </dgm:t>
    </dgm:pt>
    <dgm:pt modelId="{BEBD93A6-DF0D-445B-8AFF-20010DB16362}" type="sibTrans" cxnId="{68AFED1F-B367-4AE1-9556-7ED0AC07B321}">
      <dgm:prSet/>
      <dgm:spPr/>
      <dgm:t>
        <a:bodyPr/>
        <a:lstStyle/>
        <a:p>
          <a:endParaRPr lang="en-US"/>
        </a:p>
      </dgm:t>
    </dgm:pt>
    <dgm:pt modelId="{7FB83BE9-6BCA-4D1F-A47F-1580CDB59A74}" type="pres">
      <dgm:prSet presAssocID="{B9A330B8-C353-4F59-ABFF-B9DE0174A42E}" presName="diagram" presStyleCnt="0">
        <dgm:presLayoutVars>
          <dgm:dir/>
          <dgm:resizeHandles val="exact"/>
        </dgm:presLayoutVars>
      </dgm:prSet>
      <dgm:spPr/>
    </dgm:pt>
    <dgm:pt modelId="{2B88B35D-A5FC-4233-A14A-231AC623B4C7}" type="pres">
      <dgm:prSet presAssocID="{EF48C06D-CE4B-4141-9E69-3B1DE3435065}" presName="node" presStyleLbl="node1" presStyleIdx="0" presStyleCnt="6">
        <dgm:presLayoutVars>
          <dgm:bulletEnabled val="1"/>
        </dgm:presLayoutVars>
      </dgm:prSet>
      <dgm:spPr/>
    </dgm:pt>
    <dgm:pt modelId="{F97412EF-CC78-4DE5-8CD2-05CDEFF11E1E}" type="pres">
      <dgm:prSet presAssocID="{CC06A8C0-CA36-48C3-8DD2-5D08541859A5}" presName="sibTrans" presStyleCnt="0"/>
      <dgm:spPr/>
    </dgm:pt>
    <dgm:pt modelId="{07737A04-33BD-4183-8B63-F38AB58E5B56}" type="pres">
      <dgm:prSet presAssocID="{84E7F246-4A90-4903-8D79-4D28E82A3D13}" presName="node" presStyleLbl="node1" presStyleIdx="1" presStyleCnt="6">
        <dgm:presLayoutVars>
          <dgm:bulletEnabled val="1"/>
        </dgm:presLayoutVars>
      </dgm:prSet>
      <dgm:spPr/>
    </dgm:pt>
    <dgm:pt modelId="{75CF23B9-E9B1-4E18-A07E-29E23414942D}" type="pres">
      <dgm:prSet presAssocID="{603D7DF3-3D6E-4A76-B0A2-E55DA8C2B6A8}" presName="sibTrans" presStyleCnt="0"/>
      <dgm:spPr/>
    </dgm:pt>
    <dgm:pt modelId="{91BDBCFD-339F-473E-AE1A-80965CFCDEF0}" type="pres">
      <dgm:prSet presAssocID="{E81AC043-EBFF-47C4-8D9B-D9B6C29E0A8C}" presName="node" presStyleLbl="node1" presStyleIdx="2" presStyleCnt="6">
        <dgm:presLayoutVars>
          <dgm:bulletEnabled val="1"/>
        </dgm:presLayoutVars>
      </dgm:prSet>
      <dgm:spPr/>
    </dgm:pt>
    <dgm:pt modelId="{7FA182DF-677B-41B8-B983-75E7933DC7D0}" type="pres">
      <dgm:prSet presAssocID="{2367068F-83C6-4802-AE85-6B4C064C05BF}" presName="sibTrans" presStyleCnt="0"/>
      <dgm:spPr/>
    </dgm:pt>
    <dgm:pt modelId="{AF5165AB-E2AE-4F0D-9E2E-739F84EFBDE4}" type="pres">
      <dgm:prSet presAssocID="{5DB9C4E6-CD95-43E0-B617-8F5C593557F0}" presName="node" presStyleLbl="node1" presStyleIdx="3" presStyleCnt="6">
        <dgm:presLayoutVars>
          <dgm:bulletEnabled val="1"/>
        </dgm:presLayoutVars>
      </dgm:prSet>
      <dgm:spPr/>
    </dgm:pt>
    <dgm:pt modelId="{5693430A-997A-4BBB-9F57-24CF558F6CC0}" type="pres">
      <dgm:prSet presAssocID="{3548D3BA-C730-46D6-B05E-E403F339FAE8}" presName="sibTrans" presStyleCnt="0"/>
      <dgm:spPr/>
    </dgm:pt>
    <dgm:pt modelId="{2E308377-F470-4E4B-8C31-8628708957D5}" type="pres">
      <dgm:prSet presAssocID="{EFE1D27C-DDE5-4F1C-B0FA-F8AA7B6E5DC6}" presName="node" presStyleLbl="node1" presStyleIdx="4" presStyleCnt="6">
        <dgm:presLayoutVars>
          <dgm:bulletEnabled val="1"/>
        </dgm:presLayoutVars>
      </dgm:prSet>
      <dgm:spPr/>
    </dgm:pt>
    <dgm:pt modelId="{ACCAC33B-46C4-4CCB-B7FD-F9E4D1DD88BB}" type="pres">
      <dgm:prSet presAssocID="{805A6789-5A5A-48F9-A2E9-3A24B2D193E9}" presName="sibTrans" presStyleCnt="0"/>
      <dgm:spPr/>
    </dgm:pt>
    <dgm:pt modelId="{86A763EA-FC6A-4A09-8C46-A3E171669051}" type="pres">
      <dgm:prSet presAssocID="{35B9FA70-D18D-4E3E-B7BD-64D1DF519109}" presName="node" presStyleLbl="node1" presStyleIdx="5" presStyleCnt="6">
        <dgm:presLayoutVars>
          <dgm:bulletEnabled val="1"/>
        </dgm:presLayoutVars>
      </dgm:prSet>
      <dgm:spPr/>
    </dgm:pt>
  </dgm:ptLst>
  <dgm:cxnLst>
    <dgm:cxn modelId="{F2C02802-F059-4BA6-B142-40CCA0E381D8}" type="presOf" srcId="{35B9FA70-D18D-4E3E-B7BD-64D1DF519109}" destId="{86A763EA-FC6A-4A09-8C46-A3E171669051}" srcOrd="0" destOrd="0" presId="urn:microsoft.com/office/officeart/2005/8/layout/default"/>
    <dgm:cxn modelId="{E817181B-C049-4946-904A-8747386E6F1F}" srcId="{B9A330B8-C353-4F59-ABFF-B9DE0174A42E}" destId="{E81AC043-EBFF-47C4-8D9B-D9B6C29E0A8C}" srcOrd="2" destOrd="0" parTransId="{1ACA1B3A-B403-45D5-B5D6-CEEFB91B9D6B}" sibTransId="{2367068F-83C6-4802-AE85-6B4C064C05BF}"/>
    <dgm:cxn modelId="{68AFED1F-B367-4AE1-9556-7ED0AC07B321}" srcId="{B9A330B8-C353-4F59-ABFF-B9DE0174A42E}" destId="{35B9FA70-D18D-4E3E-B7BD-64D1DF519109}" srcOrd="5" destOrd="0" parTransId="{E473DB73-D240-43E5-88AC-45F80EA9021E}" sibTransId="{BEBD93A6-DF0D-445B-8AFF-20010DB16362}"/>
    <dgm:cxn modelId="{11F1B320-1654-4522-84DD-B13B6162CA55}" type="presOf" srcId="{E81AC043-EBFF-47C4-8D9B-D9B6C29E0A8C}" destId="{91BDBCFD-339F-473E-AE1A-80965CFCDEF0}" srcOrd="0" destOrd="0" presId="urn:microsoft.com/office/officeart/2005/8/layout/default"/>
    <dgm:cxn modelId="{1EAE8D23-6523-4033-BD47-A985BACF923C}" srcId="{B9A330B8-C353-4F59-ABFF-B9DE0174A42E}" destId="{5DB9C4E6-CD95-43E0-B617-8F5C593557F0}" srcOrd="3" destOrd="0" parTransId="{970CD2F4-8019-47A6-9E06-6372F48FB0B2}" sibTransId="{3548D3BA-C730-46D6-B05E-E403F339FAE8}"/>
    <dgm:cxn modelId="{21055B25-C92D-44AE-B0B3-0D8D2BB19843}" type="presOf" srcId="{84E7F246-4A90-4903-8D79-4D28E82A3D13}" destId="{07737A04-33BD-4183-8B63-F38AB58E5B56}" srcOrd="0" destOrd="0" presId="urn:microsoft.com/office/officeart/2005/8/layout/default"/>
    <dgm:cxn modelId="{58DBA82C-50FB-4E54-A8E8-3CE3C66216A2}" type="presOf" srcId="{B9A330B8-C353-4F59-ABFF-B9DE0174A42E}" destId="{7FB83BE9-6BCA-4D1F-A47F-1580CDB59A74}" srcOrd="0" destOrd="0" presId="urn:microsoft.com/office/officeart/2005/8/layout/default"/>
    <dgm:cxn modelId="{F0419255-1139-4451-9B40-81983F19044F}" srcId="{B9A330B8-C353-4F59-ABFF-B9DE0174A42E}" destId="{EFE1D27C-DDE5-4F1C-B0FA-F8AA7B6E5DC6}" srcOrd="4" destOrd="0" parTransId="{D98AAB4C-639C-4EAB-A90A-3E2C24E4D9BB}" sibTransId="{805A6789-5A5A-48F9-A2E9-3A24B2D193E9}"/>
    <dgm:cxn modelId="{3AFDC655-B8D1-4CEE-B9F1-C073424EE7B8}" type="presOf" srcId="{EFE1D27C-DDE5-4F1C-B0FA-F8AA7B6E5DC6}" destId="{2E308377-F470-4E4B-8C31-8628708957D5}" srcOrd="0" destOrd="0" presId="urn:microsoft.com/office/officeart/2005/8/layout/default"/>
    <dgm:cxn modelId="{18D4C28C-881B-46D9-BC63-2D7F282B6E0C}" type="presOf" srcId="{5DB9C4E6-CD95-43E0-B617-8F5C593557F0}" destId="{AF5165AB-E2AE-4F0D-9E2E-739F84EFBDE4}" srcOrd="0" destOrd="0" presId="urn:microsoft.com/office/officeart/2005/8/layout/default"/>
    <dgm:cxn modelId="{292950AF-A2C2-4CCC-A632-FEF059863D7B}" type="presOf" srcId="{EF48C06D-CE4B-4141-9E69-3B1DE3435065}" destId="{2B88B35D-A5FC-4233-A14A-231AC623B4C7}" srcOrd="0" destOrd="0" presId="urn:microsoft.com/office/officeart/2005/8/layout/default"/>
    <dgm:cxn modelId="{844088C0-CE9C-47C5-9B82-33613BDD5047}" srcId="{B9A330B8-C353-4F59-ABFF-B9DE0174A42E}" destId="{84E7F246-4A90-4903-8D79-4D28E82A3D13}" srcOrd="1" destOrd="0" parTransId="{5FDF14D4-01B5-4DE1-8542-243C4603CAD7}" sibTransId="{603D7DF3-3D6E-4A76-B0A2-E55DA8C2B6A8}"/>
    <dgm:cxn modelId="{3DFE97EF-608B-4F75-A63B-20F646326E9F}" srcId="{B9A330B8-C353-4F59-ABFF-B9DE0174A42E}" destId="{EF48C06D-CE4B-4141-9E69-3B1DE3435065}" srcOrd="0" destOrd="0" parTransId="{237910B1-91E6-46D7-AC31-7DE2F02B834F}" sibTransId="{CC06A8C0-CA36-48C3-8DD2-5D08541859A5}"/>
    <dgm:cxn modelId="{205AD204-AF78-4330-BE2E-508B6A2A42BB}" type="presParOf" srcId="{7FB83BE9-6BCA-4D1F-A47F-1580CDB59A74}" destId="{2B88B35D-A5FC-4233-A14A-231AC623B4C7}" srcOrd="0" destOrd="0" presId="urn:microsoft.com/office/officeart/2005/8/layout/default"/>
    <dgm:cxn modelId="{01C0B827-2F35-45CD-AB19-8D321EA809E3}" type="presParOf" srcId="{7FB83BE9-6BCA-4D1F-A47F-1580CDB59A74}" destId="{F97412EF-CC78-4DE5-8CD2-05CDEFF11E1E}" srcOrd="1" destOrd="0" presId="urn:microsoft.com/office/officeart/2005/8/layout/default"/>
    <dgm:cxn modelId="{0634EC42-9429-4CE8-ADFB-81E3293A9DD8}" type="presParOf" srcId="{7FB83BE9-6BCA-4D1F-A47F-1580CDB59A74}" destId="{07737A04-33BD-4183-8B63-F38AB58E5B56}" srcOrd="2" destOrd="0" presId="urn:microsoft.com/office/officeart/2005/8/layout/default"/>
    <dgm:cxn modelId="{0A057F8F-861A-487E-A9B7-D0933A73CC83}" type="presParOf" srcId="{7FB83BE9-6BCA-4D1F-A47F-1580CDB59A74}" destId="{75CF23B9-E9B1-4E18-A07E-29E23414942D}" srcOrd="3" destOrd="0" presId="urn:microsoft.com/office/officeart/2005/8/layout/default"/>
    <dgm:cxn modelId="{FF0A2AE5-40C1-4231-A727-EB80ADB56402}" type="presParOf" srcId="{7FB83BE9-6BCA-4D1F-A47F-1580CDB59A74}" destId="{91BDBCFD-339F-473E-AE1A-80965CFCDEF0}" srcOrd="4" destOrd="0" presId="urn:microsoft.com/office/officeart/2005/8/layout/default"/>
    <dgm:cxn modelId="{66D1A94A-0260-4468-8617-70B0C335FDF0}" type="presParOf" srcId="{7FB83BE9-6BCA-4D1F-A47F-1580CDB59A74}" destId="{7FA182DF-677B-41B8-B983-75E7933DC7D0}" srcOrd="5" destOrd="0" presId="urn:microsoft.com/office/officeart/2005/8/layout/default"/>
    <dgm:cxn modelId="{B473459E-286C-46F4-9E38-0AD5EC3D77C3}" type="presParOf" srcId="{7FB83BE9-6BCA-4D1F-A47F-1580CDB59A74}" destId="{AF5165AB-E2AE-4F0D-9E2E-739F84EFBDE4}" srcOrd="6" destOrd="0" presId="urn:microsoft.com/office/officeart/2005/8/layout/default"/>
    <dgm:cxn modelId="{566D42BC-055D-4105-A837-3E02584AA388}" type="presParOf" srcId="{7FB83BE9-6BCA-4D1F-A47F-1580CDB59A74}" destId="{5693430A-997A-4BBB-9F57-24CF558F6CC0}" srcOrd="7" destOrd="0" presId="urn:microsoft.com/office/officeart/2005/8/layout/default"/>
    <dgm:cxn modelId="{8CE0F49A-A1B4-4FC3-9CE6-C6D10907578B}" type="presParOf" srcId="{7FB83BE9-6BCA-4D1F-A47F-1580CDB59A74}" destId="{2E308377-F470-4E4B-8C31-8628708957D5}" srcOrd="8" destOrd="0" presId="urn:microsoft.com/office/officeart/2005/8/layout/default"/>
    <dgm:cxn modelId="{A448F510-7B35-4D73-8DF8-D419439D6F33}" type="presParOf" srcId="{7FB83BE9-6BCA-4D1F-A47F-1580CDB59A74}" destId="{ACCAC33B-46C4-4CCB-B7FD-F9E4D1DD88BB}" srcOrd="9" destOrd="0" presId="urn:microsoft.com/office/officeart/2005/8/layout/default"/>
    <dgm:cxn modelId="{CA1E6AAC-AC24-4468-B440-586B395E39C4}" type="presParOf" srcId="{7FB83BE9-6BCA-4D1F-A47F-1580CDB59A74}" destId="{86A763EA-FC6A-4A09-8C46-A3E17166905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80F0B-9F71-4007-92FA-C5D79275D737}">
      <dsp:nvSpPr>
        <dsp:cNvPr id="0" name=""/>
        <dsp:cNvSpPr/>
      </dsp:nvSpPr>
      <dsp:spPr>
        <a:xfrm>
          <a:off x="0" y="500242"/>
          <a:ext cx="6160315" cy="1291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/>
            <a:t>Проблема:</a:t>
          </a:r>
          <a:r>
            <a:rPr lang="ru-RU" sz="2300" kern="1200"/>
            <a:t> Множество интернет-магазинов имеют разные форматы представления информации, что затрудняет сбор данных. </a:t>
          </a:r>
          <a:endParaRPr lang="en-US" sz="2300" kern="1200"/>
        </a:p>
      </dsp:txBody>
      <dsp:txXfrm>
        <a:off x="63055" y="563297"/>
        <a:ext cx="6034205" cy="1165570"/>
      </dsp:txXfrm>
    </dsp:sp>
    <dsp:sp modelId="{6089224F-7142-451A-8CDE-C931CC455165}">
      <dsp:nvSpPr>
        <dsp:cNvPr id="0" name=""/>
        <dsp:cNvSpPr/>
      </dsp:nvSpPr>
      <dsp:spPr>
        <a:xfrm>
          <a:off x="0" y="1858162"/>
          <a:ext cx="6160315" cy="1291680"/>
        </a:xfrm>
        <a:prstGeom prst="roundRect">
          <a:avLst/>
        </a:prstGeom>
        <a:solidFill>
          <a:schemeClr val="accent2">
            <a:hueOff val="-638687"/>
            <a:satOff val="1755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/>
            <a:t>Проблема:</a:t>
          </a:r>
          <a:r>
            <a:rPr lang="ru-RU" sz="2300" kern="1200"/>
            <a:t> Пользователи часто сталкиваются с трудностями при сравнении цен и характеристик товаров на разных платформах. </a:t>
          </a:r>
          <a:endParaRPr lang="en-US" sz="2300" kern="1200"/>
        </a:p>
      </dsp:txBody>
      <dsp:txXfrm>
        <a:off x="63055" y="1921217"/>
        <a:ext cx="6034205" cy="1165570"/>
      </dsp:txXfrm>
    </dsp:sp>
    <dsp:sp modelId="{3EB6CF37-5B09-4E63-BDD7-F95F601500F4}">
      <dsp:nvSpPr>
        <dsp:cNvPr id="0" name=""/>
        <dsp:cNvSpPr/>
      </dsp:nvSpPr>
      <dsp:spPr>
        <a:xfrm>
          <a:off x="0" y="3216082"/>
          <a:ext cx="6160315" cy="1291680"/>
        </a:xfrm>
        <a:prstGeom prst="roundRect">
          <a:avLst/>
        </a:prstGeom>
        <a:solidFill>
          <a:schemeClr val="accent2">
            <a:hueOff val="-1277375"/>
            <a:satOff val="3509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/>
            <a:t>Проблема:</a:t>
          </a:r>
          <a:r>
            <a:rPr lang="ru-RU" sz="2300" kern="1200"/>
            <a:t> Ручной сбор данных — это трудоемкий и время затратный процесс.</a:t>
          </a:r>
          <a:endParaRPr lang="en-US" sz="2300" kern="1200"/>
        </a:p>
      </dsp:txBody>
      <dsp:txXfrm>
        <a:off x="63055" y="3279137"/>
        <a:ext cx="6034205" cy="1165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B95509-FBE0-4850-9053-983B22D5DB4B}">
      <dsp:nvSpPr>
        <dsp:cNvPr id="0" name=""/>
        <dsp:cNvSpPr/>
      </dsp:nvSpPr>
      <dsp:spPr>
        <a:xfrm>
          <a:off x="0" y="66127"/>
          <a:ext cx="6160315" cy="15830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Решение:</a:t>
          </a:r>
          <a:r>
            <a:rPr lang="ru-RU" sz="2200" kern="1200" dirty="0"/>
            <a:t> Парсер позволяет извлекать данные в унифицированном формате, что упрощает их дальнейшую обработку и анализ.</a:t>
          </a:r>
          <a:endParaRPr lang="en-US" sz="2200" kern="1200" dirty="0"/>
        </a:p>
      </dsp:txBody>
      <dsp:txXfrm>
        <a:off x="77276" y="143403"/>
        <a:ext cx="6005763" cy="1428458"/>
      </dsp:txXfrm>
    </dsp:sp>
    <dsp:sp modelId="{293337DD-437A-41DA-AD5C-68965F6E36FA}">
      <dsp:nvSpPr>
        <dsp:cNvPr id="0" name=""/>
        <dsp:cNvSpPr/>
      </dsp:nvSpPr>
      <dsp:spPr>
        <a:xfrm>
          <a:off x="0" y="1712497"/>
          <a:ext cx="6160315" cy="1583010"/>
        </a:xfrm>
        <a:prstGeom prst="roundRect">
          <a:avLst/>
        </a:prstGeom>
        <a:solidFill>
          <a:schemeClr val="accent2">
            <a:hueOff val="-638687"/>
            <a:satOff val="1755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Решение:</a:t>
          </a:r>
          <a:r>
            <a:rPr lang="ru-RU" sz="2200" kern="1200" dirty="0"/>
            <a:t> Парсер может собирать данные с нескольких сайтов одновременно, что позволяет создавать сводные таблицы и проводить сравнения. </a:t>
          </a:r>
          <a:endParaRPr lang="en-US" sz="2200" kern="1200" dirty="0"/>
        </a:p>
      </dsp:txBody>
      <dsp:txXfrm>
        <a:off x="77276" y="1789773"/>
        <a:ext cx="6005763" cy="1428458"/>
      </dsp:txXfrm>
    </dsp:sp>
    <dsp:sp modelId="{B9DFD02D-0FA7-4C09-A649-B4B9D7ED5CA3}">
      <dsp:nvSpPr>
        <dsp:cNvPr id="0" name=""/>
        <dsp:cNvSpPr/>
      </dsp:nvSpPr>
      <dsp:spPr>
        <a:xfrm>
          <a:off x="0" y="3358867"/>
          <a:ext cx="6160315" cy="1583010"/>
        </a:xfrm>
        <a:prstGeom prst="roundRect">
          <a:avLst/>
        </a:prstGeom>
        <a:solidFill>
          <a:schemeClr val="accent2">
            <a:hueOff val="-1277375"/>
            <a:satOff val="3509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Решение:</a:t>
          </a:r>
          <a:r>
            <a:rPr lang="ru-RU" sz="2200" kern="1200" dirty="0"/>
            <a:t> Автоматизированный парсинг значительно ускоряет процесс сбора данных, позволяя пользователям сосредоточиться на анализе и принятии решений.</a:t>
          </a:r>
          <a:endParaRPr lang="en-US" sz="2200" kern="1200" dirty="0"/>
        </a:p>
      </dsp:txBody>
      <dsp:txXfrm>
        <a:off x="77276" y="3436143"/>
        <a:ext cx="6005763" cy="14284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8B35D-A5FC-4233-A14A-231AC623B4C7}">
      <dsp:nvSpPr>
        <dsp:cNvPr id="0" name=""/>
        <dsp:cNvSpPr/>
      </dsp:nvSpPr>
      <dsp:spPr>
        <a:xfrm>
          <a:off x="88339" y="2035"/>
          <a:ext cx="2722113" cy="16332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CamelCamelCamel: Специализируется на отслеживании цен на Amazon и предоставляет пользователям историю цен и уведомления о снижении цен.</a:t>
          </a:r>
          <a:endParaRPr lang="en-US" sz="1500" kern="1200" dirty="0"/>
        </a:p>
      </dsp:txBody>
      <dsp:txXfrm>
        <a:off x="88339" y="2035"/>
        <a:ext cx="2722113" cy="1633268"/>
      </dsp:txXfrm>
    </dsp:sp>
    <dsp:sp modelId="{07737A04-33BD-4183-8B63-F38AB58E5B56}">
      <dsp:nvSpPr>
        <dsp:cNvPr id="0" name=""/>
        <dsp:cNvSpPr/>
      </dsp:nvSpPr>
      <dsp:spPr>
        <a:xfrm>
          <a:off x="3082664" y="2035"/>
          <a:ext cx="2722113" cy="16332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Honey: Расширение для браузера, которое автоматически находит и применяет купоны, а также сравнивает цены на товары в различных интернет-магазинах.</a:t>
          </a:r>
          <a:endParaRPr lang="en-US" sz="1500" kern="1200" dirty="0"/>
        </a:p>
      </dsp:txBody>
      <dsp:txXfrm>
        <a:off x="3082664" y="2035"/>
        <a:ext cx="2722113" cy="1633268"/>
      </dsp:txXfrm>
    </dsp:sp>
    <dsp:sp modelId="{91BDBCFD-339F-473E-AE1A-80965CFCDEF0}">
      <dsp:nvSpPr>
        <dsp:cNvPr id="0" name=""/>
        <dsp:cNvSpPr/>
      </dsp:nvSpPr>
      <dsp:spPr>
        <a:xfrm>
          <a:off x="88339" y="1907515"/>
          <a:ext cx="2722113" cy="16332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Keepa: Платформа для отслеживания цен на Amazon, предлагающая графики цен и уведомления о снижении цен.</a:t>
          </a:r>
          <a:endParaRPr lang="en-US" sz="1500" kern="1200" dirty="0"/>
        </a:p>
      </dsp:txBody>
      <dsp:txXfrm>
        <a:off x="88339" y="1907515"/>
        <a:ext cx="2722113" cy="1633268"/>
      </dsp:txXfrm>
    </dsp:sp>
    <dsp:sp modelId="{AF5165AB-E2AE-4F0D-9E2E-739F84EFBDE4}">
      <dsp:nvSpPr>
        <dsp:cNvPr id="0" name=""/>
        <dsp:cNvSpPr/>
      </dsp:nvSpPr>
      <dsp:spPr>
        <a:xfrm>
          <a:off x="3082664" y="1907515"/>
          <a:ext cx="2722113" cy="16332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PriceRunner: Сравнительный сайт цен, который позволяет пользователям находить лучшие предложения в различных интернет-магазинах.</a:t>
          </a:r>
          <a:endParaRPr lang="en-US" sz="1500" kern="1200" dirty="0"/>
        </a:p>
      </dsp:txBody>
      <dsp:txXfrm>
        <a:off x="3082664" y="1907515"/>
        <a:ext cx="2722113" cy="1633268"/>
      </dsp:txXfrm>
    </dsp:sp>
    <dsp:sp modelId="{2E308377-F470-4E4B-8C31-8628708957D5}">
      <dsp:nvSpPr>
        <dsp:cNvPr id="0" name=""/>
        <dsp:cNvSpPr/>
      </dsp:nvSpPr>
      <dsp:spPr>
        <a:xfrm>
          <a:off x="88339" y="3812994"/>
          <a:ext cx="2722113" cy="163326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Slickdeals: Платформа, на которой пользователи могут делиться выгодными предложениями и находить скидки на различные товары.</a:t>
          </a:r>
          <a:endParaRPr lang="en-US" sz="1500" kern="1200" dirty="0"/>
        </a:p>
      </dsp:txBody>
      <dsp:txXfrm>
        <a:off x="88339" y="3812994"/>
        <a:ext cx="2722113" cy="1633268"/>
      </dsp:txXfrm>
    </dsp:sp>
    <dsp:sp modelId="{86A763EA-FC6A-4A09-8C46-A3E171669051}">
      <dsp:nvSpPr>
        <dsp:cNvPr id="0" name=""/>
        <dsp:cNvSpPr/>
      </dsp:nvSpPr>
      <dsp:spPr>
        <a:xfrm>
          <a:off x="3082664" y="3812994"/>
          <a:ext cx="2722113" cy="16332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Google Shopping: Сервис от Google, который позволяет пользователям искать и сравнивать цены на товары из различных интернет-магазинов.</a:t>
          </a:r>
          <a:endParaRPr lang="en-US" sz="1500" kern="1200" dirty="0"/>
        </a:p>
      </dsp:txBody>
      <dsp:txXfrm>
        <a:off x="3082664" y="3812994"/>
        <a:ext cx="2722113" cy="1633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3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31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2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67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78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96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2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6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3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6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12/3/2024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03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229233-9672-4675-99B7-6CBCEF1CD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61CFE-46AE-E440-F9CA-9BC1863F0E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82" r="5529" b="-2"/>
          <a:stretch/>
        </p:blipFill>
        <p:spPr>
          <a:xfrm>
            <a:off x="20" y="-2"/>
            <a:ext cx="8115280" cy="68580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5FF010-B53C-46BE-BEEF-AF926A00F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38500" y="2057400"/>
            <a:ext cx="48768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09AD9C-1F43-4138-A72B-8CA988EDD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300" y="2057400"/>
            <a:ext cx="3276600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29E16-9485-8E77-D1B5-D617721EF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2502489"/>
            <a:ext cx="3314700" cy="1853023"/>
          </a:xfrm>
        </p:spPr>
        <p:txBody>
          <a:bodyPr anchor="ctr">
            <a:normAutofit/>
          </a:bodyPr>
          <a:lstStyle/>
          <a:p>
            <a:r>
              <a:rPr lang="ru-RU" sz="3200" dirty="0"/>
              <a:t>Парсер сайтов интернет-магазинов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F7BE41-8D8F-401B-FAAF-E864DACB76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0055" y="2502489"/>
            <a:ext cx="2289028" cy="1853023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600" dirty="0"/>
              <a:t>Команда:</a:t>
            </a:r>
            <a:br>
              <a:rPr lang="ru-RU" sz="1600" dirty="0"/>
            </a:br>
            <a:r>
              <a:rPr lang="ru-RU" sz="1600" dirty="0"/>
              <a:t>Переходюк Э.Э.</a:t>
            </a:r>
          </a:p>
          <a:p>
            <a:pPr>
              <a:lnSpc>
                <a:spcPct val="110000"/>
              </a:lnSpc>
            </a:pPr>
            <a:r>
              <a:rPr lang="ru-RU" sz="1600" dirty="0"/>
              <a:t>Мороз М.А.</a:t>
            </a:r>
          </a:p>
          <a:p>
            <a:pPr>
              <a:lnSpc>
                <a:spcPct val="110000"/>
              </a:lnSpc>
            </a:pPr>
            <a:r>
              <a:rPr lang="ru-RU" sz="1600" dirty="0"/>
              <a:t>Наставник:</a:t>
            </a:r>
          </a:p>
          <a:p>
            <a:pPr>
              <a:lnSpc>
                <a:spcPct val="110000"/>
              </a:lnSpc>
            </a:pPr>
            <a:r>
              <a:rPr lang="ru-RU" sz="1600" dirty="0"/>
              <a:t>Оболенская Е.Ю.</a:t>
            </a:r>
          </a:p>
        </p:txBody>
      </p:sp>
    </p:spTree>
    <p:extLst>
      <p:ext uri="{BB962C8B-B14F-4D97-AF65-F5344CB8AC3E}">
        <p14:creationId xmlns:p14="http://schemas.microsoft.com/office/powerpoint/2010/main" val="2033617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DABA077-5650-4194-91A9-0181927D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4E7FFF-D33D-499B-85BF-6EBA5D5FB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B1402E7-5138-4B04-AA6B-9B61E652E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8298" y="2057400"/>
            <a:ext cx="105537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9F31D-7B26-74E4-A031-FFF99B7FA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408" y="453413"/>
            <a:ext cx="9823492" cy="1150570"/>
          </a:xfrm>
        </p:spPr>
        <p:txBody>
          <a:bodyPr>
            <a:normAutofit/>
          </a:bodyPr>
          <a:lstStyle/>
          <a:p>
            <a:r>
              <a:rPr lang="ru-RU" dirty="0"/>
              <a:t>Целевой рынок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A167ECCB-0393-8F36-DC96-0C9A7FF48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7477" y="2748405"/>
            <a:ext cx="5637822" cy="34185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500" dirty="0"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розничные компании, которые хотят анализировать конкуренцию, отслеживать цены и акции на товары</a:t>
            </a:r>
            <a:endParaRPr lang="en-US" sz="1500" dirty="0">
              <a:effectLst/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>
              <a:lnSpc>
                <a:spcPct val="110000"/>
              </a:lnSpc>
            </a:pPr>
            <a:r>
              <a:rPr lang="ru-RU" sz="1500" dirty="0"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аналитические агентства, занимающиеся сбором и анализом данных для предоставления отчетов и рекомендаций своим клиентам </a:t>
            </a:r>
            <a:endParaRPr lang="en-US" sz="1500" dirty="0">
              <a:effectLst/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>
              <a:lnSpc>
                <a:spcPct val="110000"/>
              </a:lnSpc>
            </a:pPr>
            <a:r>
              <a:rPr lang="ru-RU" sz="1500" dirty="0"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маркетинговые агентства, которые используют данные для создания стратегий продвижения и рекламных кампаний</a:t>
            </a:r>
            <a:endParaRPr lang="en-US" sz="1500" dirty="0">
              <a:effectLst/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>
              <a:lnSpc>
                <a:spcPct val="110000"/>
              </a:lnSpc>
            </a:pPr>
            <a:r>
              <a:rPr lang="ru-RU" sz="1500" dirty="0"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инвесторы и венчурные капитальные компании, которые хотят получить доступ к аналитике рынка для оценки инвестиционных возможностей</a:t>
            </a:r>
            <a:endParaRPr lang="en-US" sz="1500" dirty="0">
              <a:effectLst/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>
              <a:lnSpc>
                <a:spcPct val="110000"/>
              </a:lnSpc>
            </a:pPr>
            <a:r>
              <a:rPr lang="ru-RU" sz="1500" dirty="0"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электронные торговые площадки</a:t>
            </a:r>
            <a:endParaRPr lang="ru-RU" sz="1500" dirty="0"/>
          </a:p>
        </p:txBody>
      </p:sp>
      <p:pic>
        <p:nvPicPr>
          <p:cNvPr id="5" name="Picture 4" descr="Цветная диаграмма и графики">
            <a:extLst>
              <a:ext uri="{FF2B5EF4-FFF2-40B4-BE49-F238E27FC236}">
                <a16:creationId xmlns:a16="http://schemas.microsoft.com/office/drawing/2014/main" id="{727693C3-5702-99BC-277A-6535AC5294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35" r="25430" b="1"/>
          <a:stretch/>
        </p:blipFill>
        <p:spPr>
          <a:xfrm>
            <a:off x="8960328" y="2057400"/>
            <a:ext cx="323167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40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FE9CC2-BA24-47CD-AE5E-A6BB2A464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B5E4CD-D48B-4BA2-A183-C7F932AA6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82830"/>
            <a:ext cx="4038600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07AD5-F3C5-FEC0-1523-26A60FA38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2057400"/>
            <a:ext cx="2630854" cy="2647462"/>
          </a:xfrm>
        </p:spPr>
        <p:txBody>
          <a:bodyPr anchor="t">
            <a:normAutofit/>
          </a:bodyPr>
          <a:lstStyle/>
          <a:p>
            <a:r>
              <a:rPr lang="ru-RU" dirty="0"/>
              <a:t>Решаемые проблемы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7F40C0E8-C194-134D-9897-E32DA8A0B3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574666"/>
              </p:ext>
            </p:extLst>
          </p:nvPr>
        </p:nvGraphicFramePr>
        <p:xfrm>
          <a:off x="5068562" y="817510"/>
          <a:ext cx="6160315" cy="5008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2909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FE9CC2-BA24-47CD-AE5E-A6BB2A464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B5E4CD-D48B-4BA2-A183-C7F932AA6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82830"/>
            <a:ext cx="4038600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E8A8F-40A0-8C2A-EB09-E60744C6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2057400"/>
            <a:ext cx="2630854" cy="2647462"/>
          </a:xfrm>
        </p:spPr>
        <p:txBody>
          <a:bodyPr anchor="t">
            <a:normAutofit/>
          </a:bodyPr>
          <a:lstStyle/>
          <a:p>
            <a:r>
              <a:rPr lang="ru-RU" dirty="0"/>
              <a:t>Решение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F9210C04-B878-9CAB-5102-72743905F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352639"/>
              </p:ext>
            </p:extLst>
          </p:nvPr>
        </p:nvGraphicFramePr>
        <p:xfrm>
          <a:off x="5068562" y="817510"/>
          <a:ext cx="6160315" cy="5008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52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95B4416B-38BB-4877-A487-E9DD15F7B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C3AB18-3A6A-4986-BACC-5F6761D84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76701" cy="205208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F5B77-BD3C-8251-9D01-00D86E84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2" y="360901"/>
            <a:ext cx="2869298" cy="1349565"/>
          </a:xfrm>
        </p:spPr>
        <p:txBody>
          <a:bodyPr anchor="ctr">
            <a:normAutofit/>
          </a:bodyPr>
          <a:lstStyle/>
          <a:p>
            <a:r>
              <a:rPr lang="ru-RU" sz="2400" dirty="0"/>
              <a:t>Основные конкуренты</a:t>
            </a:r>
          </a:p>
        </p:txBody>
      </p:sp>
      <p:graphicFrame>
        <p:nvGraphicFramePr>
          <p:cNvPr id="13" name="Объект 2">
            <a:extLst>
              <a:ext uri="{FF2B5EF4-FFF2-40B4-BE49-F238E27FC236}">
                <a16:creationId xmlns:a16="http://schemas.microsoft.com/office/drawing/2014/main" id="{4C94C146-4DA8-BC28-6D50-E827C4ECB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598306"/>
              </p:ext>
            </p:extLst>
          </p:nvPr>
        </p:nvGraphicFramePr>
        <p:xfrm>
          <a:off x="5303519" y="723900"/>
          <a:ext cx="5893117" cy="5448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733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C426711-1D48-4471-A750-0C8F4193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914DDC-D2A9-4C86-B057-CDBB8F17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676" y="1"/>
            <a:ext cx="12196676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A39C7114-BEDD-41AE-8645-0502136A6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8300" y="2057400"/>
            <a:ext cx="10558376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80F7E-4169-11A2-77C4-A616DE23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499" y="488619"/>
            <a:ext cx="9841658" cy="1075123"/>
          </a:xfrm>
        </p:spPr>
        <p:txBody>
          <a:bodyPr>
            <a:normAutofit/>
          </a:bodyPr>
          <a:lstStyle/>
          <a:p>
            <a:r>
              <a:rPr lang="ru-RU" dirty="0"/>
              <a:t>Бизнес-модель коммерциализации проекта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87C14445-006E-7333-C6D2-E76F6577C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1" y="2743199"/>
            <a:ext cx="4876800" cy="353350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500" b="1" dirty="0"/>
              <a:t>Стратегия монетизации</a:t>
            </a:r>
          </a:p>
          <a:p>
            <a:pPr>
              <a:lnSpc>
                <a:spcPct val="110000"/>
              </a:lnSpc>
            </a:pPr>
            <a:r>
              <a:rPr lang="ru-RU" sz="1500" dirty="0"/>
              <a:t>Подписка:</a:t>
            </a:r>
            <a:br>
              <a:rPr lang="ru-RU" sz="1500" dirty="0"/>
            </a:br>
            <a:r>
              <a:rPr lang="ru-RU" sz="1500" dirty="0"/>
              <a:t>Годовая подписка на использование программного обеспечения.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500" b="1" dirty="0"/>
              <a:t>Каналы распространения</a:t>
            </a:r>
            <a:endParaRPr lang="en-US" sz="1500" b="1" dirty="0"/>
          </a:p>
          <a:p>
            <a:pPr>
              <a:lnSpc>
                <a:spcPct val="110000"/>
              </a:lnSpc>
            </a:pPr>
            <a:r>
              <a:rPr lang="ru-RU" sz="1500" dirty="0"/>
              <a:t>Цифровой маркетинг:</a:t>
            </a:r>
            <a:br>
              <a:rPr lang="ru-RU" sz="1500" dirty="0"/>
            </a:br>
            <a:r>
              <a:rPr lang="ru-RU" sz="1500" dirty="0"/>
              <a:t>SEO и контент-маркетинг: Оптимизация сайта под поисковые системы и создание полезного контента (блоги, статьи) для привлечения трафика.</a:t>
            </a:r>
            <a:br>
              <a:rPr lang="ru-RU" sz="1500" dirty="0"/>
            </a:br>
            <a:r>
              <a:rPr lang="ru-RU" sz="1500" dirty="0"/>
              <a:t>Социальные сети: Продвижение через различные платформы с использованием таргетированной рекламы.</a:t>
            </a:r>
          </a:p>
          <a:p>
            <a:pPr>
              <a:lnSpc>
                <a:spcPct val="110000"/>
              </a:lnSpc>
            </a:pPr>
            <a:r>
              <a:rPr lang="ru-RU" sz="1500" dirty="0"/>
              <a:t>E-mail маркетинг:</a:t>
            </a:r>
            <a:br>
              <a:rPr lang="ru-RU" sz="1500" dirty="0"/>
            </a:br>
            <a:r>
              <a:rPr lang="ru-RU" sz="1500" dirty="0"/>
              <a:t>Рассылки: Создание базы подписчиков и регулярная рассылка новостей, акций и обновлений.</a:t>
            </a:r>
          </a:p>
        </p:txBody>
      </p:sp>
      <p:pic>
        <p:nvPicPr>
          <p:cNvPr id="7" name="Graphic 6" descr="Web Design">
            <a:extLst>
              <a:ext uri="{FF2B5EF4-FFF2-40B4-BE49-F238E27FC236}">
                <a16:creationId xmlns:a16="http://schemas.microsoft.com/office/drawing/2014/main" id="{9E5D6183-29F3-5B08-40EB-DDC600F59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5302" y="2819401"/>
            <a:ext cx="3276598" cy="32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73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BF1CB8-C4D2-46A7-900D-7B057EBD2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47ED37-AD62-4555-A369-81CC3152B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514851" y="-819151"/>
            <a:ext cx="4800600" cy="10553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E046E6-5A8C-BDC6-F0A1-563F9FE1E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593" y="489105"/>
            <a:ext cx="9282979" cy="1079188"/>
          </a:xfrm>
        </p:spPr>
        <p:txBody>
          <a:bodyPr anchor="ctr">
            <a:normAutofit/>
          </a:bodyPr>
          <a:lstStyle/>
          <a:p>
            <a:r>
              <a:rPr lang="ru-RU" dirty="0"/>
              <a:t>Прогресс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C7A10A-3EA4-335E-535C-302A82862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1" y="2743200"/>
            <a:ext cx="7315199" cy="3540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 1</a:t>
            </a:r>
            <a:r>
              <a:rPr lang="en-US" dirty="0"/>
              <a:t>1</a:t>
            </a:r>
            <a:r>
              <a:rPr lang="ru-RU" dirty="0"/>
              <a:t> декабря команда завершит ключевые этапы проектирования архитектуры, что позволит заложить прочный фундамент для дальнейшей разработки.</a:t>
            </a:r>
          </a:p>
          <a:p>
            <a:pPr marL="0" indent="0">
              <a:buNone/>
            </a:pPr>
            <a:r>
              <a:rPr lang="ru-RU" dirty="0"/>
              <a:t>Полное завершение проекта планируется через 10 месяцев, при условии необходимого инвестирования. Это позволит нам не только реализовать все задуманные функции, но и гарантировать соответствие современным стандартам качества и безопасности. Мы уверены, что с поддержкой инвесторов сможем успешно довести проект до финальной стадии и выйти на рынок с конкурентоспособным продуктом.</a:t>
            </a:r>
          </a:p>
        </p:txBody>
      </p:sp>
    </p:spTree>
    <p:extLst>
      <p:ext uri="{BB962C8B-B14F-4D97-AF65-F5344CB8AC3E}">
        <p14:creationId xmlns:p14="http://schemas.microsoft.com/office/powerpoint/2010/main" val="2052979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32F447AE-8B1A-3202-1AF0-426462579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161768"/>
              </p:ext>
            </p:extLst>
          </p:nvPr>
        </p:nvGraphicFramePr>
        <p:xfrm>
          <a:off x="1386191" y="265968"/>
          <a:ext cx="9419617" cy="63260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5886">
                  <a:extLst>
                    <a:ext uri="{9D8B030D-6E8A-4147-A177-3AD203B41FA5}">
                      <a16:colId xmlns:a16="http://schemas.microsoft.com/office/drawing/2014/main" val="3110495258"/>
                    </a:ext>
                  </a:extLst>
                </a:gridCol>
                <a:gridCol w="3463731">
                  <a:extLst>
                    <a:ext uri="{9D8B030D-6E8A-4147-A177-3AD203B41FA5}">
                      <a16:colId xmlns:a16="http://schemas.microsoft.com/office/drawing/2014/main" val="869492103"/>
                    </a:ext>
                  </a:extLst>
                </a:gridCol>
              </a:tblGrid>
              <a:tr h="207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Название этапа календарного плана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04" marR="253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Длительность этапа, мес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04" marR="25304" marT="0" marB="0" anchor="ctr"/>
                </a:tc>
                <a:extLst>
                  <a:ext uri="{0D108BD9-81ED-4DB2-BD59-A6C34878D82A}">
                    <a16:rowId xmlns:a16="http://schemas.microsoft.com/office/drawing/2014/main" val="2304002962"/>
                  </a:ext>
                </a:extLst>
              </a:tr>
              <a:tr h="1023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Исследование и анализ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-Анализ конкурентов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Определение целевой аудитории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Изучение потребностей пользователей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2203995629"/>
                  </a:ext>
                </a:extLst>
              </a:tr>
              <a:tr h="12342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требований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-Составление технического задания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Определение функциональных требований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Утверждение требований с командой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326111457"/>
                  </a:ext>
                </a:extLst>
              </a:tr>
              <a:tr h="1708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Проектирование архитектуры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Разработка схемы архитектуры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Определение технологий и инструментов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Создание прототипов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205423051"/>
                  </a:ext>
                </a:extLst>
              </a:tr>
              <a:tr h="1023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парсера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Реализация основных функций парсинга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Обработка данных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Оптимизация скорости парсинга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853899373"/>
                  </a:ext>
                </a:extLst>
              </a:tr>
              <a:tr h="1129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 и отладка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Проведение юзабилити-тестирования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Исправление найденных ошибок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Подготовка отчетов о тестировании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2372738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985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DCB6B-F2F7-DE9C-4BCE-A24D6F787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B90B5DF-23E7-5B26-237F-551AA18F5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49551"/>
              </p:ext>
            </p:extLst>
          </p:nvPr>
        </p:nvGraphicFramePr>
        <p:xfrm>
          <a:off x="1595336" y="145916"/>
          <a:ext cx="9001327" cy="63260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91407">
                  <a:extLst>
                    <a:ext uri="{9D8B030D-6E8A-4147-A177-3AD203B41FA5}">
                      <a16:colId xmlns:a16="http://schemas.microsoft.com/office/drawing/2014/main" val="3110495258"/>
                    </a:ext>
                  </a:extLst>
                </a:gridCol>
                <a:gridCol w="3309920">
                  <a:extLst>
                    <a:ext uri="{9D8B030D-6E8A-4147-A177-3AD203B41FA5}">
                      <a16:colId xmlns:a16="http://schemas.microsoft.com/office/drawing/2014/main" val="869492103"/>
                    </a:ext>
                  </a:extLst>
                </a:gridCol>
              </a:tblGrid>
              <a:tr h="207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Название этапа календарного плана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04" marR="253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Длительность этапа, мес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04" marR="25304" marT="0" marB="0" anchor="ctr"/>
                </a:tc>
                <a:extLst>
                  <a:ext uri="{0D108BD9-81ED-4DB2-BD59-A6C34878D82A}">
                    <a16:rowId xmlns:a16="http://schemas.microsoft.com/office/drawing/2014/main" val="2304002962"/>
                  </a:ext>
                </a:extLst>
              </a:tr>
              <a:tr h="1023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интерфейса пользователя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макетов интерфейса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Реализация дизайна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Тестирование интерфейса на удобство использования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2203995629"/>
                  </a:ext>
                </a:extLst>
              </a:tr>
              <a:tr h="12342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Интеграция с базой данных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-Выбор типа базы данных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Настройка взаимодействия с базой данных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Тестирование интеграции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326111457"/>
                  </a:ext>
                </a:extLst>
              </a:tr>
              <a:tr h="1708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Обеспечение безопасности данных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Реализация шифрования данных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Настройка прав доступа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Проведение аудита безопасности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1205423051"/>
                  </a:ext>
                </a:extLst>
              </a:tr>
              <a:tr h="1023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Запуск MVP (Минимально жизнеспособного продукта)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Подготовка к запуску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Запуск продукта на ограниченной аудитории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Сбор первичных отзывов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853899373"/>
                  </a:ext>
                </a:extLst>
              </a:tr>
              <a:tr h="1129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 и продвижение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Разработка маркетинговой стратегии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Запуск рекламных кампаний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Анализ результатов продвижения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2372738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875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ED68-DD99-2E66-229C-6F3DF33FA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CAACF4E-ED99-BC03-6FDE-1B8789665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361606"/>
              </p:ext>
            </p:extLst>
          </p:nvPr>
        </p:nvGraphicFramePr>
        <p:xfrm>
          <a:off x="1532106" y="2249070"/>
          <a:ext cx="9127787" cy="235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71366">
                  <a:extLst>
                    <a:ext uri="{9D8B030D-6E8A-4147-A177-3AD203B41FA5}">
                      <a16:colId xmlns:a16="http://schemas.microsoft.com/office/drawing/2014/main" val="3110495258"/>
                    </a:ext>
                  </a:extLst>
                </a:gridCol>
                <a:gridCol w="3356421">
                  <a:extLst>
                    <a:ext uri="{9D8B030D-6E8A-4147-A177-3AD203B41FA5}">
                      <a16:colId xmlns:a16="http://schemas.microsoft.com/office/drawing/2014/main" val="869492103"/>
                    </a:ext>
                  </a:extLst>
                </a:gridCol>
              </a:tblGrid>
              <a:tr h="207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Название этапа календарного плана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04" marR="253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Длительность этапа, мес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04" marR="25304" marT="0" marB="0" anchor="ctr"/>
                </a:tc>
                <a:extLst>
                  <a:ext uri="{0D108BD9-81ED-4DB2-BD59-A6C34878D82A}">
                    <a16:rowId xmlns:a16="http://schemas.microsoft.com/office/drawing/2014/main" val="2304002962"/>
                  </a:ext>
                </a:extLst>
              </a:tr>
              <a:tr h="1023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 обратной связи и улучшения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отзывов пользователей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Определение приоритетов для улучшений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Внедрение изменений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853899373"/>
                  </a:ext>
                </a:extLst>
              </a:tr>
              <a:tr h="1129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Поддержка и развитие проекта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Обновление функционала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Поддержка пользователей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Анализ рынка для дальнейшего развития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месяца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65" marR="50165" marT="0" marB="0" anchor="ctr"/>
                </a:tc>
                <a:extLst>
                  <a:ext uri="{0D108BD9-81ED-4DB2-BD59-A6C34878D82A}">
                    <a16:rowId xmlns:a16="http://schemas.microsoft.com/office/drawing/2014/main" val="2372738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269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3275D-D5BA-BC27-7D36-DF63A7E2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01" y="72957"/>
            <a:ext cx="8915402" cy="1371600"/>
          </a:xfrm>
        </p:spPr>
        <p:txBody>
          <a:bodyPr/>
          <a:lstStyle/>
          <a:p>
            <a:r>
              <a:rPr lang="ru-RU" dirty="0"/>
              <a:t>Пример использования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71E1-EBB4-3703-9135-278A07813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7357" y="6012623"/>
            <a:ext cx="3877284" cy="52436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Рис. 1 Запуск инструмента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224569-C964-A17F-EB96-27C540148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4196" y="1200509"/>
            <a:ext cx="4023605" cy="48121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94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77349-EA9E-319D-357F-FB49652AF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26F18-0EC8-D627-633C-84D435ED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01" y="72957"/>
            <a:ext cx="8915402" cy="1371600"/>
          </a:xfrm>
        </p:spPr>
        <p:txBody>
          <a:bodyPr/>
          <a:lstStyle/>
          <a:p>
            <a:r>
              <a:rPr lang="ru-RU" dirty="0"/>
              <a:t>Пример использования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FA2B56-49E4-5720-C21E-E2EC26E89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0187" y="6012623"/>
            <a:ext cx="4451622" cy="8453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Рис. 2 Ввод ссылок и пути сохранения файла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F11ABF-3274-0390-B33E-5DE1EFC28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4040" y="1200509"/>
            <a:ext cx="4003916" cy="48121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3189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289D-B989-BC43-114F-5F9E32B3B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7EF7C-DF2A-70C4-2B34-96FA68810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01" y="72957"/>
            <a:ext cx="8915402" cy="1371600"/>
          </a:xfrm>
        </p:spPr>
        <p:txBody>
          <a:bodyPr/>
          <a:lstStyle/>
          <a:p>
            <a:r>
              <a:rPr lang="ru-RU" dirty="0"/>
              <a:t>Пример использования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1E367D-78C2-813E-31F4-DDF9E0830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0187" y="6109898"/>
            <a:ext cx="4451622" cy="8453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Рис. 3 Успешное завершение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F6C1CE-667C-ABB3-B021-2DAE44F2D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4196" y="1217550"/>
            <a:ext cx="4023605" cy="47780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3422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D9951-1FAB-8CEC-138E-563CA75A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576E0-CD02-A3AC-C41F-C8CE1D07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01" y="72957"/>
            <a:ext cx="8915402" cy="1371600"/>
          </a:xfrm>
        </p:spPr>
        <p:txBody>
          <a:bodyPr/>
          <a:lstStyle/>
          <a:p>
            <a:r>
              <a:rPr lang="ru-RU" dirty="0"/>
              <a:t>Пример использования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4ECEA2-454D-09C9-F366-BD36D9DBB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0189" y="4845302"/>
            <a:ext cx="4451622" cy="8453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Рис. 4 Результат парсинга в файле </a:t>
            </a:r>
            <a:r>
              <a:rPr lang="en-US" dirty="0"/>
              <a:t>CSV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15363B-BFEE-37D0-A74B-3FA47C432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6175" y="2568102"/>
            <a:ext cx="9559650" cy="21407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8140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C97BD-414E-AED1-6DB5-583884A9C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C21ED-A6DF-2E40-D6FE-7F8AA4561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01" y="72957"/>
            <a:ext cx="8915402" cy="1371600"/>
          </a:xfrm>
        </p:spPr>
        <p:txBody>
          <a:bodyPr/>
          <a:lstStyle/>
          <a:p>
            <a:r>
              <a:rPr lang="ru-RU" dirty="0"/>
              <a:t>Пример использования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535683-6BCE-0298-16AB-ED8463B3A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0188" y="5413443"/>
            <a:ext cx="4451622" cy="8453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Рис. </a:t>
            </a:r>
            <a:r>
              <a:rPr lang="en-US" dirty="0"/>
              <a:t>5</a:t>
            </a:r>
            <a:r>
              <a:rPr lang="ru-RU" dirty="0"/>
              <a:t> Файл </a:t>
            </a:r>
            <a:r>
              <a:rPr lang="en-US" dirty="0"/>
              <a:t>CSV</a:t>
            </a:r>
            <a:r>
              <a:rPr lang="ru-RU" dirty="0"/>
              <a:t>, открытый в </a:t>
            </a:r>
            <a:r>
              <a:rPr lang="en-US" dirty="0"/>
              <a:t>Excel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63E8AA-F987-B004-6D05-D43BFF9C1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846" y="2018489"/>
            <a:ext cx="9762305" cy="32642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82936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17FA9-8CCA-BD89-4A2C-B1E6B7DB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26" y="134927"/>
            <a:ext cx="8915402" cy="1371600"/>
          </a:xfrm>
        </p:spPr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0B0C3E-B63D-27A4-C157-DC7631CB6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4669" y="1734820"/>
            <a:ext cx="6542662" cy="15646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Мороз Максим</a:t>
            </a:r>
          </a:p>
          <a:p>
            <a:pPr marL="0" indent="0">
              <a:buNone/>
            </a:pPr>
            <a:r>
              <a:rPr lang="ru-RU" dirty="0"/>
              <a:t>Разработка программного обеспечения</a:t>
            </a:r>
            <a:br>
              <a:rPr lang="ru-RU" dirty="0"/>
            </a:br>
            <a:r>
              <a:rPr lang="ru-RU" dirty="0"/>
              <a:t>Проектирование пользовательского интерфейса</a:t>
            </a:r>
          </a:p>
          <a:p>
            <a:pPr marL="0" indent="0">
              <a:buNone/>
            </a:pPr>
            <a:r>
              <a:rPr lang="ru-RU" dirty="0"/>
              <a:t>Специалист, МГТУ им. Н.Э.Баумана</a:t>
            </a:r>
            <a:br>
              <a:rPr lang="ru-RU" dirty="0"/>
            </a:br>
            <a:r>
              <a:rPr lang="ru-RU" dirty="0"/>
              <a:t>Судебная компьютерно-техническая экспертиза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5BEA57-9A36-2E73-BA32-7E9B0649EC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1" t="19556" r="9507" b="40296"/>
          <a:stretch/>
        </p:blipFill>
        <p:spPr bwMode="auto">
          <a:xfrm>
            <a:off x="176286" y="1412240"/>
            <a:ext cx="220164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43755CA-E3CD-DA93-3FF6-F2F2473EF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1" y="3842427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DFEB3018-6C8F-E490-98A5-05147978375B}"/>
              </a:ext>
            </a:extLst>
          </p:cNvPr>
          <p:cNvSpPr txBox="1">
            <a:spLocks/>
          </p:cNvSpPr>
          <p:nvPr/>
        </p:nvSpPr>
        <p:spPr>
          <a:xfrm>
            <a:off x="2824669" y="4165007"/>
            <a:ext cx="6542662" cy="1564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Переходюк Эвелина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Разработка программного обеспечения</a:t>
            </a:r>
            <a:br>
              <a:rPr lang="ru-RU" dirty="0"/>
            </a:br>
            <a:r>
              <a:rPr lang="ru-RU" dirty="0"/>
              <a:t>Разработка бизнес-модели проекта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Специалист, МГТУ им. Н.Э.Баумана</a:t>
            </a:r>
            <a:br>
              <a:rPr lang="ru-RU" dirty="0"/>
            </a:br>
            <a:r>
              <a:rPr lang="ru-RU" dirty="0"/>
              <a:t>Судебная компьютерно-техническая экспертиза</a:t>
            </a:r>
          </a:p>
        </p:txBody>
      </p:sp>
    </p:spTree>
    <p:extLst>
      <p:ext uri="{BB962C8B-B14F-4D97-AF65-F5344CB8AC3E}">
        <p14:creationId xmlns:p14="http://schemas.microsoft.com/office/powerpoint/2010/main" val="3565346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44DFB53-C7FE-4BC7-BA96-83262BE09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Рисунок 4" descr="Изображение выглядит как в помещении, манекен, бутик, Витрина&#10;&#10;Автоматически созданное описание">
            <a:extLst>
              <a:ext uri="{FF2B5EF4-FFF2-40B4-BE49-F238E27FC236}">
                <a16:creationId xmlns:a16="http://schemas.microsoft.com/office/drawing/2014/main" id="{1CDA7B7D-032D-A2F7-479D-11FCD32F84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5" b="1"/>
          <a:stretch/>
        </p:blipFill>
        <p:spPr>
          <a:xfrm>
            <a:off x="20" y="10"/>
            <a:ext cx="12191980" cy="68664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FC97F8-3858-45EA-B4AE-B3D6F8D71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38400"/>
            <a:ext cx="12191999" cy="443120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6000">
                <a:srgbClr val="000000">
                  <a:alpha val="53000"/>
                </a:srgbClr>
              </a:gs>
              <a:gs pos="100000">
                <a:srgbClr val="000000">
                  <a:alpha val="67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B1D74-6966-CA8F-8921-F65D049FD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748407"/>
            <a:ext cx="5748482" cy="2492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5725304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Violet2">
      <a:dk1>
        <a:srgbClr val="000000"/>
      </a:dk1>
      <a:lt1>
        <a:srgbClr val="FFFFFF"/>
      </a:lt1>
      <a:dk2>
        <a:srgbClr val="351835"/>
      </a:dk2>
      <a:lt2>
        <a:srgbClr val="F3F0F3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A6A9B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796</Words>
  <Application>Microsoft Office PowerPoint</Application>
  <PresentationFormat>Широкоэкранный</PresentationFormat>
  <Paragraphs>121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Avenir Next LT Pro</vt:lpstr>
      <vt:lpstr>Avenir Next LT Pro Light</vt:lpstr>
      <vt:lpstr>Calibri</vt:lpstr>
      <vt:lpstr>Times New Roman</vt:lpstr>
      <vt:lpstr>EncaseVTI</vt:lpstr>
      <vt:lpstr>Парсер сайтов интернет-магазинов</vt:lpstr>
      <vt:lpstr>Целевой рынок</vt:lpstr>
      <vt:lpstr>Решаемые проблемы</vt:lpstr>
      <vt:lpstr>Решение</vt:lpstr>
      <vt:lpstr>Основные конкуренты</vt:lpstr>
      <vt:lpstr>Бизнес-модель коммерциализации проекта</vt:lpstr>
      <vt:lpstr>Прогресс проекта</vt:lpstr>
      <vt:lpstr>Презентация PowerPoint</vt:lpstr>
      <vt:lpstr>Презентация PowerPoint</vt:lpstr>
      <vt:lpstr>Презентация PowerPoint</vt:lpstr>
      <vt:lpstr>Пример использования</vt:lpstr>
      <vt:lpstr>Пример использования</vt:lpstr>
      <vt:lpstr>Пример использования</vt:lpstr>
      <vt:lpstr>Пример использования</vt:lpstr>
      <vt:lpstr>Пример использования</vt:lpstr>
      <vt:lpstr>Команда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Максим Мороз</dc:creator>
  <cp:lastModifiedBy>Максим Мороз</cp:lastModifiedBy>
  <cp:revision>14</cp:revision>
  <dcterms:created xsi:type="dcterms:W3CDTF">2024-10-10T20:06:19Z</dcterms:created>
  <dcterms:modified xsi:type="dcterms:W3CDTF">2024-12-03T08:03:15Z</dcterms:modified>
</cp:coreProperties>
</file>