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12192000" cy="6858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iEp/W0O1CVyycqjrtjtiH79+Ar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9cdb3427e3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9cdb3427e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3.png"/><Relationship Id="rId2" Type="http://schemas.openxmlformats.org/officeDocument/2006/relationships/image" Target="../media/image12.png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9.png"/><Relationship Id="rId4" Type="http://schemas.openxmlformats.org/officeDocument/2006/relationships/image" Target="../media/image9.jp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2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hyperlink" Target="https://gidmark.ru/cat1/marketingovoe-issledovanie-rynka-proforientacii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project8075151.tilda.ws/page40900029.html#rec661387244" TargetMode="External"/><Relationship Id="rId4" Type="http://schemas.openxmlformats.org/officeDocument/2006/relationships/image" Target="../media/image23.png"/><Relationship Id="rId5" Type="http://schemas.openxmlformats.org/officeDocument/2006/relationships/image" Target="../media/image15.png"/><Relationship Id="rId6" Type="http://schemas.openxmlformats.org/officeDocument/2006/relationships/hyperlink" Target="https://project8075151.tilda.ws/page40900029.html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51.png"/><Relationship Id="rId20" Type="http://schemas.openxmlformats.org/officeDocument/2006/relationships/image" Target="../media/image39.png"/><Relationship Id="rId42" Type="http://schemas.openxmlformats.org/officeDocument/2006/relationships/image" Target="../media/image59.png"/><Relationship Id="rId41" Type="http://schemas.openxmlformats.org/officeDocument/2006/relationships/image" Target="../media/image56.png"/><Relationship Id="rId22" Type="http://schemas.openxmlformats.org/officeDocument/2006/relationships/image" Target="../media/image40.png"/><Relationship Id="rId44" Type="http://schemas.openxmlformats.org/officeDocument/2006/relationships/image" Target="../media/image58.png"/><Relationship Id="rId21" Type="http://schemas.openxmlformats.org/officeDocument/2006/relationships/image" Target="../media/image37.png"/><Relationship Id="rId43" Type="http://schemas.openxmlformats.org/officeDocument/2006/relationships/image" Target="../media/image55.png"/><Relationship Id="rId24" Type="http://schemas.openxmlformats.org/officeDocument/2006/relationships/image" Target="../media/image66.png"/><Relationship Id="rId46" Type="http://schemas.openxmlformats.org/officeDocument/2006/relationships/image" Target="../media/image68.png"/><Relationship Id="rId23" Type="http://schemas.openxmlformats.org/officeDocument/2006/relationships/image" Target="../media/image38.png"/><Relationship Id="rId45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9" Type="http://schemas.openxmlformats.org/officeDocument/2006/relationships/image" Target="../media/image65.png"/><Relationship Id="rId26" Type="http://schemas.openxmlformats.org/officeDocument/2006/relationships/image" Target="../media/image43.png"/><Relationship Id="rId25" Type="http://schemas.openxmlformats.org/officeDocument/2006/relationships/image" Target="../media/image42.png"/><Relationship Id="rId47" Type="http://schemas.openxmlformats.org/officeDocument/2006/relationships/image" Target="../media/image61.png"/><Relationship Id="rId28" Type="http://schemas.openxmlformats.org/officeDocument/2006/relationships/image" Target="../media/image41.png"/><Relationship Id="rId27" Type="http://schemas.openxmlformats.org/officeDocument/2006/relationships/image" Target="../media/image64.png"/><Relationship Id="rId5" Type="http://schemas.openxmlformats.org/officeDocument/2006/relationships/image" Target="../media/image20.png"/><Relationship Id="rId6" Type="http://schemas.openxmlformats.org/officeDocument/2006/relationships/image" Target="../media/image18.png"/><Relationship Id="rId29" Type="http://schemas.openxmlformats.org/officeDocument/2006/relationships/image" Target="../media/image67.png"/><Relationship Id="rId7" Type="http://schemas.openxmlformats.org/officeDocument/2006/relationships/image" Target="../media/image17.png"/><Relationship Id="rId8" Type="http://schemas.openxmlformats.org/officeDocument/2006/relationships/image" Target="../media/image19.png"/><Relationship Id="rId31" Type="http://schemas.openxmlformats.org/officeDocument/2006/relationships/image" Target="../media/image45.png"/><Relationship Id="rId30" Type="http://schemas.openxmlformats.org/officeDocument/2006/relationships/image" Target="../media/image44.png"/><Relationship Id="rId11" Type="http://schemas.openxmlformats.org/officeDocument/2006/relationships/image" Target="../media/image29.png"/><Relationship Id="rId33" Type="http://schemas.openxmlformats.org/officeDocument/2006/relationships/image" Target="../media/image48.png"/><Relationship Id="rId10" Type="http://schemas.openxmlformats.org/officeDocument/2006/relationships/image" Target="../media/image28.png"/><Relationship Id="rId32" Type="http://schemas.openxmlformats.org/officeDocument/2006/relationships/image" Target="../media/image47.png"/><Relationship Id="rId13" Type="http://schemas.openxmlformats.org/officeDocument/2006/relationships/image" Target="../media/image63.png"/><Relationship Id="rId35" Type="http://schemas.openxmlformats.org/officeDocument/2006/relationships/image" Target="../media/image46.png"/><Relationship Id="rId12" Type="http://schemas.openxmlformats.org/officeDocument/2006/relationships/image" Target="../media/image62.png"/><Relationship Id="rId34" Type="http://schemas.openxmlformats.org/officeDocument/2006/relationships/image" Target="../media/image50.png"/><Relationship Id="rId15" Type="http://schemas.openxmlformats.org/officeDocument/2006/relationships/image" Target="../media/image60.png"/><Relationship Id="rId37" Type="http://schemas.openxmlformats.org/officeDocument/2006/relationships/image" Target="../media/image54.png"/><Relationship Id="rId14" Type="http://schemas.openxmlformats.org/officeDocument/2006/relationships/image" Target="../media/image31.png"/><Relationship Id="rId36" Type="http://schemas.openxmlformats.org/officeDocument/2006/relationships/image" Target="../media/image49.png"/><Relationship Id="rId17" Type="http://schemas.openxmlformats.org/officeDocument/2006/relationships/image" Target="../media/image32.png"/><Relationship Id="rId39" Type="http://schemas.openxmlformats.org/officeDocument/2006/relationships/image" Target="../media/image53.png"/><Relationship Id="rId16" Type="http://schemas.openxmlformats.org/officeDocument/2006/relationships/image" Target="../media/image34.png"/><Relationship Id="rId38" Type="http://schemas.openxmlformats.org/officeDocument/2006/relationships/image" Target="../media/image52.png"/><Relationship Id="rId19" Type="http://schemas.openxmlformats.org/officeDocument/2006/relationships/image" Target="../media/image36.png"/><Relationship Id="rId18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2298113" y="2644488"/>
            <a:ext cx="7501800" cy="1653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3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r>
              <a:rPr lang="ru-RU" sz="1100"/>
              <a:t> </a:t>
            </a:r>
            <a:r>
              <a:rPr b="1" i="0" lang="ru-RU" sz="33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338">
                <a:solidFill>
                  <a:schemeClr val="lt1"/>
                </a:solidFill>
              </a:rPr>
              <a:t>Профессиональная ориентация старшеклассников</a:t>
            </a:r>
            <a:r>
              <a:rPr b="1" i="0" lang="ru-RU" sz="33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1100"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750" y="251"/>
            <a:ext cx="2534541" cy="2538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554315" y="6986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6024700" y="1758950"/>
            <a:ext cx="5461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34" name="Google Shape;13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12650"/>
            <a:ext cx="5712051" cy="30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"/>
          <p:cNvSpPr txBox="1"/>
          <p:nvPr/>
        </p:nvSpPr>
        <p:spPr>
          <a:xfrm>
            <a:off x="6024700" y="1512650"/>
            <a:ext cx="53982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Рынок услуг профориентации РФ растет темпами, превышающими рост экономики. *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60% профессий</a:t>
            </a:r>
            <a:r>
              <a:rPr lang="ru-RU" sz="1600">
                <a:solidFill>
                  <a:schemeClr val="dk1"/>
                </a:solidFill>
              </a:rPr>
              <a:t>, по которым будут работать сегодняшние дети, еще не существует. (Обзор ВШЭ, 2023 г.)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*</a:t>
            </a:r>
            <a:r>
              <a:rPr lang="ru-RU" sz="1600" u="sng">
                <a:solidFill>
                  <a:schemeClr val="hlink"/>
                </a:solidFill>
                <a:hlinkClick r:id="rId4"/>
              </a:rPr>
              <a:t>https://gidmark.ru/cat1/marketingovoe-issledovanie-rynka-proforientacii</a:t>
            </a:r>
            <a:r>
              <a:rPr lang="ru-RU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251900" y="4560350"/>
            <a:ext cx="53982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Постоянное появление новых профессий - одна из главных причин, по которым современным выпускникам очень сложно выбрать сферу деятельности. Поэтому с каждым годом все больше людей интересуются профориентационными сервисами.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253200" y="832138"/>
            <a:ext cx="4972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Наш </a:t>
            </a:r>
            <a:r>
              <a:rPr lang="ru-RU" sz="1600"/>
              <a:t>потребительский сегмент включает в себя: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 </a:t>
            </a:r>
            <a:endParaRPr sz="1600"/>
          </a:p>
        </p:txBody>
      </p:sp>
      <p:pic>
        <p:nvPicPr>
          <p:cNvPr id="143" name="Google Shape;14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7476" y="2386751"/>
            <a:ext cx="4459175" cy="403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4825" y="1149025"/>
            <a:ext cx="5446200" cy="3627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5" name="Google Shape;145;p3"/>
          <p:cNvSpPr/>
          <p:nvPr/>
        </p:nvSpPr>
        <p:spPr>
          <a:xfrm>
            <a:off x="360050" y="1288200"/>
            <a:ext cx="2166300" cy="15549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Учеников старших классов школы, испытывающих трудности с выбором будущей профессии</a:t>
            </a:r>
            <a:endParaRPr sz="1600"/>
          </a:p>
        </p:txBody>
      </p:sp>
      <p:sp>
        <p:nvSpPr>
          <p:cNvPr id="146" name="Google Shape;146;p3"/>
          <p:cNvSpPr/>
          <p:nvPr/>
        </p:nvSpPr>
        <p:spPr>
          <a:xfrm>
            <a:off x="2703275" y="1288200"/>
            <a:ext cx="2025600" cy="9336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Р</a:t>
            </a:r>
            <a:r>
              <a:rPr lang="ru-RU" sz="1600">
                <a:solidFill>
                  <a:schemeClr val="dk1"/>
                </a:solidFill>
              </a:rPr>
              <a:t>одителей этих старшеклассников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 txBox="1"/>
          <p:nvPr/>
        </p:nvSpPr>
        <p:spPr>
          <a:xfrm>
            <a:off x="615790" y="10010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52" name="Google Shape;152;p4"/>
          <p:cNvSpPr txBox="1"/>
          <p:nvPr/>
        </p:nvSpPr>
        <p:spPr>
          <a:xfrm>
            <a:off x="547800" y="2783375"/>
            <a:ext cx="60909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-RU" sz="1600"/>
              <a:t>Школьники не могут выбрать будущую профессию и часто не могут понять, что им нравится</a:t>
            </a:r>
            <a:endParaRPr sz="16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-RU" sz="1600"/>
              <a:t>Родители не могут спланировать бюджет на будущее ребенка.</a:t>
            </a:r>
            <a:endParaRPr sz="1600"/>
          </a:p>
        </p:txBody>
      </p:sp>
      <p:pic>
        <p:nvPicPr>
          <p:cNvPr id="153" name="Google Shape;15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8725" y="1314085"/>
            <a:ext cx="4309150" cy="422984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4"/>
          <p:cNvSpPr/>
          <p:nvPr/>
        </p:nvSpPr>
        <p:spPr>
          <a:xfrm>
            <a:off x="2739325" y="1670800"/>
            <a:ext cx="553800" cy="942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/>
          <p:cNvSpPr txBox="1"/>
          <p:nvPr/>
        </p:nvSpPr>
        <p:spPr>
          <a:xfrm>
            <a:off x="234090" y="338081"/>
            <a:ext cx="84723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60" name="Google Shape;160;p5"/>
          <p:cNvSpPr txBox="1"/>
          <p:nvPr/>
        </p:nvSpPr>
        <p:spPr>
          <a:xfrm>
            <a:off x="150115" y="1484784"/>
            <a:ext cx="109926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 Многофункциональный сайт с возможностью: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arenR"/>
            </a:pPr>
            <a:r>
              <a:rPr lang="ru-RU" sz="1600">
                <a:solidFill>
                  <a:schemeClr val="dk1"/>
                </a:solidFill>
              </a:rPr>
              <a:t>пройти тестирование по профориентации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arenR"/>
            </a:pPr>
            <a:r>
              <a:rPr lang="ru-RU" sz="1600">
                <a:solidFill>
                  <a:schemeClr val="dk1"/>
                </a:solidFill>
              </a:rPr>
              <a:t>индивидуально проконсультироваться со специалистом - профориентологом.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4575" y="2943050"/>
            <a:ext cx="7671823" cy="298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 txBox="1"/>
          <p:nvPr/>
        </p:nvSpPr>
        <p:spPr>
          <a:xfrm>
            <a:off x="2503640" y="6543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ЕННОСТНОЕ ПРЕДЛОЖЕНИЕ</a:t>
            </a:r>
            <a:endParaRPr/>
          </a:p>
        </p:txBody>
      </p:sp>
      <p:sp>
        <p:nvSpPr>
          <p:cNvPr id="167" name="Google Shape;167;p6"/>
          <p:cNvSpPr txBox="1"/>
          <p:nvPr/>
        </p:nvSpPr>
        <p:spPr>
          <a:xfrm>
            <a:off x="4109004" y="4773075"/>
            <a:ext cx="375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Ценность нашего решения 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68" name="Google Shape;16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5525" y="1438875"/>
            <a:ext cx="6878700" cy="2911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9" name="Google Shape;169;p6"/>
          <p:cNvSpPr/>
          <p:nvPr/>
        </p:nvSpPr>
        <p:spPr>
          <a:xfrm>
            <a:off x="539625" y="4379625"/>
            <a:ext cx="3384000" cy="1156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Комплексный подход к профориентации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170" name="Google Shape;170;p6"/>
          <p:cNvSpPr/>
          <p:nvPr/>
        </p:nvSpPr>
        <p:spPr>
          <a:xfrm>
            <a:off x="7294850" y="4350675"/>
            <a:ext cx="3621600" cy="12141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Отсутствие аналогичных предложений среди конкурентов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76" name="Google Shape;176;p7"/>
          <p:cNvSpPr txBox="1"/>
          <p:nvPr/>
        </p:nvSpPr>
        <p:spPr>
          <a:xfrm>
            <a:off x="360040" y="1052736"/>
            <a:ext cx="109926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"/>
          <p:cNvSpPr txBox="1"/>
          <p:nvPr/>
        </p:nvSpPr>
        <p:spPr>
          <a:xfrm>
            <a:off x="0" y="2722390"/>
            <a:ext cx="12192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1816" l="0" r="891" t="0"/>
          <a:stretch/>
        </p:blipFill>
        <p:spPr>
          <a:xfrm>
            <a:off x="0" y="1911800"/>
            <a:ext cx="10052045" cy="447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/>
          <p:nvPr/>
        </p:nvSpPr>
        <p:spPr>
          <a:xfrm>
            <a:off x="286225" y="1356625"/>
            <a:ext cx="559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Так выглядит начальная страница нашего сайта:</a:t>
            </a:r>
            <a:endParaRPr sz="1600"/>
          </a:p>
        </p:txBody>
      </p:sp>
      <p:pic>
        <p:nvPicPr>
          <p:cNvPr id="180" name="Google Shape;18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10800000">
            <a:off x="5449300" y="148973"/>
            <a:ext cx="1710975" cy="171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 txBox="1"/>
          <p:nvPr/>
        </p:nvSpPr>
        <p:spPr>
          <a:xfrm>
            <a:off x="7442575" y="8321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>
                <a:solidFill>
                  <a:schemeClr val="hlink"/>
                </a:solidFill>
                <a:hlinkClick r:id="rId6"/>
              </a:rPr>
              <a:t>https://project8075151.tilda.ws/page40900029.html</a:t>
            </a:r>
            <a:r>
              <a:rPr lang="ru-RU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cdb3427e3_0_22"/>
          <p:cNvSpPr txBox="1"/>
          <p:nvPr/>
        </p:nvSpPr>
        <p:spPr>
          <a:xfrm>
            <a:off x="293225" y="316600"/>
            <a:ext cx="5481600" cy="9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На сайте клиент может ознакомиться со специалистами и прочитать отзывы о работе с ними:</a:t>
            </a:r>
            <a:endParaRPr sz="1600"/>
          </a:p>
        </p:txBody>
      </p:sp>
      <p:pic>
        <p:nvPicPr>
          <p:cNvPr id="187" name="Google Shape;187;g29cdb3427e3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57925"/>
            <a:ext cx="6824875" cy="387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9cdb3427e3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2725" y="0"/>
            <a:ext cx="5559276" cy="533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94" name="Google Shape;194;p8"/>
          <p:cNvGrpSpPr/>
          <p:nvPr/>
        </p:nvGrpSpPr>
        <p:grpSpPr>
          <a:xfrm>
            <a:off x="360054" y="832099"/>
            <a:ext cx="10992862" cy="5814891"/>
            <a:chOff x="2050015" y="1920858"/>
            <a:chExt cx="16156469" cy="8622317"/>
          </a:xfrm>
        </p:grpSpPr>
        <p:sp>
          <p:nvSpPr>
            <p:cNvPr id="195" name="Google Shape;195;p8"/>
            <p:cNvSpPr txBox="1"/>
            <p:nvPr/>
          </p:nvSpPr>
          <p:spPr>
            <a:xfrm>
              <a:off x="2050015" y="2073276"/>
              <a:ext cx="2894700" cy="360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/>
                <a:t>Проблема отсутствия уверенности в выборе будущей профессии.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4945614" y="2041304"/>
              <a:ext cx="3807900" cy="182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/>
                <a:t>Пройти тестирование и сразу выбрать специалиста по профориентации </a:t>
              </a:r>
              <a:endParaRPr/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4951170" y="5421600"/>
              <a:ext cx="3914100" cy="246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/>
            </a:p>
            <a:p>
              <a:pPr indent="-178899" lvl="0" marL="269999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AutoNum type="arabicPeriod"/>
              </a:pPr>
              <a:r>
                <a:rPr lang="ru-RU"/>
                <a:t>Количество заказов на консультацию</a:t>
              </a:r>
              <a:endParaRPr/>
            </a:p>
            <a:p>
              <a:pPr indent="-178899" lvl="0" marL="269999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AutoNum type="arabicPeriod"/>
              </a:pPr>
              <a:r>
                <a:rPr lang="ru-RU"/>
                <a:t>Трафик на сайт</a:t>
              </a:r>
              <a:endParaRPr/>
            </a:p>
            <a:p>
              <a:pPr indent="-178899" lvl="0" marL="269999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AutoNum type="arabicPeriod"/>
              </a:pPr>
              <a:r>
                <a:rPr lang="ru-RU"/>
                <a:t>Кол-во пройденных тестов</a:t>
              </a:r>
              <a:endParaRPr/>
            </a:p>
            <a:p>
              <a:pPr indent="-178899" lvl="0" marL="269999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AutoNum type="arabicPeriod"/>
              </a:pPr>
              <a:r>
                <a:rPr lang="ru-RU"/>
                <a:t>Конверсия из теста в заказ</a:t>
              </a:r>
              <a:endParaRPr/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8755617" y="2044773"/>
              <a:ext cx="2892600" cy="406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7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Облегчите процесс выбора будущего ВУЗа и профессии за счет комплексного подхода к профориентации.</a:t>
              </a:r>
              <a:endParaRPr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11690257" y="2041299"/>
              <a:ext cx="3089700" cy="191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>
                  <a:solidFill>
                    <a:schemeClr val="dk1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1.Мы первые работаем в подобном формате</a:t>
              </a:r>
              <a:endPara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8"/>
            <p:cNvSpPr txBox="1"/>
            <p:nvPr/>
          </p:nvSpPr>
          <p:spPr>
            <a:xfrm>
              <a:off x="11652249" y="5341419"/>
              <a:ext cx="3089700" cy="29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b="1" i="0" lang="ru-RU" sz="16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Каналы распространени</a:t>
              </a:r>
              <a:r>
                <a:rPr b="1" lang="ru-RU" sz="16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я</a:t>
              </a:r>
              <a:endParaRPr b="1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238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500"/>
                <a:buFont typeface="Calibri"/>
                <a:buAutoNum type="arabicPeriod"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Контекстная реклама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238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500"/>
                <a:buFont typeface="Calibri"/>
                <a:buAutoNum type="arabicPeriod"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Таргетированная реклама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238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500"/>
                <a:buFont typeface="Calibri"/>
                <a:buAutoNum type="arabicPeriod"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Реклама у блогеров</a:t>
              </a: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8"/>
            <p:cNvSpPr txBox="1"/>
            <p:nvPr/>
          </p:nvSpPr>
          <p:spPr>
            <a:xfrm>
              <a:off x="14745978" y="2041299"/>
              <a:ext cx="3352800" cy="287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/>
            </a:p>
            <a:p>
              <a:pPr indent="-3175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AutoNum type="arabicPeriod"/>
              </a:pPr>
              <a:r>
                <a:rPr lang="ru-RU"/>
                <a:t>Непосредственно школьники старших классов</a:t>
              </a:r>
              <a:endParaRPr/>
            </a:p>
            <a:p>
              <a:pPr indent="-3175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AutoNum type="arabicPeriod"/>
              </a:pPr>
              <a:r>
                <a:rPr lang="ru-RU"/>
                <a:t>Родители старшеклассников </a:t>
              </a:r>
              <a:endParaRPr/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2050016" y="8397875"/>
              <a:ext cx="8077200" cy="214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/>
                <a:t>Постоянные затраты:                Переменные затраты: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/>
                <a:t>1. Затраты на домен                  1. Реклама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/>
                <a:t>2. Затрат на хостинг                   2. Улучшение тестов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/>
                <a:t>3. На обслуживание сайта        3. Привлечение ТОП-экспертов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/>
                <a:t> </a:t>
              </a:r>
              <a:endParaRPr/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10129300" y="8380637"/>
              <a:ext cx="7969500" cy="178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1.Профориентологи платят определённый процент за заказ 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2.Доп.доход от размещения рекламы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4" name="Google Shape;204;p8"/>
            <p:cNvGrpSpPr/>
            <p:nvPr/>
          </p:nvGrpSpPr>
          <p:grpSpPr>
            <a:xfrm>
              <a:off x="2051050" y="1920858"/>
              <a:ext cx="16155434" cy="8382017"/>
              <a:chOff x="1135616" y="1844658"/>
              <a:chExt cx="16155434" cy="8382017"/>
            </a:xfrm>
          </p:grpSpPr>
          <p:sp>
            <p:nvSpPr>
              <p:cNvPr id="205" name="Google Shape;205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8"/>
              <p:cNvSpPr/>
              <p:nvPr/>
            </p:nvSpPr>
            <p:spPr>
              <a:xfrm>
                <a:off x="7843163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8"/>
              <p:cNvSpPr/>
              <p:nvPr/>
            </p:nvSpPr>
            <p:spPr>
              <a:xfrm>
                <a:off x="10739807" y="1844658"/>
                <a:ext cx="3089700" cy="34047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11" name="Google Shape;211;p8"/>
          <p:cNvSpPr/>
          <p:nvPr/>
        </p:nvSpPr>
        <p:spPr>
          <a:xfrm>
            <a:off x="8985275" y="832100"/>
            <a:ext cx="2367300" cy="22962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6917725" y="3128300"/>
            <a:ext cx="4435200" cy="20034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1417365" y="8802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18" name="Google Shape;218;p9"/>
          <p:cNvSpPr/>
          <p:nvPr/>
        </p:nvSpPr>
        <p:spPr>
          <a:xfrm>
            <a:off x="404488" y="2399075"/>
            <a:ext cx="3147300" cy="1046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Расходы на запуск нашего продукта - 19000 руб.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19" name="Google Shape;219;p9"/>
          <p:cNvSpPr/>
          <p:nvPr/>
        </p:nvSpPr>
        <p:spPr>
          <a:xfrm>
            <a:off x="4079863" y="2399075"/>
            <a:ext cx="3147300" cy="1046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Потенциальная прибыль за 12 мес. - 147 360 руб.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9"/>
          <p:cNvSpPr/>
          <p:nvPr/>
        </p:nvSpPr>
        <p:spPr>
          <a:xfrm>
            <a:off x="7841813" y="2399075"/>
            <a:ext cx="3147300" cy="1046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Точка окупаемости нашего продукта - 6 месяцев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 txBox="1"/>
          <p:nvPr/>
        </p:nvSpPr>
        <p:spPr>
          <a:xfrm>
            <a:off x="335865" y="626581"/>
            <a:ext cx="8472300" cy="5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3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sz="1500"/>
          </a:p>
        </p:txBody>
      </p:sp>
      <p:sp>
        <p:nvSpPr>
          <p:cNvPr id="226" name="Google Shape;226;p10"/>
          <p:cNvSpPr txBox="1"/>
          <p:nvPr/>
        </p:nvSpPr>
        <p:spPr>
          <a:xfrm>
            <a:off x="335875" y="1442250"/>
            <a:ext cx="106920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/>
              <a:t>Команда НБ-67</a:t>
            </a:r>
            <a:endParaRPr b="1"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/>
              <a:t>ФИО Трекера:</a:t>
            </a:r>
            <a:r>
              <a:rPr lang="ru-RU" sz="2000"/>
              <a:t> Маркова Светлана</a:t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/>
              <a:t>Участники:</a:t>
            </a:r>
            <a:r>
              <a:rPr lang="ru-RU" sz="2000"/>
              <a:t>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700">
                <a:solidFill>
                  <a:schemeClr val="dk1"/>
                </a:solidFill>
              </a:rPr>
              <a:t>Косенко Виктория (лидер и идейный вдохновитель)</a:t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Дачевская Ольга (главный дизайнер, разработчик и эстет проекта)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Исмаилова Катрина  (гарант разума и порядка )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Келеметова Гульнара (мастер презентаций)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Мирзамагомедова Алина (интервьюер и аналитик)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Рябчевская Марина (источник </a:t>
            </a:r>
            <a:r>
              <a:rPr lang="ru-RU" sz="1700"/>
              <a:t>ответственности</a:t>
            </a:r>
            <a:r>
              <a:rPr lang="ru-RU" sz="1700"/>
              <a:t>)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Сычева Владислава (создание профиля специалиста)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</a:rPr>
              <a:t>Куготов Беслан (моральная поддержка)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/>
              <a:t>Черкашин Никита (помощь в реализации)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1"/>
          <p:cNvSpPr txBox="1"/>
          <p:nvPr/>
        </p:nvSpPr>
        <p:spPr>
          <a:xfrm>
            <a:off x="360040" y="1052736"/>
            <a:ext cx="1099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Лидер команды - Косенко Виктория 8 988 766-96-87 - vikakosenko3107@gmail.com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