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sldIdLst>
    <p:sldId id="256" r:id="rId2"/>
    <p:sldId id="268" r:id="rId3"/>
    <p:sldId id="258" r:id="rId4"/>
    <p:sldId id="259" r:id="rId5"/>
    <p:sldId id="273" r:id="rId6"/>
    <p:sldId id="275" r:id="rId7"/>
    <p:sldId id="276" r:id="rId8"/>
    <p:sldId id="271" r:id="rId9"/>
    <p:sldId id="270" r:id="rId10"/>
    <p:sldId id="274" r:id="rId11"/>
    <p:sldId id="277" r:id="rId12"/>
    <p:sldId id="272" r:id="rId13"/>
    <p:sldId id="263" r:id="rId14"/>
    <p:sldId id="262" r:id="rId15"/>
    <p:sldId id="269" r:id="rId16"/>
    <p:sldId id="265" r:id="rId17"/>
  </p:sldIdLst>
  <p:sldSz cx="20112038" cy="11315700"/>
  <p:notesSz cx="9144000" cy="6858000"/>
  <p:embeddedFontLst>
    <p:embeddedFont>
      <p:font typeface="Calibri" pitchFamily="34" charset="0"/>
      <p:regular r:id="rId19"/>
      <p:bold r:id="rId20"/>
      <p:italic r:id="rId21"/>
      <p:boldItalic r:id="rId22"/>
    </p:embeddedFont>
  </p:embeddedFontLst>
  <p:defaultTextStyle>
    <a:defPPr>
      <a:defRPr lang="ru-RU"/>
    </a:defPPr>
    <a:lvl1pPr marL="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1pPr>
    <a:lvl2pPr marL="7542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2pPr>
    <a:lvl3pPr marL="1508486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3pPr>
    <a:lvl4pPr marL="2262729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4pPr>
    <a:lvl5pPr marL="3016971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5pPr>
    <a:lvl6pPr marL="3771214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564">
          <p15:clr>
            <a:srgbClr val="A4A3A4"/>
          </p15:clr>
        </p15:guide>
        <p15:guide id="2" pos="633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00"/>
    <a:srgbClr val="A29E9C"/>
    <a:srgbClr val="302E2D"/>
    <a:srgbClr val="FFB27D"/>
    <a:srgbClr val="BAB7B6"/>
    <a:srgbClr val="000000"/>
    <a:srgbClr val="1C1C1C"/>
    <a:srgbClr val="4D4D4D"/>
    <a:srgbClr val="323232"/>
    <a:srgbClr val="E261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6374" autoAdjust="0"/>
  </p:normalViewPr>
  <p:slideViewPr>
    <p:cSldViewPr snapToGrid="0">
      <p:cViewPr>
        <p:scale>
          <a:sx n="50" d="100"/>
          <a:sy n="50" d="100"/>
        </p:scale>
        <p:origin x="-1626" y="-828"/>
      </p:cViewPr>
      <p:guideLst>
        <p:guide orient="horz" pos="3564"/>
        <p:guide pos="63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E8C426C-844D-4C6A-A120-8FFBE08FF603}" type="datetimeFigureOut">
              <a:rPr lang="ru-RU" smtClean="0"/>
              <a:pPr/>
              <a:t>25.11.2024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E17165F-A99B-4248-BB82-C17B29361F8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58058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754243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508486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2262729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3016971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771214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40596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14</a:t>
            </a:fld>
            <a:endParaRPr lang="ru-RU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15</a:t>
            </a:fld>
            <a:endParaRPr lang="ru-RU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16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34" Type="http://schemas.openxmlformats.org/officeDocument/2006/relationships/image" Target="../media/image17.pn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33" Type="http://schemas.openxmlformats.org/officeDocument/2006/relationships/image" Target="../media/image32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image" Target="../media/image28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14.png"/><Relationship Id="rId36" Type="http://schemas.openxmlformats.org/officeDocument/2006/relationships/image" Target="../media/image18.png"/><Relationship Id="rId10" Type="http://schemas.openxmlformats.org/officeDocument/2006/relationships/image" Target="../media/image5.png"/><Relationship Id="rId19" Type="http://schemas.openxmlformats.org/officeDocument/2006/relationships/image" Target="../media/image18.svg"/><Relationship Id="rId31" Type="http://schemas.openxmlformats.org/officeDocument/2006/relationships/image" Target="../media/image30.sv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image" Target="../media/image26.svg"/><Relationship Id="rId30" Type="http://schemas.openxmlformats.org/officeDocument/2006/relationships/image" Target="../media/image15.png"/><Relationship Id="rId35" Type="http://schemas.openxmlformats.org/officeDocument/2006/relationships/image" Target="../media/image3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image" Target="../media/image37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24" Type="http://schemas.openxmlformats.org/officeDocument/2006/relationships/image" Target="../media/image12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19.png"/><Relationship Id="rId10" Type="http://schemas.openxmlformats.org/officeDocument/2006/relationships/image" Target="../media/image5.png"/><Relationship Id="rId19" Type="http://schemas.openxmlformats.org/officeDocument/2006/relationships/image" Target="../media/image18.sv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image" Target="../media/image26.svg"/><Relationship Id="rId30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6A0E6776-4436-4600-B70E-FDBA022B92B1}"/>
              </a:ext>
            </a:extLst>
          </p:cNvPr>
          <p:cNvGrpSpPr/>
          <p:nvPr userDrawn="1"/>
        </p:nvGrpSpPr>
        <p:grpSpPr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4C17A001-57D2-414D-BB14-E9CF3F3868B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737936" y="188451"/>
              <a:ext cx="2562549" cy="783589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35D6D4AD-EC39-49CE-AD29-88209D0E97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3564840" y="266103"/>
              <a:ext cx="3487325" cy="628283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xmlns="" id="{355EE23C-EA54-4EB0-B0FB-475282273C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7316521" y="190309"/>
              <a:ext cx="2569608" cy="783589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xmlns="" id="{2B48ABA9-2670-41B1-874F-9C6530327A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10150485" y="228050"/>
              <a:ext cx="1596750" cy="743990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xmlns="" id="{D99D84B9-B953-4F04-B1AD-D2728A5DA8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11725250" y="0"/>
              <a:ext cx="3042585" cy="1200091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xmlns="" id="{DBC43126-8AC7-4DED-B33E-0F7C016E3F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xmlns="" id="{58494F90-13D5-4AFD-8789-BA2EF56CE7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p:blipFill>
          <p:spPr>
            <a:xfrm>
              <a:off x="16959565" y="258006"/>
              <a:ext cx="2017813" cy="684077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xmlns="" id="{9C1B209F-5C79-468B-8D93-41DFE9185B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xmlns="" id="{C32C87FA-B07B-4AE3-A1CE-14F556754F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p:blipFill>
          <p:spPr>
            <a:xfrm>
              <a:off x="7641947" y="1200092"/>
              <a:ext cx="1539172" cy="684076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xmlns="" id="{3E760303-C355-4888-A9EA-D1FC745BC9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p:blipFill>
          <p:spPr>
            <a:xfrm>
              <a:off x="9506769" y="1233772"/>
              <a:ext cx="2553443" cy="609135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xmlns="" id="{4ED6108C-E056-429C-AB31-FCA431EE67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p:blipFill>
          <p:spPr>
            <a:xfrm>
              <a:off x="12306944" y="1200091"/>
              <a:ext cx="965493" cy="78358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xmlns="" id="{13B819D7-07EA-4B9F-A94B-220F13202E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96DAC541-7B7A-43D3-8B79-37D633B846F1}">
                  <asvg:svgBlip xmlns:asvg="http://schemas.microsoft.com/office/drawing/2016/SVG/main" xmlns="" r:embed="rId25"/>
                </a:ext>
              </a:extLst>
            </a:blip>
            <a:stretch>
              <a:fillRect/>
            </a:stretch>
          </p:blipFill>
          <p:spPr>
            <a:xfrm>
              <a:off x="13665314" y="1200091"/>
              <a:ext cx="677270" cy="677269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xmlns="" id="{0B439F48-A1C5-4183-AB08-10D632AC95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p:blipFill>
          <p:spPr>
            <a:xfrm>
              <a:off x="16959565" y="1273552"/>
              <a:ext cx="2518678" cy="636666"/>
            </a:xfrm>
            <a:prstGeom prst="rect">
              <a:avLst/>
            </a:prstGeom>
          </p:spPr>
        </p:pic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8EDDC108-C9DA-47D4-8E55-C9AC7BB8ED0F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910337" y="2678099"/>
            <a:ext cx="6982380" cy="2294006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xmlns="" id="{87BCB881-3F01-4D97-B31E-D11365D41949}"/>
              </a:ext>
            </a:extLst>
          </p:cNvPr>
          <p:cNvGrpSpPr/>
          <p:nvPr userDrawn="1"/>
        </p:nvGrpSpPr>
        <p:grpSpPr>
          <a:xfrm>
            <a:off x="8124612" y="2678099"/>
            <a:ext cx="10822308" cy="2294006"/>
            <a:chOff x="8124612" y="2533062"/>
            <a:chExt cx="8218587" cy="1742095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xmlns="" id="{323BB55A-2475-4801-919E-D08EC72AC8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xmlns="" r:embed="rId31"/>
                </a:ext>
              </a:extLst>
            </a:blip>
            <a:stretch>
              <a:fillRect/>
            </a:stretch>
          </p:blipFill>
          <p:spPr>
            <a:xfrm>
              <a:off x="8124612" y="2533062"/>
              <a:ext cx="4182332" cy="1734138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xmlns="" id="{F5DB4068-4158-4F0E-BE43-AE8B9F2BD7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xmlns="" r:embed="rId33"/>
                </a:ext>
              </a:extLst>
            </a:blip>
            <a:stretch>
              <a:fillRect/>
            </a:stretch>
          </p:blipFill>
          <p:spPr>
            <a:xfrm>
              <a:off x="12538839" y="2535046"/>
              <a:ext cx="3804360" cy="1740111"/>
            </a:xfrm>
            <a:prstGeom prst="rect">
              <a:avLst/>
            </a:prstGeom>
          </p:spPr>
        </p:pic>
      </p:grpSp>
      <p:sp>
        <p:nvSpPr>
          <p:cNvPr id="34" name="Текст 32">
            <a:extLst>
              <a:ext uri="{FF2B5EF4-FFF2-40B4-BE49-F238E27FC236}">
                <a16:creationId xmlns:a16="http://schemas.microsoft.com/office/drawing/2014/main" xmlns="" id="{EE1D5BEB-3101-45D7-B3C6-07EAAE21F8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7413" y="5888038"/>
            <a:ext cx="16759237" cy="12001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6000" b="1"/>
            </a:lvl1pPr>
          </a:lstStyle>
          <a:p>
            <a:pPr marL="0" marR="0" lvl="0" indent="0" algn="l" defTabSz="1508394" rtl="0" eaLnBrk="1" fontAlgn="auto" latinLnBrk="0" hangingPunct="1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chemeClr val="tx1"/>
                </a:solidFill>
                <a:cs typeface="Arial" panose="020B0604020202020204" pitchFamily="34" charset="0"/>
              </a:rPr>
              <a:t>Название проекта</a:t>
            </a:r>
          </a:p>
        </p:txBody>
      </p:sp>
      <p:sp>
        <p:nvSpPr>
          <p:cNvPr id="36" name="Текст 35">
            <a:extLst>
              <a:ext uri="{FF2B5EF4-FFF2-40B4-BE49-F238E27FC236}">
                <a16:creationId xmlns:a16="http://schemas.microsoft.com/office/drawing/2014/main" xmlns="" id="{24B13C97-F38B-49AC-A994-9D54BEFC01E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7413" y="7451725"/>
            <a:ext cx="7399337" cy="2447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ru-RU" dirty="0"/>
              <a:t>Подзаголовок слайда</a:t>
            </a:r>
          </a:p>
        </p:txBody>
      </p:sp>
      <p:sp>
        <p:nvSpPr>
          <p:cNvPr id="43" name="Полилиния: фигура 42">
            <a:extLst>
              <a:ext uri="{FF2B5EF4-FFF2-40B4-BE49-F238E27FC236}">
                <a16:creationId xmlns:a16="http://schemas.microsoft.com/office/drawing/2014/main" xmlns="" id="{210FB7E9-E389-4DBB-BD45-4C02C66EEB4A}"/>
              </a:ext>
            </a:extLst>
          </p:cNvPr>
          <p:cNvSpPr/>
          <p:nvPr userDrawn="1"/>
        </p:nvSpPr>
        <p:spPr>
          <a:xfrm>
            <a:off x="14401800" y="6381750"/>
            <a:ext cx="5715000" cy="4876800"/>
          </a:xfrm>
          <a:custGeom>
            <a:avLst/>
            <a:gdLst>
              <a:gd name="connsiteX0" fmla="*/ 5715000 w 5715000"/>
              <a:gd name="connsiteY0" fmla="*/ 0 h 4876800"/>
              <a:gd name="connsiteX1" fmla="*/ 4705350 w 5715000"/>
              <a:gd name="connsiteY1" fmla="*/ 2857500 h 4876800"/>
              <a:gd name="connsiteX2" fmla="*/ 1047750 w 5715000"/>
              <a:gd name="connsiteY2" fmla="*/ 3733800 h 4876800"/>
              <a:gd name="connsiteX3" fmla="*/ 0 w 5715000"/>
              <a:gd name="connsiteY3" fmla="*/ 4876800 h 48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487680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ln>
            <a:solidFill>
              <a:srgbClr val="302E2D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олилиния: фигура 44">
            <a:extLst>
              <a:ext uri="{FF2B5EF4-FFF2-40B4-BE49-F238E27FC236}">
                <a16:creationId xmlns:a16="http://schemas.microsoft.com/office/drawing/2014/main" xmlns="" id="{42AF7206-6DF5-4B00-B154-4FDC80506EE7}"/>
              </a:ext>
            </a:extLst>
          </p:cNvPr>
          <p:cNvSpPr/>
          <p:nvPr userDrawn="1"/>
        </p:nvSpPr>
        <p:spPr>
          <a:xfrm>
            <a:off x="16268700" y="7639050"/>
            <a:ext cx="3867150" cy="3467100"/>
          </a:xfrm>
          <a:custGeom>
            <a:avLst/>
            <a:gdLst>
              <a:gd name="connsiteX0" fmla="*/ 3867150 w 3867150"/>
              <a:gd name="connsiteY0" fmla="*/ 0 h 3467100"/>
              <a:gd name="connsiteX1" fmla="*/ 3276600 w 3867150"/>
              <a:gd name="connsiteY1" fmla="*/ 381000 h 3467100"/>
              <a:gd name="connsiteX2" fmla="*/ 438150 w 3867150"/>
              <a:gd name="connsiteY2" fmla="*/ 2190750 h 3467100"/>
              <a:gd name="connsiteX3" fmla="*/ 95250 w 3867150"/>
              <a:gd name="connsiteY3" fmla="*/ 2724150 h 3467100"/>
              <a:gd name="connsiteX4" fmla="*/ 0 w 3867150"/>
              <a:gd name="connsiteY4" fmla="*/ 3467100 h 346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150" h="346710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>
            <a:solidFill>
              <a:srgbClr val="302E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xmlns="" id="{288741A4-0A18-42AB-B85D-11D557917A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7413" y="10064750"/>
            <a:ext cx="7399337" cy="32594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400"/>
            </a:lvl1pPr>
          </a:lstStyle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Обозначение версионности документа</a:t>
            </a: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xmlns="" id="{541CE34D-55BD-4969-B009-CCC4E38F7C4D}"/>
              </a:ext>
            </a:extLst>
          </p:cNvPr>
          <p:cNvSpPr/>
          <p:nvPr userDrawn="1"/>
        </p:nvSpPr>
        <p:spPr>
          <a:xfrm>
            <a:off x="13620750" y="8610600"/>
            <a:ext cx="6515100" cy="2724150"/>
          </a:xfrm>
          <a:custGeom>
            <a:avLst/>
            <a:gdLst>
              <a:gd name="connsiteX0" fmla="*/ 6496050 w 6515100"/>
              <a:gd name="connsiteY0" fmla="*/ 0 h 2724150"/>
              <a:gd name="connsiteX1" fmla="*/ 5581650 w 6515100"/>
              <a:gd name="connsiteY1" fmla="*/ 247650 h 2724150"/>
              <a:gd name="connsiteX2" fmla="*/ 4114800 w 6515100"/>
              <a:gd name="connsiteY2" fmla="*/ 1847850 h 2724150"/>
              <a:gd name="connsiteX3" fmla="*/ 0 w 6515100"/>
              <a:gd name="connsiteY3" fmla="*/ 2724150 h 2724150"/>
              <a:gd name="connsiteX4" fmla="*/ 6515100 w 6515100"/>
              <a:gd name="connsiteY4" fmla="*/ 2724150 h 2724150"/>
              <a:gd name="connsiteX5" fmla="*/ 6496050 w 6515100"/>
              <a:gd name="connsiteY5" fmla="*/ 0 h 272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15100" h="272415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302E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олилиния: фигура 41">
            <a:extLst>
              <a:ext uri="{FF2B5EF4-FFF2-40B4-BE49-F238E27FC236}">
                <a16:creationId xmlns:a16="http://schemas.microsoft.com/office/drawing/2014/main" xmlns="" id="{AE00A4A3-E1E9-45F1-B14F-7B0EF14F182F}"/>
              </a:ext>
            </a:extLst>
          </p:cNvPr>
          <p:cNvSpPr/>
          <p:nvPr userDrawn="1"/>
        </p:nvSpPr>
        <p:spPr>
          <a:xfrm>
            <a:off x="13042232" y="8165432"/>
            <a:ext cx="7074568" cy="3160294"/>
          </a:xfrm>
          <a:custGeom>
            <a:avLst/>
            <a:gdLst>
              <a:gd name="connsiteX0" fmla="*/ 7074568 w 7074568"/>
              <a:gd name="connsiteY0" fmla="*/ 0 h 4555958"/>
              <a:gd name="connsiteX1" fmla="*/ 7074568 w 7074568"/>
              <a:gd name="connsiteY1" fmla="*/ 4555958 h 4555958"/>
              <a:gd name="connsiteX2" fmla="*/ 0 w 7074568"/>
              <a:gd name="connsiteY2" fmla="*/ 4555958 h 4555958"/>
              <a:gd name="connsiteX3" fmla="*/ 417094 w 7074568"/>
              <a:gd name="connsiteY3" fmla="*/ 4138864 h 4555958"/>
              <a:gd name="connsiteX4" fmla="*/ 4459705 w 7074568"/>
              <a:gd name="connsiteY4" fmla="*/ 3962400 h 4555958"/>
              <a:gd name="connsiteX5" fmla="*/ 6272463 w 7074568"/>
              <a:gd name="connsiteY5" fmla="*/ 2935706 h 4555958"/>
              <a:gd name="connsiteX6" fmla="*/ 6481010 w 7074568"/>
              <a:gd name="connsiteY6" fmla="*/ 1106906 h 4555958"/>
              <a:gd name="connsiteX7" fmla="*/ 7074568 w 7074568"/>
              <a:gd name="connsiteY7" fmla="*/ 0 h 4555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74568" h="4555958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Полилиния: фигура 45">
            <a:extLst>
              <a:ext uri="{FF2B5EF4-FFF2-40B4-BE49-F238E27FC236}">
                <a16:creationId xmlns:a16="http://schemas.microsoft.com/office/drawing/2014/main" xmlns="" id="{17D6F1C4-8EB1-44A1-94B8-99130CA0DE7A}"/>
              </a:ext>
            </a:extLst>
          </p:cNvPr>
          <p:cNvSpPr/>
          <p:nvPr userDrawn="1"/>
        </p:nvSpPr>
        <p:spPr>
          <a:xfrm>
            <a:off x="11906250" y="10363200"/>
            <a:ext cx="4457700" cy="971550"/>
          </a:xfrm>
          <a:custGeom>
            <a:avLst/>
            <a:gdLst>
              <a:gd name="connsiteX0" fmla="*/ 4457700 w 4457700"/>
              <a:gd name="connsiteY0" fmla="*/ 0 h 971550"/>
              <a:gd name="connsiteX1" fmla="*/ 3219450 w 4457700"/>
              <a:gd name="connsiteY1" fmla="*/ 95250 h 971550"/>
              <a:gd name="connsiteX2" fmla="*/ 0 w 4457700"/>
              <a:gd name="connsiteY2" fmla="*/ 971550 h 97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57700" h="97155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>
            <a:solidFill>
              <a:srgbClr val="302E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xmlns="" id="{6939261F-CBDD-4D09-98C3-1DE50F5CF2BF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5"/>
              </a:ext>
            </a:extLst>
          </a:blip>
          <a:stretch>
            <a:fillRect/>
          </a:stretch>
        </p:blipFill>
        <p:spPr>
          <a:xfrm>
            <a:off x="816769" y="5158132"/>
            <a:ext cx="9239250" cy="5334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6E27926-64D7-40DF-B121-CE14DE446E25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803428" y="1200091"/>
            <a:ext cx="1675664" cy="62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604828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xmlns="" id="{3A1562F0-77BA-43E0-859E-F7F3232D1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10479264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462BFF67-E034-42C6-A5F5-7F132BE44F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4588" y="515375"/>
            <a:ext cx="10479265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r>
              <a:rPr lang="ru-RU" dirty="0"/>
              <a:t>Актуальность проекта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F5AACFE2-6C48-41E1-87CA-D6B53BC3FB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  <a:p>
            <a:pPr lvl="0"/>
            <a:endParaRPr lang="ru-RU" dirty="0"/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xmlns="" id="{FB7E325D-FAF9-43FC-B76C-7A2DB79D03C1}"/>
              </a:ext>
            </a:extLst>
          </p:cNvPr>
          <p:cNvSpPr/>
          <p:nvPr userDrawn="1"/>
        </p:nvSpPr>
        <p:spPr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xmlns="" id="{71476AF7-DD25-477E-ADE4-6203BD2D1FCB}"/>
              </a:ext>
            </a:extLst>
          </p:cNvPr>
          <p:cNvSpPr/>
          <p:nvPr userDrawn="1"/>
        </p:nvSpPr>
        <p:spPr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xmlns="" id="{E7C0D363-31E7-4848-B276-8AC161FBF23A}"/>
              </a:ext>
            </a:extLst>
          </p:cNvPr>
          <p:cNvSpPr/>
          <p:nvPr userDrawn="1"/>
        </p:nvSpPr>
        <p:spPr>
          <a:xfrm>
            <a:off x="15716250" y="333374"/>
            <a:ext cx="4395788" cy="1466850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xmlns="" id="{9EEE9AEE-4118-4DF5-823A-8DC7B72701BC}"/>
              </a:ext>
            </a:extLst>
          </p:cNvPr>
          <p:cNvSpPr/>
          <p:nvPr userDrawn="1"/>
        </p:nvSpPr>
        <p:spPr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B85614A6-03B2-4A40-AC76-FB6D50E92704}"/>
              </a:ext>
            </a:extLst>
          </p:cNvPr>
          <p:cNvSpPr/>
          <p:nvPr userDrawn="1"/>
        </p:nvSpPr>
        <p:spPr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077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D6405657-038B-4706-ABA3-B2C0DC73FB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r>
              <a:rPr lang="ru-RU" dirty="0"/>
              <a:t>Проблема клиента, которую вы решаете.</a:t>
            </a:r>
          </a:p>
          <a:p>
            <a:pPr lvl="0"/>
            <a:endParaRPr lang="ru-RU" dirty="0"/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xmlns="" id="{5ABE9E2F-5772-4B75-B837-242F104470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r>
              <a:rPr lang="ru-RU" dirty="0"/>
              <a:t>Проблема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xmlns="" id="{66546BD0-FBD6-41D5-8319-CD1CEF4427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  <a:p>
            <a:pPr lvl="0"/>
            <a:endParaRPr lang="ru-RU" dirty="0"/>
          </a:p>
        </p:txBody>
      </p:sp>
      <p:sp>
        <p:nvSpPr>
          <p:cNvPr id="20" name="Текст 8">
            <a:extLst>
              <a:ext uri="{FF2B5EF4-FFF2-40B4-BE49-F238E27FC236}">
                <a16:creationId xmlns:a16="http://schemas.microsoft.com/office/drawing/2014/main" xmlns="" id="{2F5FB20A-EC60-4E29-8EE3-6ADB54B415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58439" y="1728887"/>
            <a:ext cx="8859011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  <a:p>
            <a:pPr lvl="0"/>
            <a:endParaRPr lang="ru-RU" dirty="0"/>
          </a:p>
        </p:txBody>
      </p:sp>
      <p:sp>
        <p:nvSpPr>
          <p:cNvPr id="21" name="Текст 8">
            <a:extLst>
              <a:ext uri="{FF2B5EF4-FFF2-40B4-BE49-F238E27FC236}">
                <a16:creationId xmlns:a16="http://schemas.microsoft.com/office/drawing/2014/main" xmlns="" id="{0DE80A60-29D0-4E36-A8D0-22A73A3109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  <a:p>
            <a:pPr lvl="0"/>
            <a:endParaRPr lang="ru-RU" dirty="0"/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xmlns="" id="{37BB7EE2-7080-4B12-B77C-2CD71486FC96}"/>
              </a:ext>
            </a:extLst>
          </p:cNvPr>
          <p:cNvSpPr/>
          <p:nvPr userDrawn="1"/>
        </p:nvSpPr>
        <p:spPr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xmlns="" id="{ACD57354-E34B-4CA4-A5D2-E8B4128946B1}"/>
              </a:ext>
            </a:extLst>
          </p:cNvPr>
          <p:cNvSpPr/>
          <p:nvPr userDrawn="1"/>
        </p:nvSpPr>
        <p:spPr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xmlns="" id="{45FB93E3-0665-4A5B-86EE-9EDBC3DAB15C}"/>
              </a:ext>
            </a:extLst>
          </p:cNvPr>
          <p:cNvSpPr/>
          <p:nvPr userDrawn="1"/>
        </p:nvSpPr>
        <p:spPr>
          <a:xfrm>
            <a:off x="15716250" y="333374"/>
            <a:ext cx="4395788" cy="1466850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олилиния: фигура 29">
            <a:extLst>
              <a:ext uri="{FF2B5EF4-FFF2-40B4-BE49-F238E27FC236}">
                <a16:creationId xmlns:a16="http://schemas.microsoft.com/office/drawing/2014/main" xmlns="" id="{785E59C4-5320-4C54-96B6-A36F4384527F}"/>
              </a:ext>
            </a:extLst>
          </p:cNvPr>
          <p:cNvSpPr/>
          <p:nvPr userDrawn="1"/>
        </p:nvSpPr>
        <p:spPr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xmlns="" id="{FD821BF6-6DB8-4651-8C5A-66CCBA18FEE3}"/>
              </a:ext>
            </a:extLst>
          </p:cNvPr>
          <p:cNvSpPr/>
          <p:nvPr userDrawn="1"/>
        </p:nvSpPr>
        <p:spPr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729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8">
            <a:extLst>
              <a:ext uri="{FF2B5EF4-FFF2-40B4-BE49-F238E27FC236}">
                <a16:creationId xmlns:a16="http://schemas.microsoft.com/office/drawing/2014/main" xmlns="" id="{BFD481E0-F94F-47AE-AFD7-2BB1780EB16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r>
              <a:rPr lang="ru-RU" dirty="0"/>
              <a:t>Что вы предлагаете, уникальные преимущества и выгоды для клиента.</a:t>
            </a:r>
          </a:p>
          <a:p>
            <a:pPr lv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CCEF4D1-FECE-491F-A313-A6B0B2655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r>
              <a:rPr lang="ru-RU" dirty="0"/>
              <a:t>Решение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22C04F7A-2FFE-4F98-A33B-066F144B58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  <a:p>
            <a:pPr lvl="0"/>
            <a:endParaRPr lang="ru-RU" dirty="0"/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xmlns="" id="{67049E5A-E2F7-435B-8780-EB5577E81434}"/>
              </a:ext>
            </a:extLst>
          </p:cNvPr>
          <p:cNvSpPr/>
          <p:nvPr userDrawn="1"/>
        </p:nvSpPr>
        <p:spPr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xmlns="" id="{2D5758A5-80C4-48A7-AAD1-EFC6132560B7}"/>
              </a:ext>
            </a:extLst>
          </p:cNvPr>
          <p:cNvSpPr/>
          <p:nvPr userDrawn="1"/>
        </p:nvSpPr>
        <p:spPr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xmlns="" id="{EEFD2918-15AE-414F-99D8-15388CBCB564}"/>
              </a:ext>
            </a:extLst>
          </p:cNvPr>
          <p:cNvSpPr/>
          <p:nvPr userDrawn="1"/>
        </p:nvSpPr>
        <p:spPr>
          <a:xfrm>
            <a:off x="15716250" y="333374"/>
            <a:ext cx="4395788" cy="1466850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xmlns="" id="{1CA2EFC4-6E2C-4D45-BD64-F0BBD845629D}"/>
              </a:ext>
            </a:extLst>
          </p:cNvPr>
          <p:cNvSpPr/>
          <p:nvPr userDrawn="1"/>
        </p:nvSpPr>
        <p:spPr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xmlns="" id="{58167DAA-23B1-4447-8504-C46F7471172A}"/>
              </a:ext>
            </a:extLst>
          </p:cNvPr>
          <p:cNvSpPr/>
          <p:nvPr userDrawn="1"/>
        </p:nvSpPr>
        <p:spPr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9970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xmlns="" id="{7984A2D1-4B20-4351-92CF-C877372656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r>
              <a:rPr lang="ru-RU" dirty="0"/>
              <a:t>Рынок, на котором вы работаете, его объем, рост и уровень конкуренции.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FF4838B5-7988-4FC7-B6AE-9A88369CFE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r>
              <a:rPr lang="ru-RU" dirty="0"/>
              <a:t>Рынок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5C0DAEE4-9AC9-43DE-B034-B71D476BAA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  <a:p>
            <a:pPr lvl="0"/>
            <a:endParaRPr lang="ru-RU" dirty="0"/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xmlns="" id="{8E891619-816B-4B3E-8793-0586E1DA7DFA}"/>
              </a:ext>
            </a:extLst>
          </p:cNvPr>
          <p:cNvSpPr/>
          <p:nvPr userDrawn="1"/>
        </p:nvSpPr>
        <p:spPr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xmlns="" id="{9C8FCB38-3043-4D5D-81A2-47EA588EA645}"/>
              </a:ext>
            </a:extLst>
          </p:cNvPr>
          <p:cNvSpPr/>
          <p:nvPr userDrawn="1"/>
        </p:nvSpPr>
        <p:spPr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xmlns="" id="{B15DF082-8BD6-42F3-BB72-F2CF3F6E051D}"/>
              </a:ext>
            </a:extLst>
          </p:cNvPr>
          <p:cNvSpPr/>
          <p:nvPr userDrawn="1"/>
        </p:nvSpPr>
        <p:spPr>
          <a:xfrm>
            <a:off x="15716250" y="333374"/>
            <a:ext cx="4395788" cy="1466850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xmlns="" id="{C1D8E335-C997-46F4-A0D9-BA85567009DD}"/>
              </a:ext>
            </a:extLst>
          </p:cNvPr>
          <p:cNvSpPr/>
          <p:nvPr userDrawn="1"/>
        </p:nvSpPr>
        <p:spPr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xmlns="" id="{BBA14C14-D494-4F26-BF84-A2BDC24A8D05}"/>
              </a:ext>
            </a:extLst>
          </p:cNvPr>
          <p:cNvSpPr/>
          <p:nvPr userDrawn="1"/>
        </p:nvSpPr>
        <p:spPr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243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8">
            <a:extLst>
              <a:ext uri="{FF2B5EF4-FFF2-40B4-BE49-F238E27FC236}">
                <a16:creationId xmlns:a16="http://schemas.microsoft.com/office/drawing/2014/main" xmlns="" id="{A29D6BBE-95D4-4334-B33E-B40244562A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r>
              <a:rPr lang="ru-RU" dirty="0"/>
              <a:t>Бизнес-модель – как вы зарабатываете или планируете.</a:t>
            </a:r>
          </a:p>
          <a:p>
            <a:pPr lv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AB208288-61A8-4893-89A9-D942405938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r>
              <a:rPr lang="ru-RU" dirty="0"/>
              <a:t>Бизнес - модель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E8EE3E1E-1A32-4A12-B22D-05437B6423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  <a:p>
            <a:pPr lvl="0"/>
            <a:endParaRPr lang="ru-RU" dirty="0"/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xmlns="" id="{1488161B-8FF8-4E4C-BF52-4E02AF79DDC2}"/>
              </a:ext>
            </a:extLst>
          </p:cNvPr>
          <p:cNvSpPr/>
          <p:nvPr userDrawn="1"/>
        </p:nvSpPr>
        <p:spPr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xmlns="" id="{3A271F77-A3AB-4994-981E-63124E8236B6}"/>
              </a:ext>
            </a:extLst>
          </p:cNvPr>
          <p:cNvSpPr/>
          <p:nvPr userDrawn="1"/>
        </p:nvSpPr>
        <p:spPr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xmlns="" id="{78D46106-843E-43F1-9095-0E223B6C8CAD}"/>
              </a:ext>
            </a:extLst>
          </p:cNvPr>
          <p:cNvSpPr/>
          <p:nvPr userDrawn="1"/>
        </p:nvSpPr>
        <p:spPr>
          <a:xfrm>
            <a:off x="15716250" y="333374"/>
            <a:ext cx="4395788" cy="1466850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xmlns="" id="{75D3C363-2717-47FE-8C54-51CFC0A5B479}"/>
              </a:ext>
            </a:extLst>
          </p:cNvPr>
          <p:cNvSpPr/>
          <p:nvPr userDrawn="1"/>
        </p:nvSpPr>
        <p:spPr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xmlns="" id="{9E521F4E-051F-4785-90E3-F30D204DA546}"/>
              </a:ext>
            </a:extLst>
          </p:cNvPr>
          <p:cNvSpPr/>
          <p:nvPr userDrawn="1"/>
        </p:nvSpPr>
        <p:spPr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736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8">
            <a:extLst>
              <a:ext uri="{FF2B5EF4-FFF2-40B4-BE49-F238E27FC236}">
                <a16:creationId xmlns:a16="http://schemas.microsoft.com/office/drawing/2014/main" xmlns="" id="{A29D6BBE-95D4-4334-B33E-B40244562A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r>
              <a:rPr lang="ru-RU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  <a:p>
            <a:pPr lv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AB208288-61A8-4893-89A9-D942405938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r>
              <a:rPr lang="ru-RU" dirty="0"/>
              <a:t>Текущие результаты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E8EE3E1E-1A32-4A12-B22D-05437B6423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  <a:p>
            <a:pPr lvl="0"/>
            <a:endParaRPr lang="ru-RU" dirty="0"/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xmlns="" id="{7508F47E-14E8-4E3C-B1E1-2328F705BD36}"/>
              </a:ext>
            </a:extLst>
          </p:cNvPr>
          <p:cNvSpPr/>
          <p:nvPr userDrawn="1"/>
        </p:nvSpPr>
        <p:spPr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xmlns="" id="{ADF9DD7A-B4FF-444B-8003-14DDDA31887C}"/>
              </a:ext>
            </a:extLst>
          </p:cNvPr>
          <p:cNvSpPr/>
          <p:nvPr userDrawn="1"/>
        </p:nvSpPr>
        <p:spPr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xmlns="" id="{C1BA4CAB-A2AC-4FEA-9B31-24CFA392EA52}"/>
              </a:ext>
            </a:extLst>
          </p:cNvPr>
          <p:cNvSpPr/>
          <p:nvPr userDrawn="1"/>
        </p:nvSpPr>
        <p:spPr>
          <a:xfrm>
            <a:off x="15716250" y="333374"/>
            <a:ext cx="4395788" cy="1466850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xmlns="" id="{8FB5CC5E-3A96-47AC-9DF9-10FF1D021382}"/>
              </a:ext>
            </a:extLst>
          </p:cNvPr>
          <p:cNvSpPr/>
          <p:nvPr userDrawn="1"/>
        </p:nvSpPr>
        <p:spPr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xmlns="" id="{2221030C-5E68-4A31-90C2-F761F1AEF419}"/>
              </a:ext>
            </a:extLst>
          </p:cNvPr>
          <p:cNvSpPr/>
          <p:nvPr userDrawn="1"/>
        </p:nvSpPr>
        <p:spPr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8636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EFD92FB8-114D-4168-8700-46E05EA3CAE2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xmlns="" id="{D795EE0C-4515-438E-87D8-3AF4B3C121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Ключевые члены вашей команды (</a:t>
            </a:r>
            <a:r>
              <a:rPr lang="en" dirty="0"/>
              <a:t>CEO, CTO </a:t>
            </a:r>
            <a:r>
              <a:rPr lang="ru-RU" dirty="0"/>
              <a:t>и С</a:t>
            </a:r>
            <a:r>
              <a:rPr lang="en" dirty="0"/>
              <a:t>MO), </a:t>
            </a:r>
            <a:r>
              <a:rPr lang="ru-RU" dirty="0"/>
              <a:t>опыт и компетенции;</a:t>
            </a:r>
          </a:p>
          <a:p>
            <a:pPr lv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1D1CB191-7F37-485F-80F3-D51508E5CD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Команда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xmlns="" id="{8976F8DB-B930-430B-A86E-497FBF7D53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xmlns="" id="{D9B36748-767B-4F81-B3C8-64C16F93D4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0D552E19-B3AD-42F6-9C3E-6C2A817376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xmlns="" id="{6B28D9D2-BF17-435C-8BD6-26DF4C8D387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xmlns="" id="{AD6B0B24-96BA-4AB4-8249-9D8FAE0203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74F12738-9AE0-4C24-9B1F-23139461765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AEC13CD0-7D2F-4925-B89A-292BDA1A33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xmlns="" id="{D765307B-5E06-4C62-8605-7A482FC0EC8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020B9998-F741-4988-86DB-261B7A095E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C508E4CB-E864-4389-85DC-0CB91E9BB3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8" name="Рисунок 2">
            <a:extLst>
              <a:ext uri="{FF2B5EF4-FFF2-40B4-BE49-F238E27FC236}">
                <a16:creationId xmlns:a16="http://schemas.microsoft.com/office/drawing/2014/main" xmlns="" id="{891C231D-ACE7-4153-9E94-8E0CAE8A3C4D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xmlns="" id="{18677F63-6BBA-4D46-8B7C-35727DF07B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Полилиния: фигура 38">
            <a:extLst>
              <a:ext uri="{FF2B5EF4-FFF2-40B4-BE49-F238E27FC236}">
                <a16:creationId xmlns:a16="http://schemas.microsoft.com/office/drawing/2014/main" xmlns="" id="{476A0551-7A1C-4A9A-9CEA-A85DC27F99B4}"/>
              </a:ext>
            </a:extLst>
          </p:cNvPr>
          <p:cNvSpPr/>
          <p:nvPr userDrawn="1"/>
        </p:nvSpPr>
        <p:spPr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олилиния: фигура 39">
            <a:extLst>
              <a:ext uri="{FF2B5EF4-FFF2-40B4-BE49-F238E27FC236}">
                <a16:creationId xmlns:a16="http://schemas.microsoft.com/office/drawing/2014/main" xmlns="" id="{3CBEDBA1-4005-46D9-84F8-FE4960104385}"/>
              </a:ext>
            </a:extLst>
          </p:cNvPr>
          <p:cNvSpPr/>
          <p:nvPr userDrawn="1"/>
        </p:nvSpPr>
        <p:spPr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xmlns="" id="{4A8F59B6-44A1-4A78-BE78-D36BB6061EFC}"/>
              </a:ext>
            </a:extLst>
          </p:cNvPr>
          <p:cNvSpPr/>
          <p:nvPr userDrawn="1"/>
        </p:nvSpPr>
        <p:spPr>
          <a:xfrm>
            <a:off x="15716250" y="333374"/>
            <a:ext cx="4395788" cy="1466850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олилиния: фигура 41">
            <a:extLst>
              <a:ext uri="{FF2B5EF4-FFF2-40B4-BE49-F238E27FC236}">
                <a16:creationId xmlns:a16="http://schemas.microsoft.com/office/drawing/2014/main" xmlns="" id="{1ADB617F-5E7F-43B6-AC06-1AAB1CC314D6}"/>
              </a:ext>
            </a:extLst>
          </p:cNvPr>
          <p:cNvSpPr/>
          <p:nvPr userDrawn="1"/>
        </p:nvSpPr>
        <p:spPr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олилиния: фигура 42">
            <a:extLst>
              <a:ext uri="{FF2B5EF4-FFF2-40B4-BE49-F238E27FC236}">
                <a16:creationId xmlns:a16="http://schemas.microsoft.com/office/drawing/2014/main" xmlns="" id="{2F7C713E-4051-4EBB-BE99-85357310F763}"/>
              </a:ext>
            </a:extLst>
          </p:cNvPr>
          <p:cNvSpPr/>
          <p:nvPr userDrawn="1"/>
        </p:nvSpPr>
        <p:spPr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940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D6405657-038B-4706-ABA3-B2C0DC73FB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r>
              <a:rPr lang="ru-RU" dirty="0"/>
              <a:t>Планы развития, потребности и предложение для того, кому вы адресуете презентацию.</a:t>
            </a:r>
          </a:p>
          <a:p>
            <a:pPr lvl="0"/>
            <a:endParaRPr lang="ru-RU" dirty="0"/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xmlns="" id="{5ABE9E2F-5772-4B75-B837-242F104470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r>
              <a:rPr lang="ru-RU" dirty="0"/>
              <a:t>Планы развития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xmlns="" id="{66546BD0-FBD6-41D5-8319-CD1CEF4427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  <a:p>
            <a:pPr lvl="0"/>
            <a:endParaRPr lang="ru-RU" dirty="0"/>
          </a:p>
        </p:txBody>
      </p:sp>
      <p:sp>
        <p:nvSpPr>
          <p:cNvPr id="21" name="Текст 8">
            <a:extLst>
              <a:ext uri="{FF2B5EF4-FFF2-40B4-BE49-F238E27FC236}">
                <a16:creationId xmlns:a16="http://schemas.microsoft.com/office/drawing/2014/main" xmlns="" id="{0DE80A60-29D0-4E36-A8D0-22A73A3109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  <a:p>
            <a:pPr lvl="0"/>
            <a:endParaRPr lang="ru-RU" dirty="0"/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DE74294D-1EBA-4898-8CA1-C52BC4DCB760}"/>
              </a:ext>
            </a:extLst>
          </p:cNvPr>
          <p:cNvSpPr/>
          <p:nvPr userDrawn="1"/>
        </p:nvSpPr>
        <p:spPr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xmlns="" id="{EDEE692D-9309-4F0E-90A1-BCAB582936E4}"/>
              </a:ext>
            </a:extLst>
          </p:cNvPr>
          <p:cNvSpPr/>
          <p:nvPr userDrawn="1"/>
        </p:nvSpPr>
        <p:spPr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xmlns="" id="{67F9AB66-08BC-4064-85B8-A11AC503ABF8}"/>
              </a:ext>
            </a:extLst>
          </p:cNvPr>
          <p:cNvSpPr/>
          <p:nvPr userDrawn="1"/>
        </p:nvSpPr>
        <p:spPr>
          <a:xfrm>
            <a:off x="15716250" y="333374"/>
            <a:ext cx="4395788" cy="1466850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xmlns="" id="{04B1D282-8D3A-4273-9FC0-CE841D1936FE}"/>
              </a:ext>
            </a:extLst>
          </p:cNvPr>
          <p:cNvSpPr/>
          <p:nvPr userDrawn="1"/>
        </p:nvSpPr>
        <p:spPr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xmlns="" id="{EFF9A0F2-D545-451C-95B2-8C6C5E8BE6DF}"/>
              </a:ext>
            </a:extLst>
          </p:cNvPr>
          <p:cNvSpPr/>
          <p:nvPr userDrawn="1"/>
        </p:nvSpPr>
        <p:spPr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2306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E1D6776C-3275-457F-8E81-C122A22EFF16}"/>
              </a:ext>
            </a:extLst>
          </p:cNvPr>
          <p:cNvGrpSpPr/>
          <p:nvPr userDrawn="1"/>
        </p:nvGrpSpPr>
        <p:grpSpPr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xmlns="" id="{C892AD5A-14C5-40F4-8F2C-13CB23BB98E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737936" y="188451"/>
              <a:ext cx="2562549" cy="783589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xmlns="" id="{A97754DA-DC4D-4426-83EA-CFD61D4773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3564840" y="266103"/>
              <a:ext cx="3487325" cy="62828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xmlns="" id="{C976DBCA-DA92-4954-8813-3B171687C8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7316521" y="190309"/>
              <a:ext cx="2569608" cy="783589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xmlns="" id="{F2D5752C-B9F6-4B75-B803-3E01179919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10150485" y="228050"/>
              <a:ext cx="1596750" cy="743990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xmlns="" id="{A0BD002B-F42D-4F7E-8ED2-95E1D502AF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11725250" y="0"/>
              <a:ext cx="3042585" cy="1200091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xmlns="" id="{5037A05B-8CDB-4B58-A959-8CBCE38B51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xmlns="" id="{ECD0E26D-1F51-40E6-8A7A-FD50BC86E0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p:blipFill>
          <p:spPr>
            <a:xfrm>
              <a:off x="16959565" y="258006"/>
              <a:ext cx="2017813" cy="684077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xmlns="" id="{03683BD7-6C1B-4774-9630-5DF081FB43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xmlns="" id="{FBE0B9AE-A7B6-435E-9E0E-3C4A4504FD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p:blipFill>
          <p:spPr>
            <a:xfrm>
              <a:off x="7641947" y="1200092"/>
              <a:ext cx="1539172" cy="684076"/>
            </a:xfrm>
            <a:prstGeom prst="rect">
              <a:avLst/>
            </a:prstGeom>
          </p:spPr>
        </p:pic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xmlns="" id="{D8E803C7-5C3C-48EE-BD61-7B440D36A9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p:blipFill>
          <p:spPr>
            <a:xfrm>
              <a:off x="9506769" y="1233772"/>
              <a:ext cx="2553443" cy="609135"/>
            </a:xfrm>
            <a:prstGeom prst="rect">
              <a:avLst/>
            </a:prstGeom>
          </p:spPr>
        </p:pic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xmlns="" id="{B0508900-AFFA-475A-8CC5-A0F4A6BFBD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p:blipFill>
          <p:spPr>
            <a:xfrm>
              <a:off x="12306944" y="1200091"/>
              <a:ext cx="965493" cy="783588"/>
            </a:xfrm>
            <a:prstGeom prst="rect">
              <a:avLst/>
            </a:prstGeom>
          </p:spPr>
        </p:pic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xmlns="" id="{6EB6DA60-67E7-4E0C-ADC6-9E66529A62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96DAC541-7B7A-43D3-8B79-37D633B846F1}">
                  <asvg:svgBlip xmlns:asvg="http://schemas.microsoft.com/office/drawing/2016/SVG/main" xmlns="" r:embed="rId25"/>
                </a:ext>
              </a:extLst>
            </a:blip>
            <a:stretch>
              <a:fillRect/>
            </a:stretch>
          </p:blipFill>
          <p:spPr>
            <a:xfrm>
              <a:off x="13665314" y="1200091"/>
              <a:ext cx="677270" cy="677269"/>
            </a:xfrm>
            <a:prstGeom prst="rect">
              <a:avLst/>
            </a:prstGeom>
          </p:spPr>
        </p:pic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xmlns="" id="{C3E6075F-CDCB-46B9-A55C-EF2EE85C88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p:blipFill>
          <p:spPr>
            <a:xfrm>
              <a:off x="16959565" y="1273552"/>
              <a:ext cx="2518678" cy="636666"/>
            </a:xfrm>
            <a:prstGeom prst="rect">
              <a:avLst/>
            </a:prstGeom>
          </p:spPr>
        </p:pic>
      </p:grpSp>
      <p:sp>
        <p:nvSpPr>
          <p:cNvPr id="44" name="Текст 2">
            <a:extLst>
              <a:ext uri="{FF2B5EF4-FFF2-40B4-BE49-F238E27FC236}">
                <a16:creationId xmlns:a16="http://schemas.microsoft.com/office/drawing/2014/main" xmlns="" id="{CD70F29A-5A5D-4A5C-B0EA-D889BDFD2D7E}"/>
              </a:ext>
            </a:extLst>
          </p:cNvPr>
          <p:cNvSpPr txBox="1">
            <a:spLocks/>
          </p:cNvSpPr>
          <p:nvPr userDrawn="1"/>
        </p:nvSpPr>
        <p:spPr>
          <a:xfrm>
            <a:off x="1034254" y="5948671"/>
            <a:ext cx="1323935" cy="27320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77099" indent="-377099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46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1800" b="1" dirty="0">
                <a:latin typeface="Arial" panose="020B0604020202020204" pitchFamily="34" charset="0"/>
              </a:rPr>
              <a:t>Сайт: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1800" b="1" dirty="0">
                <a:latin typeface="Arial" panose="020B0604020202020204" pitchFamily="34" charset="0"/>
              </a:rPr>
              <a:t>Телефон: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en-US" sz="1800" b="1" dirty="0">
                <a:latin typeface="Arial" panose="020B0604020202020204" pitchFamily="34" charset="0"/>
              </a:rPr>
              <a:t>Email</a:t>
            </a:r>
            <a:r>
              <a:rPr lang="ru-RU" sz="1800" b="1" dirty="0"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48" name="Заголовок 2">
            <a:extLst>
              <a:ext uri="{FF2B5EF4-FFF2-40B4-BE49-F238E27FC236}">
                <a16:creationId xmlns:a16="http://schemas.microsoft.com/office/drawing/2014/main" xmlns="" id="{F9FDEC1B-A4FC-4C89-9C51-A2123C320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254" y="2537440"/>
            <a:ext cx="7403893" cy="218598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r>
              <a:rPr lang="ru-RU" dirty="0"/>
              <a:t>Контакты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990AFD3-37F8-4787-B5A1-8BEE6C49C8D4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9405912" y="2763633"/>
            <a:ext cx="9940867" cy="5715488"/>
          </a:xfrm>
          <a:prstGeom prst="rect">
            <a:avLst/>
          </a:prstGeo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AB751A3-8969-470D-B178-24E02429C0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0475" y="7460165"/>
            <a:ext cx="4637088" cy="608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/>
            </a:lvl1pPr>
          </a:lstStyle>
          <a:p>
            <a:pPr lvl="0"/>
            <a:r>
              <a:rPr lang="en-US" dirty="0"/>
              <a:t>email@mail.ru</a:t>
            </a:r>
            <a:endParaRPr lang="ru-RU" dirty="0"/>
          </a:p>
        </p:txBody>
      </p:sp>
      <p:sp>
        <p:nvSpPr>
          <p:cNvPr id="49" name="Текст 4">
            <a:extLst>
              <a:ext uri="{FF2B5EF4-FFF2-40B4-BE49-F238E27FC236}">
                <a16:creationId xmlns:a16="http://schemas.microsoft.com/office/drawing/2014/main" xmlns="" id="{3D922635-B917-49D9-8E8B-A25494FFDB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0475" y="6706703"/>
            <a:ext cx="4637088" cy="608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/>
            </a:lvl1pPr>
          </a:lstStyle>
          <a:p>
            <a:pPr lvl="0"/>
            <a:r>
              <a:rPr lang="en-US" dirty="0"/>
              <a:t>+7 (000) 000 00-00</a:t>
            </a:r>
            <a:endParaRPr lang="ru-RU" dirty="0"/>
          </a:p>
        </p:txBody>
      </p:sp>
      <p:sp>
        <p:nvSpPr>
          <p:cNvPr id="50" name="Текст 4">
            <a:extLst>
              <a:ext uri="{FF2B5EF4-FFF2-40B4-BE49-F238E27FC236}">
                <a16:creationId xmlns:a16="http://schemas.microsoft.com/office/drawing/2014/main" xmlns="" id="{5E92970B-3594-466A-AB6C-1666E34585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00475" y="5896581"/>
            <a:ext cx="4637088" cy="608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/>
            </a:lvl1pPr>
          </a:lstStyle>
          <a:p>
            <a:pPr>
              <a:lnSpc>
                <a:spcPts val="4360"/>
              </a:lnSpc>
              <a:buClrTx/>
            </a:pPr>
            <a:r>
              <a:rPr lang="en-US" sz="3200" dirty="0">
                <a:latin typeface="Arial" panose="020B0604020202020204" pitchFamily="34" charset="0"/>
              </a:rPr>
              <a:t>Website.ru</a:t>
            </a:r>
            <a:r>
              <a:rPr lang="ru-RU" sz="3200" dirty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34CAB8F9-DD10-463C-848A-B8C9476BEAF5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803428" y="1200091"/>
            <a:ext cx="1675664" cy="62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916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Полилиния: фигура 82">
            <a:extLst>
              <a:ext uri="{FF2B5EF4-FFF2-40B4-BE49-F238E27FC236}">
                <a16:creationId xmlns:a16="http://schemas.microsoft.com/office/drawing/2014/main" xmlns="" id="{7065067F-DB20-464F-9A6F-6DB6E18154C3}"/>
              </a:ext>
            </a:extLst>
          </p:cNvPr>
          <p:cNvSpPr/>
          <p:nvPr userDrawn="1"/>
        </p:nvSpPr>
        <p:spPr>
          <a:xfrm>
            <a:off x="14401800" y="6381750"/>
            <a:ext cx="5715000" cy="4876800"/>
          </a:xfrm>
          <a:custGeom>
            <a:avLst/>
            <a:gdLst>
              <a:gd name="connsiteX0" fmla="*/ 5715000 w 5715000"/>
              <a:gd name="connsiteY0" fmla="*/ 0 h 4876800"/>
              <a:gd name="connsiteX1" fmla="*/ 4705350 w 5715000"/>
              <a:gd name="connsiteY1" fmla="*/ 2857500 h 4876800"/>
              <a:gd name="connsiteX2" fmla="*/ 1047750 w 5715000"/>
              <a:gd name="connsiteY2" fmla="*/ 3733800 h 4876800"/>
              <a:gd name="connsiteX3" fmla="*/ 0 w 5715000"/>
              <a:gd name="connsiteY3" fmla="*/ 4876800 h 48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487680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ln>
            <a:solidFill>
              <a:srgbClr val="A29E9C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олилиния: фигура 83">
            <a:extLst>
              <a:ext uri="{FF2B5EF4-FFF2-40B4-BE49-F238E27FC236}">
                <a16:creationId xmlns:a16="http://schemas.microsoft.com/office/drawing/2014/main" xmlns="" id="{8E432850-0772-4243-AAC5-97FA5BF47A19}"/>
              </a:ext>
            </a:extLst>
          </p:cNvPr>
          <p:cNvSpPr/>
          <p:nvPr userDrawn="1"/>
        </p:nvSpPr>
        <p:spPr>
          <a:xfrm>
            <a:off x="16268700" y="7639050"/>
            <a:ext cx="3867150" cy="3467100"/>
          </a:xfrm>
          <a:custGeom>
            <a:avLst/>
            <a:gdLst>
              <a:gd name="connsiteX0" fmla="*/ 3867150 w 3867150"/>
              <a:gd name="connsiteY0" fmla="*/ 0 h 3467100"/>
              <a:gd name="connsiteX1" fmla="*/ 3276600 w 3867150"/>
              <a:gd name="connsiteY1" fmla="*/ 381000 h 3467100"/>
              <a:gd name="connsiteX2" fmla="*/ 438150 w 3867150"/>
              <a:gd name="connsiteY2" fmla="*/ 2190750 h 3467100"/>
              <a:gd name="connsiteX3" fmla="*/ 95250 w 3867150"/>
              <a:gd name="connsiteY3" fmla="*/ 2724150 h 3467100"/>
              <a:gd name="connsiteX4" fmla="*/ 0 w 3867150"/>
              <a:gd name="connsiteY4" fmla="*/ 3467100 h 346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150" h="346710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>
            <a:solidFill>
              <a:srgbClr val="A29E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олилиния: фигура 80">
            <a:extLst>
              <a:ext uri="{FF2B5EF4-FFF2-40B4-BE49-F238E27FC236}">
                <a16:creationId xmlns:a16="http://schemas.microsoft.com/office/drawing/2014/main" xmlns="" id="{4933BD5C-EEE6-4512-B6C7-67C7EAEF49C5}"/>
              </a:ext>
            </a:extLst>
          </p:cNvPr>
          <p:cNvSpPr/>
          <p:nvPr userDrawn="1"/>
        </p:nvSpPr>
        <p:spPr>
          <a:xfrm>
            <a:off x="13620750" y="8610600"/>
            <a:ext cx="6515100" cy="2724150"/>
          </a:xfrm>
          <a:custGeom>
            <a:avLst/>
            <a:gdLst>
              <a:gd name="connsiteX0" fmla="*/ 6496050 w 6515100"/>
              <a:gd name="connsiteY0" fmla="*/ 0 h 2724150"/>
              <a:gd name="connsiteX1" fmla="*/ 5581650 w 6515100"/>
              <a:gd name="connsiteY1" fmla="*/ 247650 h 2724150"/>
              <a:gd name="connsiteX2" fmla="*/ 4114800 w 6515100"/>
              <a:gd name="connsiteY2" fmla="*/ 1847850 h 2724150"/>
              <a:gd name="connsiteX3" fmla="*/ 0 w 6515100"/>
              <a:gd name="connsiteY3" fmla="*/ 2724150 h 2724150"/>
              <a:gd name="connsiteX4" fmla="*/ 6515100 w 6515100"/>
              <a:gd name="connsiteY4" fmla="*/ 2724150 h 2724150"/>
              <a:gd name="connsiteX5" fmla="*/ 6496050 w 6515100"/>
              <a:gd name="connsiteY5" fmla="*/ 0 h 272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15100" h="272415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BAB7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олилиния: фигура 81">
            <a:extLst>
              <a:ext uri="{FF2B5EF4-FFF2-40B4-BE49-F238E27FC236}">
                <a16:creationId xmlns:a16="http://schemas.microsoft.com/office/drawing/2014/main" xmlns="" id="{9019F9C7-F588-4785-BA75-07A91E6CACD9}"/>
              </a:ext>
            </a:extLst>
          </p:cNvPr>
          <p:cNvSpPr/>
          <p:nvPr userDrawn="1"/>
        </p:nvSpPr>
        <p:spPr>
          <a:xfrm>
            <a:off x="13042232" y="8165432"/>
            <a:ext cx="7074568" cy="3160294"/>
          </a:xfrm>
          <a:custGeom>
            <a:avLst/>
            <a:gdLst>
              <a:gd name="connsiteX0" fmla="*/ 7074568 w 7074568"/>
              <a:gd name="connsiteY0" fmla="*/ 0 h 4555958"/>
              <a:gd name="connsiteX1" fmla="*/ 7074568 w 7074568"/>
              <a:gd name="connsiteY1" fmla="*/ 4555958 h 4555958"/>
              <a:gd name="connsiteX2" fmla="*/ 0 w 7074568"/>
              <a:gd name="connsiteY2" fmla="*/ 4555958 h 4555958"/>
              <a:gd name="connsiteX3" fmla="*/ 417094 w 7074568"/>
              <a:gd name="connsiteY3" fmla="*/ 4138864 h 4555958"/>
              <a:gd name="connsiteX4" fmla="*/ 4459705 w 7074568"/>
              <a:gd name="connsiteY4" fmla="*/ 3962400 h 4555958"/>
              <a:gd name="connsiteX5" fmla="*/ 6272463 w 7074568"/>
              <a:gd name="connsiteY5" fmla="*/ 2935706 h 4555958"/>
              <a:gd name="connsiteX6" fmla="*/ 6481010 w 7074568"/>
              <a:gd name="connsiteY6" fmla="*/ 1106906 h 4555958"/>
              <a:gd name="connsiteX7" fmla="*/ 7074568 w 7074568"/>
              <a:gd name="connsiteY7" fmla="*/ 0 h 4555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74568" h="4555958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B2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6" name="Полилиния: фигура 85">
            <a:extLst>
              <a:ext uri="{FF2B5EF4-FFF2-40B4-BE49-F238E27FC236}">
                <a16:creationId xmlns:a16="http://schemas.microsoft.com/office/drawing/2014/main" xmlns="" id="{4C9A1592-34FC-4F55-859E-F8B4F94F2A77}"/>
              </a:ext>
            </a:extLst>
          </p:cNvPr>
          <p:cNvSpPr/>
          <p:nvPr userDrawn="1"/>
        </p:nvSpPr>
        <p:spPr>
          <a:xfrm>
            <a:off x="11906250" y="10363200"/>
            <a:ext cx="4457700" cy="971550"/>
          </a:xfrm>
          <a:custGeom>
            <a:avLst/>
            <a:gdLst>
              <a:gd name="connsiteX0" fmla="*/ 4457700 w 4457700"/>
              <a:gd name="connsiteY0" fmla="*/ 0 h 971550"/>
              <a:gd name="connsiteX1" fmla="*/ 3219450 w 4457700"/>
              <a:gd name="connsiteY1" fmla="*/ 95250 h 971550"/>
              <a:gd name="connsiteX2" fmla="*/ 0 w 4457700"/>
              <a:gd name="connsiteY2" fmla="*/ 971550 h 97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57700" h="97155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>
            <a:solidFill>
              <a:srgbClr val="A29E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796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5" r:id="rId8"/>
    <p:sldLayoutId id="2147483661" r:id="rId9"/>
    <p:sldLayoutId id="2147483656" r:id="rId10"/>
  </p:sldLayoutIdLst>
  <p:hf hdr="0" ftr="0" dt="0"/>
  <p:txStyles>
    <p:titleStyle>
      <a:lvl1pPr algn="l" defTabSz="1508394" rtl="0" eaLnBrk="1" latinLnBrk="0" hangingPunct="1">
        <a:lnSpc>
          <a:spcPct val="90000"/>
        </a:lnSpc>
        <a:spcBef>
          <a:spcPct val="0"/>
        </a:spcBef>
        <a:buNone/>
        <a:defRPr sz="7258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77099" indent="-377099" algn="l" defTabSz="1508394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461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113129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95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885493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29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2639690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3393887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4148084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902281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656478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41067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1pPr>
      <a:lvl2pPr marL="75419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2pPr>
      <a:lvl3pPr marL="1508394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3pPr>
      <a:lvl4pPr marL="2262591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4pPr>
      <a:lvl5pPr marL="3016788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5pPr>
      <a:lvl6pPr marL="3770986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525183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27938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03357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26.jpeg"/><Relationship Id="rId4" Type="http://schemas.openxmlformats.org/officeDocument/2006/relationships/image" Target="../media/image21.jpeg"/><Relationship Id="rId9" Type="http://schemas.openxmlformats.org/officeDocument/2006/relationships/image" Target="../media/image2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Microsoft_Office_Excel1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56AADCC-BC37-4626-822F-7AB362CDF2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3569" y="6134147"/>
            <a:ext cx="18888193" cy="2447925"/>
          </a:xfrm>
        </p:spPr>
        <p:txBody>
          <a:bodyPr/>
          <a:lstStyle/>
          <a:p>
            <a:r>
              <a:rPr lang="ru-RU" sz="6000" b="1" dirty="0" smtClean="0">
                <a:solidFill>
                  <a:srgbClr val="FF6600"/>
                </a:solidFill>
              </a:rPr>
              <a:t>СОЗДАНИЕ ЭЛЕКТРОННОГО ИЗМЕРИТЕЛЬНОГО</a:t>
            </a:r>
          </a:p>
          <a:p>
            <a:r>
              <a:rPr lang="ru-RU" sz="6000" b="1" dirty="0" smtClean="0">
                <a:solidFill>
                  <a:srgbClr val="FF6600"/>
                </a:solidFill>
              </a:rPr>
              <a:t>ЩУПА ДЛЯ ДИАГНОСТИКИ СОСТОЯНИЯ</a:t>
            </a:r>
          </a:p>
          <a:p>
            <a:r>
              <a:rPr lang="ru-RU" sz="6000" b="1" dirty="0" smtClean="0">
                <a:solidFill>
                  <a:srgbClr val="FF6600"/>
                </a:solidFill>
              </a:rPr>
              <a:t>МОТОРНОГО МАСЛА</a:t>
            </a:r>
            <a:endParaRPr lang="ru-RU" sz="6000" b="1" dirty="0">
              <a:solidFill>
                <a:srgbClr val="FF6600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DA734FF-C831-401C-8FEA-D121C7D749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9313" y="9850177"/>
            <a:ext cx="9976205" cy="700595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Докладчики: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Глухова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Снежана, Емельянова Анастасия</a:t>
            </a:r>
          </a:p>
        </p:txBody>
      </p:sp>
    </p:spTree>
    <p:extLst>
      <p:ext uri="{BB962C8B-B14F-4D97-AF65-F5344CB8AC3E}">
        <p14:creationId xmlns:p14="http://schemas.microsoft.com/office/powerpoint/2010/main" xmlns="" val="173530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9DBCA38-3FE8-408E-80A5-435E33BEA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50" y="93839"/>
            <a:ext cx="10425986" cy="911089"/>
          </a:xfrm>
        </p:spPr>
        <p:txBody>
          <a:bodyPr/>
          <a:lstStyle/>
          <a:p>
            <a:r>
              <a:rPr lang="ru-RU" dirty="0"/>
              <a:t>Актуальность проекта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587BC41-11B5-800E-D966-841C91453D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04" r="2991" b="27852"/>
          <a:stretch/>
        </p:blipFill>
        <p:spPr>
          <a:xfrm>
            <a:off x="6048862" y="1401169"/>
            <a:ext cx="10425985" cy="62349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2E8A1EC-DF48-BC16-05CC-C91C81F824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7759" y="7636142"/>
            <a:ext cx="5176709" cy="36545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7697CB6-8DF1-53EF-120E-E4D8F9D26152}"/>
              </a:ext>
            </a:extLst>
          </p:cNvPr>
          <p:cNvSpPr txBox="1"/>
          <p:nvPr/>
        </p:nvSpPr>
        <p:spPr>
          <a:xfrm>
            <a:off x="5274419" y="9869150"/>
            <a:ext cx="34055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советам блогеров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39C8A03-3009-0DDB-3D2D-883B37722B8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-17000"/>
                    </a14:imgEffect>
                  </a14:imgLayer>
                </a14:imgProps>
              </a:ext>
            </a:extLst>
          </a:blip>
          <a:srcRect l="7253"/>
          <a:stretch/>
        </p:blipFill>
        <p:spPr>
          <a:xfrm>
            <a:off x="0" y="4593559"/>
            <a:ext cx="6331586" cy="302713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E35FC13-2A64-E850-5B13-4D607F511043}"/>
              </a:ext>
            </a:extLst>
          </p:cNvPr>
          <p:cNvSpPr txBox="1"/>
          <p:nvPr/>
        </p:nvSpPr>
        <p:spPr>
          <a:xfrm>
            <a:off x="-23359" y="4593559"/>
            <a:ext cx="63290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рекомендации производителей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FEF9B409-6E1E-9F2B-9084-4DD98729F8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359" y="1401169"/>
            <a:ext cx="6329086" cy="331222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DBA445A-7715-56EE-8FD1-C8A005A79B31}"/>
              </a:ext>
            </a:extLst>
          </p:cNvPr>
          <p:cNvSpPr txBox="1"/>
          <p:nvPr/>
        </p:nvSpPr>
        <p:spPr>
          <a:xfrm>
            <a:off x="145009" y="3783750"/>
            <a:ext cx="5883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знакам судьбы</a:t>
            </a:r>
          </a:p>
        </p:txBody>
      </p:sp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xmlns="" id="{8EF084F4-0886-4703-52DC-AACC1A8FC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25546" y="7669073"/>
            <a:ext cx="3646627" cy="364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6F4530A2-7FEA-4B85-E8FA-E6AA0E09C373}"/>
              </a:ext>
            </a:extLst>
          </p:cNvPr>
          <p:cNvSpPr txBox="1"/>
          <p:nvPr/>
        </p:nvSpPr>
        <p:spPr>
          <a:xfrm>
            <a:off x="11084647" y="10232286"/>
            <a:ext cx="3207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опыту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62241DA5-202B-8ACD-9728-843FBE248BBA}"/>
              </a:ext>
            </a:extLst>
          </p:cNvPr>
          <p:cNvSpPr txBox="1"/>
          <p:nvPr/>
        </p:nvSpPr>
        <p:spPr>
          <a:xfrm>
            <a:off x="6366933" y="1309352"/>
            <a:ext cx="10995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 менять масло?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A4A56986-F216-FA44-538F-93E8C2240D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051" r="-2094"/>
          <a:stretch/>
        </p:blipFill>
        <p:spPr bwMode="auto">
          <a:xfrm>
            <a:off x="145009" y="7608279"/>
            <a:ext cx="4745807" cy="360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32D86AE-FC46-796A-0507-7B18D54EA13A}"/>
              </a:ext>
            </a:extLst>
          </p:cNvPr>
          <p:cNvSpPr txBox="1"/>
          <p:nvPr/>
        </p:nvSpPr>
        <p:spPr>
          <a:xfrm>
            <a:off x="391073" y="10399515"/>
            <a:ext cx="40623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интуиции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C5EEDE3E-A844-D2C0-AB7D-37C897380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7016" y="1372518"/>
            <a:ext cx="406717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5A7CB0C-3DFE-29F5-5E41-4F527F5D7DC8}"/>
              </a:ext>
            </a:extLst>
          </p:cNvPr>
          <p:cNvSpPr txBox="1"/>
          <p:nvPr/>
        </p:nvSpPr>
        <p:spPr>
          <a:xfrm>
            <a:off x="16942678" y="3564069"/>
            <a:ext cx="30561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щупу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59E51BA-0A69-8CA6-9B0D-D41D89ED95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007015" y="4306281"/>
            <a:ext cx="4234141" cy="3551215"/>
          </a:xfrm>
          <a:prstGeom prst="rect">
            <a:avLst/>
          </a:prstGeom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xmlns="" id="{D473DAA8-5A98-43E4-3D61-72445E717B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376" t="7215" r="9302" b="-7215"/>
          <a:stretch/>
        </p:blipFill>
        <p:spPr bwMode="auto">
          <a:xfrm>
            <a:off x="14640995" y="7608279"/>
            <a:ext cx="5471043" cy="398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E3C3B02-3E8A-78A3-4D83-4C5942F0156B}"/>
              </a:ext>
            </a:extLst>
          </p:cNvPr>
          <p:cNvSpPr txBox="1"/>
          <p:nvPr/>
        </p:nvSpPr>
        <p:spPr>
          <a:xfrm>
            <a:off x="16431148" y="10433780"/>
            <a:ext cx="33035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шуму 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79CC3C9-F411-70F8-0E38-54F088E05D60}"/>
              </a:ext>
            </a:extLst>
          </p:cNvPr>
          <p:cNvSpPr txBox="1"/>
          <p:nvPr/>
        </p:nvSpPr>
        <p:spPr>
          <a:xfrm>
            <a:off x="17185026" y="6914150"/>
            <a:ext cx="30561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глаз</a:t>
            </a:r>
          </a:p>
        </p:txBody>
      </p:sp>
    </p:spTree>
    <p:extLst>
      <p:ext uri="{BB962C8B-B14F-4D97-AF65-F5344CB8AC3E}">
        <p14:creationId xmlns:p14="http://schemas.microsoft.com/office/powerpoint/2010/main" xmlns="" val="64130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B29C790E-D3C4-4FA6-9AB9-0DFF2192F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A4D6714-7310-405C-A3F6-A4E9EC98D2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8700" y="1850958"/>
            <a:ext cx="5441100" cy="7554912"/>
          </a:xfrm>
        </p:spPr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Вследствие отсутствия на рынке предлагаемых устройств клиенты сталкиваются с тремя проблемами.</a:t>
            </a:r>
          </a:p>
          <a:p>
            <a:pPr marL="473075" indent="-457200">
              <a:buAutoNum type="arabicParenR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бережной эксплуатации автомобиля часто происходит замена масла при неполной выработке фактического ресурса и клиент теряет деньги на замене масла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473075" indent="-457200">
              <a:buAutoNum type="arabicParenR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случае приобретения некачественных или контрафактных масел возникает проблема повышенного износа деталей двигателя и клиент теряет деньги на ремонте двигателя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473075" indent="-457200">
              <a:buAutoNum type="arabicParenR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последние годы с рынка ушли ведущие производители масла, вследствие этого огромный парк зарубежных автомобилей купленных в России остались без сертифицированных смазочных материалов, которые требуют  обязательного фактического контроля качества при эксплуатации.</a:t>
            </a:r>
          </a:p>
          <a:p>
            <a:pPr marL="473075" indent="-457200">
              <a:buAutoNum type="arabicParenR"/>
            </a:pP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5A9B62C-5FDE-4367-B595-7C0FC18298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09239" y="1436787"/>
            <a:ext cx="8859011" cy="911090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Почему существующих вариантов решения недостаточно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3EF66DEC-5F4F-49A3-B84C-EE3BE6C821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917003" y="2533650"/>
            <a:ext cx="4952147" cy="2218234"/>
          </a:xfrm>
        </p:spPr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Периодический отбор проб из картера двигателя автомобиля и передача в специализированную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лабораторию или использование портативных лабораторий для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контроля качества масла слишком неудобно и накладно для клиентов. Аналогичное устройство конкурентов (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маслотестер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 так и не вышло на рынок.</a:t>
            </a:r>
          </a:p>
        </p:txBody>
      </p:sp>
      <p:pic>
        <p:nvPicPr>
          <p:cNvPr id="7" name="Рисунок 6" descr="photo_5348555403031599625_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697" y="7880445"/>
            <a:ext cx="3124578" cy="3124578"/>
          </a:xfrm>
          <a:prstGeom prst="rect">
            <a:avLst/>
          </a:prstGeom>
        </p:spPr>
      </p:pic>
      <p:pic>
        <p:nvPicPr>
          <p:cNvPr id="18434" name="Picture 2" descr="Что показал анализ «брендовых» моторных масел в лаборатории - КОЛЕСА.ру –  автомобильный журнал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22273" y="2436125"/>
            <a:ext cx="3234520" cy="2425890"/>
          </a:xfrm>
          <a:prstGeom prst="rect">
            <a:avLst/>
          </a:prstGeom>
          <a:noFill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952185" y="7979883"/>
            <a:ext cx="4755249" cy="303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937899" y="4855168"/>
            <a:ext cx="3514725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54395" y="1974506"/>
            <a:ext cx="3086243" cy="2883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80696" y="4883200"/>
            <a:ext cx="3098042" cy="301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13509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5B852DCD-0335-492A-871F-D26E51A290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26349" y="1496875"/>
            <a:ext cx="12805369" cy="9110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272968A6-2D23-4AC1-BB29-2A1774A64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101600" y="537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7" name="Picture 34" descr="Фрагмент Щуп2"/>
          <p:cNvPicPr>
            <a:picLocks noChangeAspect="1" noChangeArrowheads="1"/>
          </p:cNvPicPr>
          <p:nvPr/>
        </p:nvPicPr>
        <p:blipFill>
          <a:blip r:embed="rId3" cstate="print">
            <a:lum bright="-36000" contrast="42000"/>
          </a:blip>
          <a:srcRect/>
          <a:stretch>
            <a:fillRect/>
          </a:stretch>
        </p:blipFill>
        <p:spPr bwMode="auto">
          <a:xfrm>
            <a:off x="476250" y="2475855"/>
            <a:ext cx="3959272" cy="8660718"/>
          </a:xfrm>
          <a:prstGeom prst="rect">
            <a:avLst/>
          </a:prstGeom>
          <a:noFill/>
        </p:spPr>
      </p:pic>
      <p:sp>
        <p:nvSpPr>
          <p:cNvPr id="8" name="Oval 35"/>
          <p:cNvSpPr>
            <a:spLocks noChangeArrowheads="1"/>
          </p:cNvSpPr>
          <p:nvPr/>
        </p:nvSpPr>
        <p:spPr bwMode="auto">
          <a:xfrm>
            <a:off x="7135553" y="2591752"/>
            <a:ext cx="4535488" cy="12969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 Box 36"/>
          <p:cNvSpPr txBox="1">
            <a:spLocks noChangeArrowheads="1"/>
          </p:cNvSpPr>
          <p:nvPr/>
        </p:nvSpPr>
        <p:spPr bwMode="auto">
          <a:xfrm>
            <a:off x="7711816" y="2807652"/>
            <a:ext cx="324008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Блок индикации состояния </a:t>
            </a:r>
          </a:p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моторного масла</a:t>
            </a:r>
          </a:p>
        </p:txBody>
      </p:sp>
      <p:sp>
        <p:nvSpPr>
          <p:cNvPr id="10" name="Oval 37"/>
          <p:cNvSpPr>
            <a:spLocks noChangeArrowheads="1"/>
          </p:cNvSpPr>
          <p:nvPr/>
        </p:nvSpPr>
        <p:spPr bwMode="auto">
          <a:xfrm>
            <a:off x="5302345" y="8966200"/>
            <a:ext cx="3035300" cy="2120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Text Box 38"/>
          <p:cNvSpPr txBox="1">
            <a:spLocks noChangeArrowheads="1"/>
          </p:cNvSpPr>
          <p:nvPr/>
        </p:nvSpPr>
        <p:spPr bwMode="auto">
          <a:xfrm>
            <a:off x="5408968" y="9591579"/>
            <a:ext cx="2882900" cy="1006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Модуль оценки уровня масла</a:t>
            </a:r>
          </a:p>
        </p:txBody>
      </p:sp>
      <p:sp>
        <p:nvSpPr>
          <p:cNvPr id="12" name="Line 39"/>
          <p:cNvSpPr>
            <a:spLocks noChangeShapeType="1"/>
          </p:cNvSpPr>
          <p:nvPr/>
        </p:nvSpPr>
        <p:spPr bwMode="auto">
          <a:xfrm flipH="1">
            <a:off x="2015576" y="10318865"/>
            <a:ext cx="3332278" cy="89189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" name="Line 40"/>
          <p:cNvSpPr>
            <a:spLocks noChangeShapeType="1"/>
          </p:cNvSpPr>
          <p:nvPr/>
        </p:nvSpPr>
        <p:spPr bwMode="auto">
          <a:xfrm flipH="1" flipV="1">
            <a:off x="2942703" y="3158836"/>
            <a:ext cx="4289369" cy="45719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4" name="Group 41"/>
          <p:cNvGrpSpPr>
            <a:grpSpLocks/>
          </p:cNvGrpSpPr>
          <p:nvPr/>
        </p:nvGrpSpPr>
        <p:grpSpPr bwMode="auto">
          <a:xfrm>
            <a:off x="7859522" y="4448594"/>
            <a:ext cx="3726844" cy="2193925"/>
            <a:chOff x="2731" y="1316"/>
            <a:chExt cx="1599" cy="771"/>
          </a:xfrm>
        </p:grpSpPr>
        <p:sp>
          <p:nvSpPr>
            <p:cNvPr id="15" name="Rectangle 42"/>
            <p:cNvSpPr>
              <a:spLocks noChangeArrowheads="1"/>
            </p:cNvSpPr>
            <p:nvPr/>
          </p:nvSpPr>
          <p:spPr bwMode="auto">
            <a:xfrm>
              <a:off x="2743" y="1316"/>
              <a:ext cx="1587" cy="77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Text Box 43"/>
            <p:cNvSpPr txBox="1">
              <a:spLocks noChangeArrowheads="1"/>
            </p:cNvSpPr>
            <p:nvPr/>
          </p:nvSpPr>
          <p:spPr bwMode="auto">
            <a:xfrm>
              <a:off x="2731" y="1416"/>
              <a:ext cx="1497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dirty="0">
                  <a:solidFill>
                    <a:schemeClr val="bg1"/>
                  </a:solidFill>
                </a:rPr>
                <a:t>Модуль оценки антифрикционных свойств</a:t>
              </a:r>
            </a:p>
          </p:txBody>
        </p:sp>
      </p:grpSp>
      <p:sp>
        <p:nvSpPr>
          <p:cNvPr id="17" name="Line 44"/>
          <p:cNvSpPr>
            <a:spLocks noChangeShapeType="1"/>
          </p:cNvSpPr>
          <p:nvPr/>
        </p:nvSpPr>
        <p:spPr bwMode="auto">
          <a:xfrm flipH="1">
            <a:off x="2070847" y="5690534"/>
            <a:ext cx="5870482" cy="182189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" name="Text Box 46"/>
          <p:cNvSpPr txBox="1">
            <a:spLocks noChangeArrowheads="1"/>
          </p:cNvSpPr>
          <p:nvPr/>
        </p:nvSpPr>
        <p:spPr bwMode="auto">
          <a:xfrm>
            <a:off x="5760807" y="6475298"/>
            <a:ext cx="15843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Модуль оценки вязкости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H="1">
            <a:off x="2052917" y="8591177"/>
            <a:ext cx="5718269" cy="938306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" name="AutoShape 48"/>
          <p:cNvSpPr>
            <a:spLocks noChangeArrowheads="1"/>
          </p:cNvSpPr>
          <p:nvPr/>
        </p:nvSpPr>
        <p:spPr bwMode="auto">
          <a:xfrm>
            <a:off x="7767061" y="7001451"/>
            <a:ext cx="3808412" cy="2403476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Text Box 49"/>
          <p:cNvSpPr txBox="1">
            <a:spLocks noChangeArrowheads="1"/>
          </p:cNvSpPr>
          <p:nvPr/>
        </p:nvSpPr>
        <p:spPr bwMode="auto">
          <a:xfrm>
            <a:off x="8403532" y="7311939"/>
            <a:ext cx="2376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Модуль оценки чистоты масла</a:t>
            </a:r>
          </a:p>
        </p:txBody>
      </p:sp>
      <p:sp>
        <p:nvSpPr>
          <p:cNvPr id="23" name="Line 50"/>
          <p:cNvSpPr>
            <a:spLocks noChangeShapeType="1"/>
          </p:cNvSpPr>
          <p:nvPr/>
        </p:nvSpPr>
        <p:spPr bwMode="auto">
          <a:xfrm flipH="1">
            <a:off x="2061881" y="7507007"/>
            <a:ext cx="3656947" cy="65087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" name="AutoShape 51"/>
          <p:cNvSpPr>
            <a:spLocks noChangeArrowheads="1"/>
          </p:cNvSpPr>
          <p:nvPr/>
        </p:nvSpPr>
        <p:spPr bwMode="auto">
          <a:xfrm>
            <a:off x="4771738" y="3369657"/>
            <a:ext cx="2413000" cy="2425700"/>
          </a:xfrm>
          <a:prstGeom prst="plus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" name="Text Box 52"/>
          <p:cNvSpPr txBox="1">
            <a:spLocks noChangeArrowheads="1"/>
          </p:cNvSpPr>
          <p:nvPr/>
        </p:nvSpPr>
        <p:spPr bwMode="auto">
          <a:xfrm>
            <a:off x="5025736" y="3483957"/>
            <a:ext cx="1943101" cy="237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Модуль оценки </a:t>
            </a:r>
            <a:r>
              <a:rPr lang="ru-RU" dirty="0" err="1">
                <a:solidFill>
                  <a:schemeClr val="bg1"/>
                </a:solidFill>
              </a:rPr>
              <a:t>антизадирных</a:t>
            </a:r>
            <a:r>
              <a:rPr lang="ru-RU" dirty="0">
                <a:solidFill>
                  <a:schemeClr val="bg1"/>
                </a:solidFill>
              </a:rPr>
              <a:t> свойств</a:t>
            </a:r>
          </a:p>
        </p:txBody>
      </p:sp>
      <p:sp>
        <p:nvSpPr>
          <p:cNvPr id="26" name="Line 53"/>
          <p:cNvSpPr>
            <a:spLocks noChangeShapeType="1"/>
          </p:cNvSpPr>
          <p:nvPr/>
        </p:nvSpPr>
        <p:spPr bwMode="auto">
          <a:xfrm flipH="1">
            <a:off x="2038069" y="5074025"/>
            <a:ext cx="2784942" cy="1932174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10274300" y="368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8" name="Содержимое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66622" y="2893325"/>
            <a:ext cx="7959109" cy="500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 Box 46"/>
          <p:cNvSpPr txBox="1">
            <a:spLocks noChangeArrowheads="1"/>
          </p:cNvSpPr>
          <p:nvPr/>
        </p:nvSpPr>
        <p:spPr bwMode="auto">
          <a:xfrm>
            <a:off x="5760807" y="6608302"/>
            <a:ext cx="15843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Модуль оценки вязкости</a:t>
            </a:r>
          </a:p>
        </p:txBody>
      </p:sp>
      <p:sp>
        <p:nvSpPr>
          <p:cNvPr id="31" name="AutoShape 45"/>
          <p:cNvSpPr>
            <a:spLocks noChangeArrowheads="1"/>
          </p:cNvSpPr>
          <p:nvPr/>
        </p:nvSpPr>
        <p:spPr bwMode="auto">
          <a:xfrm>
            <a:off x="5392507" y="6380942"/>
            <a:ext cx="2366962" cy="2082800"/>
          </a:xfrm>
          <a:prstGeom prst="hexagon">
            <a:avLst>
              <a:gd name="adj" fmla="val 32591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" name="Text Box 46"/>
          <p:cNvSpPr txBox="1">
            <a:spLocks noChangeArrowheads="1"/>
          </p:cNvSpPr>
          <p:nvPr/>
        </p:nvSpPr>
        <p:spPr bwMode="auto">
          <a:xfrm>
            <a:off x="5760807" y="6741305"/>
            <a:ext cx="15843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Модуль оценки вязкости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263850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272968A6-2D23-4AC1-BB29-2A1774A64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16631412" cy="911089"/>
          </a:xfrm>
        </p:spPr>
        <p:txBody>
          <a:bodyPr/>
          <a:lstStyle/>
          <a:p>
            <a:r>
              <a:rPr lang="ru-RU" dirty="0" smtClean="0"/>
              <a:t>Конкурентное преимущество</a:t>
            </a:r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924433" y="1954224"/>
            <a:ext cx="75400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Маслотестер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(ООО «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Химмотолог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»)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" name="Picture 8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5199" y="2632074"/>
            <a:ext cx="3307652" cy="790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Прямоугольник 41"/>
          <p:cNvSpPr/>
          <p:nvPr/>
        </p:nvSpPr>
        <p:spPr>
          <a:xfrm>
            <a:off x="3821012" y="2582874"/>
            <a:ext cx="51997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Периодический контроль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992955" y="3402024"/>
            <a:ext cx="40651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Необходимо выполнять манипуляции по отбору проб масла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000081" y="5992824"/>
            <a:ext cx="401996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Требуется квалификация оператора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094848" y="8012124"/>
            <a:ext cx="44967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 определяет триботехнических свойств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0619991" y="1935174"/>
            <a:ext cx="4735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Эксперт-М (СамГТУ)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4"/>
          <a:srcRect t="23721"/>
          <a:stretch>
            <a:fillRect/>
          </a:stretch>
        </p:blipFill>
        <p:spPr bwMode="auto">
          <a:xfrm>
            <a:off x="10382249" y="2741613"/>
            <a:ext cx="4498379" cy="813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Прямоугольник 48"/>
          <p:cNvSpPr/>
          <p:nvPr/>
        </p:nvSpPr>
        <p:spPr>
          <a:xfrm>
            <a:off x="15076633" y="2506674"/>
            <a:ext cx="46353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Непрерывный и периодический  контроль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5065375" y="4621364"/>
            <a:ext cx="47275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Автоматический контроль с передачей информации в салон автомобиля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5176501" y="7364564"/>
            <a:ext cx="493553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Сигнализация о критическом состоянии масла по всем значимым свойствам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850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машинки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274306"/>
            <a:ext cx="17583150" cy="9139263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6EB1F523-6A18-49A1-AEFA-280FFB646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575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688" y="8134350"/>
            <a:ext cx="418850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97213" y="8067674"/>
            <a:ext cx="3633905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6EB1F523-6A18-49A1-AEFA-280FFB646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8789" y="1353575"/>
            <a:ext cx="2496312" cy="911089"/>
          </a:xfrm>
        </p:spPr>
        <p:txBody>
          <a:bodyPr/>
          <a:lstStyle/>
          <a:p>
            <a:r>
              <a:rPr lang="en-US" dirty="0" smtClean="0"/>
              <a:t>B2B</a:t>
            </a:r>
            <a:endParaRPr lang="ru-RU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1047750" y="2584449"/>
            <a:ext cx="7486650" cy="6692901"/>
            <a:chOff x="914400" y="2965450"/>
            <a:chExt cx="6756402" cy="6426199"/>
          </a:xfrm>
        </p:grpSpPr>
        <p:sp>
          <p:nvSpPr>
            <p:cNvPr id="6" name="Овал 5"/>
            <p:cNvSpPr/>
            <p:nvPr/>
          </p:nvSpPr>
          <p:spPr>
            <a:xfrm>
              <a:off x="914400" y="2965450"/>
              <a:ext cx="6756402" cy="642619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Овал 6"/>
            <p:cNvSpPr/>
            <p:nvPr/>
          </p:nvSpPr>
          <p:spPr>
            <a:xfrm>
              <a:off x="2032000" y="4895850"/>
              <a:ext cx="4572001" cy="44577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908300" y="6419850"/>
              <a:ext cx="2857501" cy="295910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997200" y="3270250"/>
              <a:ext cx="2565400" cy="4914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ТАМ</a:t>
              </a:r>
              <a:endParaRPr lang="en-US" dirty="0">
                <a:solidFill>
                  <a:schemeClr val="bg1"/>
                </a:solidFill>
              </a:endParaRPr>
            </a:p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154,8 </a:t>
              </a:r>
              <a:r>
                <a:rPr lang="ru-RU" dirty="0" err="1" smtClean="0">
                  <a:solidFill>
                    <a:schemeClr val="bg1"/>
                  </a:solidFill>
                </a:rPr>
                <a:t>млрд.руб</a:t>
              </a:r>
              <a:endParaRPr lang="ru-RU" dirty="0">
                <a:solidFill>
                  <a:schemeClr val="bg1"/>
                </a:solidFill>
              </a:endParaRPr>
            </a:p>
            <a:p>
              <a:pPr algn="ctr"/>
              <a:endParaRPr lang="ru-RU" dirty="0" smtClean="0">
                <a:solidFill>
                  <a:schemeClr val="bg1"/>
                </a:solidFill>
              </a:endParaRPr>
            </a:p>
            <a:p>
              <a:pPr algn="ctr"/>
              <a:endParaRPr lang="ru-RU" dirty="0">
                <a:solidFill>
                  <a:schemeClr val="bg1"/>
                </a:solidFill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SAM</a:t>
              </a:r>
            </a:p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131 </a:t>
              </a:r>
              <a:r>
                <a:rPr lang="ru-RU" dirty="0" err="1">
                  <a:solidFill>
                    <a:schemeClr val="bg1"/>
                  </a:solidFill>
                </a:rPr>
                <a:t>млрд.руб</a:t>
              </a:r>
              <a:endParaRPr lang="en-US" dirty="0">
                <a:solidFill>
                  <a:schemeClr val="bg1"/>
                </a:solidFill>
              </a:endParaRPr>
            </a:p>
            <a:p>
              <a:pPr algn="ctr"/>
              <a:endParaRPr lang="ru-RU" dirty="0" smtClean="0">
                <a:solidFill>
                  <a:schemeClr val="bg1"/>
                </a:solidFill>
              </a:endParaRPr>
            </a:p>
            <a:p>
              <a:pPr algn="ctr"/>
              <a:endParaRPr lang="ru-RU" dirty="0" smtClean="0">
                <a:solidFill>
                  <a:schemeClr val="bg1"/>
                </a:solidFill>
              </a:endParaRPr>
            </a:p>
            <a:p>
              <a:pPr algn="ctr"/>
              <a:endParaRPr lang="en-US" dirty="0">
                <a:solidFill>
                  <a:schemeClr val="bg1"/>
                </a:solidFill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SOM</a:t>
              </a:r>
              <a:endParaRPr lang="ru-RU" dirty="0">
                <a:solidFill>
                  <a:schemeClr val="bg1"/>
                </a:solidFill>
              </a:endParaRPr>
            </a:p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4</a:t>
              </a:r>
              <a:r>
                <a:rPr lang="en-US" dirty="0" smtClean="0">
                  <a:solidFill>
                    <a:schemeClr val="bg1"/>
                  </a:solidFill>
                </a:rPr>
                <a:t>1,1</a:t>
              </a:r>
              <a:r>
                <a:rPr lang="ru-RU" dirty="0" smtClean="0">
                  <a:solidFill>
                    <a:schemeClr val="bg1"/>
                  </a:solidFill>
                </a:rPr>
                <a:t> </a:t>
              </a:r>
              <a:r>
                <a:rPr lang="ru-RU" dirty="0" err="1">
                  <a:solidFill>
                    <a:schemeClr val="bg1"/>
                  </a:solidFill>
                </a:rPr>
                <a:t>млн.руб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10134600" y="2584449"/>
            <a:ext cx="6953250" cy="6883401"/>
            <a:chOff x="914400" y="2965450"/>
            <a:chExt cx="6756402" cy="6426199"/>
          </a:xfrm>
        </p:grpSpPr>
        <p:sp>
          <p:nvSpPr>
            <p:cNvPr id="13" name="Овал 12"/>
            <p:cNvSpPr/>
            <p:nvPr/>
          </p:nvSpPr>
          <p:spPr>
            <a:xfrm>
              <a:off x="914400" y="2965450"/>
              <a:ext cx="6756402" cy="642619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032000" y="4895850"/>
              <a:ext cx="4572001" cy="44577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2908300" y="6419850"/>
              <a:ext cx="2857501" cy="295910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97200" y="3270250"/>
              <a:ext cx="2565400" cy="4778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ТАМ</a:t>
              </a:r>
              <a:endParaRPr lang="en-US" dirty="0">
                <a:solidFill>
                  <a:schemeClr val="bg1"/>
                </a:solidFill>
              </a:endParaRPr>
            </a:p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154,8 </a:t>
              </a:r>
              <a:r>
                <a:rPr lang="ru-RU" dirty="0" err="1" smtClean="0">
                  <a:solidFill>
                    <a:schemeClr val="bg1"/>
                  </a:solidFill>
                </a:rPr>
                <a:t>млрд.руб</a:t>
              </a:r>
              <a:endParaRPr lang="ru-RU" dirty="0">
                <a:solidFill>
                  <a:schemeClr val="bg1"/>
                </a:solidFill>
              </a:endParaRPr>
            </a:p>
            <a:p>
              <a:pPr algn="ctr"/>
              <a:endParaRPr lang="ru-RU" dirty="0" smtClean="0">
                <a:solidFill>
                  <a:schemeClr val="bg1"/>
                </a:solidFill>
              </a:endParaRPr>
            </a:p>
            <a:p>
              <a:pPr algn="ctr"/>
              <a:endParaRPr lang="ru-RU" dirty="0">
                <a:solidFill>
                  <a:schemeClr val="bg1"/>
                </a:solidFill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SAM</a:t>
              </a:r>
            </a:p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135,1 </a:t>
              </a:r>
              <a:r>
                <a:rPr lang="ru-RU" dirty="0" err="1">
                  <a:solidFill>
                    <a:schemeClr val="bg1"/>
                  </a:solidFill>
                </a:rPr>
                <a:t>млрд.руб</a:t>
              </a:r>
              <a:endParaRPr lang="en-US" dirty="0">
                <a:solidFill>
                  <a:schemeClr val="bg1"/>
                </a:solidFill>
              </a:endParaRPr>
            </a:p>
            <a:p>
              <a:pPr algn="ctr"/>
              <a:endParaRPr lang="ru-RU" dirty="0" smtClean="0">
                <a:solidFill>
                  <a:schemeClr val="bg1"/>
                </a:solidFill>
              </a:endParaRPr>
            </a:p>
            <a:p>
              <a:pPr algn="ctr"/>
              <a:endParaRPr lang="ru-RU" dirty="0" smtClean="0">
                <a:solidFill>
                  <a:schemeClr val="bg1"/>
                </a:solidFill>
              </a:endParaRPr>
            </a:p>
            <a:p>
              <a:pPr algn="ctr"/>
              <a:endParaRPr lang="en-US" dirty="0">
                <a:solidFill>
                  <a:schemeClr val="bg1"/>
                </a:solidFill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SOM</a:t>
              </a:r>
              <a:endParaRPr lang="ru-RU" dirty="0">
                <a:solidFill>
                  <a:schemeClr val="bg1"/>
                </a:solidFill>
              </a:endParaRPr>
            </a:p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56,9 </a:t>
              </a:r>
              <a:r>
                <a:rPr lang="ru-RU" dirty="0" err="1">
                  <a:solidFill>
                    <a:schemeClr val="bg1"/>
                  </a:solidFill>
                </a:rPr>
                <a:t>млн.руб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Заголовок 2">
            <a:extLst>
              <a:ext uri="{FF2B5EF4-FFF2-40B4-BE49-F238E27FC236}">
                <a16:creationId xmlns:a16="http://schemas.microsoft.com/office/drawing/2014/main" xmlns="" id="{6EB1F523-6A18-49A1-AEFA-280FFB646539}"/>
              </a:ext>
            </a:extLst>
          </p:cNvPr>
          <p:cNvSpPr txBox="1">
            <a:spLocks/>
          </p:cNvSpPr>
          <p:nvPr/>
        </p:nvSpPr>
        <p:spPr>
          <a:xfrm>
            <a:off x="12591289" y="1353575"/>
            <a:ext cx="2496312" cy="911089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defTabSz="150839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58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B2</a:t>
            </a:r>
            <a:r>
              <a:rPr kumimoji="0" lang="ru-RU" sz="7258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С</a:t>
            </a:r>
            <a:endParaRPr kumimoji="0" lang="ru-RU" sz="7258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75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50390DF1-D4E9-4808-B4E8-B571EDB4A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 - модель</a:t>
            </a: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666750" y="1822450"/>
          <a:ext cx="18827454" cy="8889999"/>
        </p:xfrm>
        <a:graphic>
          <a:graphicData uri="http://schemas.openxmlformats.org/presentationml/2006/ole">
            <p:oleObj spid="_x0000_s40962" name="Лист" r:id="rId4" imgW="9683642" imgH="3735494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04408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50390DF1-D4E9-4808-B4E8-B571EDB4A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 - модель</a:t>
            </a:r>
          </a:p>
        </p:txBody>
      </p:sp>
      <p:sp>
        <p:nvSpPr>
          <p:cNvPr id="5" name="Текст 5">
            <a:extLst>
              <a:ext uri="{FF2B5EF4-FFF2-40B4-BE49-F238E27FC236}">
                <a16:creationId xmlns:a16="http://schemas.microsoft.com/office/drawing/2014/main" xmlns="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2038" y="1929443"/>
            <a:ext cx="7297947" cy="8720270"/>
          </a:xfrm>
        </p:spPr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Продажи устройств через дилерские сети 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маркетплейсы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для автолюбителей по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цене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3000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/шт..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Продажи по договорам корпоративным клиентам по цене 20000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/шт. 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Услуги по техническому обслуживанию и ремонту устройств – цена договорная 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Услуги по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установке диагностической системы - 3500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Изготовление устройств по спецзаказам – цена договорная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/>
          </a:p>
          <a:p>
            <a:r>
              <a:rPr lang="ru-RU" sz="3200" dirty="0"/>
              <a:t> </a:t>
            </a:r>
          </a:p>
          <a:p>
            <a:endParaRPr lang="ru-RU" sz="3200" dirty="0"/>
          </a:p>
          <a:p>
            <a:endParaRPr lang="ru-RU" sz="3200" dirty="0"/>
          </a:p>
          <a:p>
            <a:endParaRPr lang="ru-RU" sz="3200" dirty="0"/>
          </a:p>
        </p:txBody>
      </p:sp>
      <p:pic>
        <p:nvPicPr>
          <p:cNvPr id="39938" name="Picture 2" descr="Элитная подарочная упаковка | Упаковка люк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85374" y="1657350"/>
            <a:ext cx="9038177" cy="7219950"/>
          </a:xfrm>
          <a:prstGeom prst="rect">
            <a:avLst/>
          </a:prstGeom>
          <a:noFill/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991951">
            <a:off x="11972925" y="3619500"/>
            <a:ext cx="45910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04408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4588" y="515375"/>
            <a:ext cx="14440662" cy="911089"/>
          </a:xfrm>
        </p:spPr>
        <p:txBody>
          <a:bodyPr/>
          <a:lstStyle/>
          <a:p>
            <a:r>
              <a:rPr lang="ru-RU" dirty="0" smtClean="0"/>
              <a:t>Финансовая модель</a:t>
            </a:r>
            <a:r>
              <a:rPr lang="en-US" dirty="0" smtClean="0"/>
              <a:t> B2B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66752" y="1447796"/>
          <a:ext cx="16325849" cy="9105908"/>
        </p:xfrm>
        <a:graphic>
          <a:graphicData uri="http://schemas.openxmlformats.org/drawingml/2006/table">
            <a:tbl>
              <a:tblPr/>
              <a:tblGrid>
                <a:gridCol w="6745889"/>
                <a:gridCol w="1915992"/>
                <a:gridCol w="1915992"/>
                <a:gridCol w="1915992"/>
                <a:gridCol w="1915992"/>
                <a:gridCol w="1915992"/>
              </a:tblGrid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Годы реализации проекта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Инвестиции, 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 продаж, шт.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Стоимость изделия, 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28098,56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31470,39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Выручка от продаж, 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8198400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21425152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34280243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49912034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ФОТ с начислениями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905000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14266496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1584000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1980000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2376000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Число сотрудников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материалы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732000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1708000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2440000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3172000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аутсорс и эквайринг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аренду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оборудование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Отчисления на налоги (6%)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491904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1285509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2056815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2994722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затрат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1931904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3202509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4705815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6375722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Чистая прибыль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16638643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27594429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41160312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4588" y="515375"/>
            <a:ext cx="14440662" cy="911089"/>
          </a:xfrm>
        </p:spPr>
        <p:txBody>
          <a:bodyPr/>
          <a:lstStyle/>
          <a:p>
            <a:r>
              <a:rPr lang="ru-RU" dirty="0" smtClean="0"/>
              <a:t>Финансовая модель</a:t>
            </a:r>
            <a:r>
              <a:rPr lang="en-US" dirty="0" smtClean="0"/>
              <a:t> B2C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7699" y="1428752"/>
          <a:ext cx="16744951" cy="8877302"/>
        </p:xfrm>
        <a:graphic>
          <a:graphicData uri="http://schemas.openxmlformats.org/drawingml/2006/table">
            <a:tbl>
              <a:tblPr/>
              <a:tblGrid>
                <a:gridCol w="7160605"/>
                <a:gridCol w="1769418"/>
                <a:gridCol w="2174908"/>
                <a:gridCol w="2101184"/>
                <a:gridCol w="1769418"/>
                <a:gridCol w="1769418"/>
              </a:tblGrid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Годы реализации проекта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Инвестиции, 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 продаж, кг.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Стоимость изделия, 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3763,2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4214,784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4720,558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Выручка от продаж, 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24192000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54190080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60692890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67976036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ФОТ с начислениями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27880480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1584000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1980000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2376000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Число сотрудников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материалы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2160000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4320000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4320000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4320000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аутсорс, эквайринг, аренду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продвижение продукта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оборудование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Отчисления на налоги (6%)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1451520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3251404,8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3641573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4078562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затрат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4311520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7807404,8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8197573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8649562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Чистая прибыль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44798675,2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50515316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56950474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015883CC-0109-4621-BF8A-C2470C5EA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AFEE779-541F-461C-A59C-F018E2067F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66088" y="2047050"/>
            <a:ext cx="10325862" cy="7554912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Разработана новая конструкция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Оформлена заявка на патент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Проведены переговоры с индустриальными партнерами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Имеются технические решения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 изготовлению отдельных датчиков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щупа.</a:t>
            </a:r>
          </a:p>
          <a:p>
            <a:endParaRPr lang="ru-RU" sz="4400" b="1" dirty="0" smtClean="0"/>
          </a:p>
          <a:p>
            <a:endParaRPr lang="ru-RU" sz="4400" b="1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82400" y="1363556"/>
            <a:ext cx="6153150" cy="4572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73100" y="6157914"/>
            <a:ext cx="5462588" cy="370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5105400"/>
            <a:ext cx="6605588" cy="4506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77200" y="6290294"/>
            <a:ext cx="5029200" cy="3368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83161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015883CC-0109-4621-BF8A-C2470C5EA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AFEE779-541F-461C-A59C-F018E2067F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38138" y="2381250"/>
            <a:ext cx="6230112" cy="2628900"/>
          </a:xfrm>
        </p:spPr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Разработан прототип устройства и апробирован на автомобиле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Hyundai Solaris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4400" b="1" dirty="0"/>
          </a:p>
          <a:p>
            <a:endParaRPr lang="ru-RU" sz="4400" b="1" dirty="0"/>
          </a:p>
        </p:txBody>
      </p:sp>
      <p:pic>
        <p:nvPicPr>
          <p:cNvPr id="12" name="Picture 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0650" y="1968057"/>
            <a:ext cx="3429000" cy="8680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5328" y="4131454"/>
            <a:ext cx="4497971" cy="6422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657393" y="3524250"/>
            <a:ext cx="6830757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трелка вниз 9"/>
          <p:cNvSpPr/>
          <p:nvPr/>
        </p:nvSpPr>
        <p:spPr>
          <a:xfrm>
            <a:off x="17487900" y="4133850"/>
            <a:ext cx="1162050" cy="21526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8439149" y="5885023"/>
            <a:ext cx="762000" cy="19621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61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83D7D6EB-60C5-4E04-B03A-809C72D446B8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7036718-8CBD-4CCD-8D42-FD48413EE8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0716855C-14B6-4404-970C-2496276D3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Команда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44C047A-6589-42BD-B75A-D283F69186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65196" y="5163649"/>
            <a:ext cx="4134612" cy="438912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Администратор, СЕО</a:t>
            </a:r>
          </a:p>
        </p:txBody>
      </p:sp>
      <p:pic>
        <p:nvPicPr>
          <p:cNvPr id="17" name="Рисунок 16" descr="photo_5348203722519468794_y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/>
          <a:srcRect t="3677" b="3677"/>
          <a:stretch>
            <a:fillRect/>
          </a:stretch>
        </p:blipFill>
        <p:spPr>
          <a:xfrm>
            <a:off x="5289570" y="445260"/>
            <a:ext cx="3974247" cy="3977196"/>
          </a:xfrm>
        </p:spPr>
      </p:pic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CFF70E4B-2920-4F7C-BFAA-9E22B11E64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49655" y="4584984"/>
            <a:ext cx="4134612" cy="438912"/>
          </a:xfrm>
        </p:spPr>
        <p:txBody>
          <a:bodyPr/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Глухова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Снежана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558DE387-0B5D-469C-9F60-BF947E37E6B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669155" y="5055067"/>
            <a:ext cx="2146300" cy="438912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Интегратор, СМО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73A9C8D6-5641-429D-8146-0F6559122F2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760186" y="4542461"/>
            <a:ext cx="4686046" cy="438912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Емельянова Анастасия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1A12513D-D7AE-47E3-81F9-B96552D7C0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226026" y="5035176"/>
            <a:ext cx="3448081" cy="662149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Производитель, советник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xmlns="" id="{DC25C58D-4E6C-409B-867B-D6B6D6B4724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5259736" y="4574637"/>
            <a:ext cx="4134612" cy="438912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Комлев Андрей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A7215979-A42B-4E66-8311-C88D29842E6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587045" y="10316919"/>
            <a:ext cx="4134612" cy="522531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Производитель, генератор идей</a:t>
            </a:r>
          </a:p>
        </p:txBody>
      </p:sp>
      <p:pic>
        <p:nvPicPr>
          <p:cNvPr id="24" name="Рисунок 23" descr="photo_5350781325667325432_y.jpg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/>
          <a:srcRect t="12472" b="12472"/>
          <a:stretch>
            <a:fillRect/>
          </a:stretch>
        </p:blipFill>
        <p:spPr>
          <a:xfrm>
            <a:off x="12385256" y="6034346"/>
            <a:ext cx="3647369" cy="3650076"/>
          </a:xfrm>
        </p:spPr>
      </p:pic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F7531DBE-2738-46A3-ACE9-84194F63B74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815455" y="9866113"/>
            <a:ext cx="4134612" cy="438912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Степанов Денис</a:t>
            </a:r>
          </a:p>
        </p:txBody>
      </p:sp>
      <p:pic>
        <p:nvPicPr>
          <p:cNvPr id="20" name="Рисунок 19" descr="photo_5348203722519468802_y.jpg"/>
          <p:cNvPicPr>
            <a:picLocks noGrp="1" noChangeAspect="1"/>
          </p:cNvPicPr>
          <p:nvPr>
            <p:ph type="pic" sz="quarter" idx="20"/>
          </p:nvPr>
        </p:nvPicPr>
        <p:blipFill>
          <a:blip r:embed="rId5" cstate="print"/>
          <a:srcRect t="12472" b="12472"/>
          <a:stretch>
            <a:fillRect/>
          </a:stretch>
        </p:blipFill>
        <p:spPr>
          <a:xfrm>
            <a:off x="9905056" y="304684"/>
            <a:ext cx="4101977" cy="4105021"/>
          </a:xfrm>
        </p:spPr>
      </p:pic>
      <p:pic>
        <p:nvPicPr>
          <p:cNvPr id="23" name="Рисунок 22" descr="photo_5348281671880925937_y.jpg"/>
          <p:cNvPicPr>
            <a:picLocks noGrp="1" noChangeAspect="1"/>
          </p:cNvPicPr>
          <p:nvPr>
            <p:ph type="pic" sz="quarter" idx="23"/>
          </p:nvPr>
        </p:nvPicPr>
        <p:blipFill>
          <a:blip r:embed="rId6" cstate="print"/>
          <a:srcRect t="12472" b="12472"/>
          <a:stretch>
            <a:fillRect/>
          </a:stretch>
        </p:blipFill>
        <p:spPr>
          <a:xfrm>
            <a:off x="14648272" y="290291"/>
            <a:ext cx="4101977" cy="4105022"/>
          </a:xfrm>
        </p:spPr>
      </p:pic>
      <p:pic>
        <p:nvPicPr>
          <p:cNvPr id="25" name="Рисунок 24" descr="photo_5348203722519468806_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24994" y="6034346"/>
            <a:ext cx="3095840" cy="391568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134922" y="9905936"/>
            <a:ext cx="39880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Меньшиков Александр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41134" y="10424943"/>
            <a:ext cx="24852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Производитель, СТО</a:t>
            </a:r>
          </a:p>
        </p:txBody>
      </p:sp>
    </p:spTree>
    <p:extLst>
      <p:ext uri="{BB962C8B-B14F-4D97-AF65-F5344CB8AC3E}">
        <p14:creationId xmlns:p14="http://schemas.microsoft.com/office/powerpoint/2010/main" xmlns="" val="418094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E133E42D-8905-4AED-BC1A-78B0A4D97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88" y="0"/>
            <a:ext cx="9741217" cy="911089"/>
          </a:xfrm>
        </p:spPr>
        <p:txBody>
          <a:bodyPr/>
          <a:lstStyle/>
          <a:p>
            <a:r>
              <a:rPr lang="ru-RU" dirty="0"/>
              <a:t>Планы развития</a:t>
            </a:r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xmlns="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06650" y="9593579"/>
            <a:ext cx="4483100" cy="712471"/>
          </a:xfrm>
        </p:spPr>
        <p:txBody>
          <a:bodyPr/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Расширение рынка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:на все виды транспорта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473075" indent="-457200"/>
            <a:endParaRPr lang="ru-RU" dirty="0"/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2422DFB3-C58B-9F4C-9DF7-32CFEC4A11A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473700" y="3024395"/>
            <a:ext cx="7188199" cy="1198036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Поиск индустриальных партнеров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для серийного производства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Диагностических щупов.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Изготовление опытной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партии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07986" y="5332289"/>
            <a:ext cx="19517504" cy="7763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446382" y="5531310"/>
            <a:ext cx="11214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2024 г.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04607" y="5531310"/>
            <a:ext cx="11214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2025 г.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063" y="5531310"/>
            <a:ext cx="11214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2026 г.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60630" y="5543667"/>
            <a:ext cx="11214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2027 г.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217015" y="5518953"/>
            <a:ext cx="11214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2028 г.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420160" y="5520021"/>
            <a:ext cx="11214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2029 г.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2422DFB3-C58B-9F4C-9DF7-32CFEC4A11A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3850" y="1418874"/>
            <a:ext cx="5020898" cy="2124426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Завершение акселератора по проекту.</a:t>
            </a:r>
          </a:p>
          <a:p>
            <a:pPr algn="ctr">
              <a:spcBef>
                <a:spcPts val="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Получение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макета диагностического щупа.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Разработка Технического задания (ТЗ).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9450" y="5986377"/>
            <a:ext cx="3171396" cy="2395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Текст 8">
            <a:extLst>
              <a:ext uri="{FF2B5EF4-FFF2-40B4-BE49-F238E27FC236}">
                <a16:creationId xmlns:a16="http://schemas.microsoft.com/office/drawing/2014/main" xmlns="" id="{2422DFB3-C58B-9F4C-9DF7-32CFEC4A11A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49400" y="8488654"/>
            <a:ext cx="6448510" cy="2103145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Участие в конкурсе «Студенческий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стартап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патентование опытного образца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диагностического щупа.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Предварительные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испытания.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Разработка технологической документации. </a:t>
            </a:r>
          </a:p>
        </p:txBody>
      </p:sp>
      <p:sp>
        <p:nvSpPr>
          <p:cNvPr id="21" name="Текст 8">
            <a:extLst>
              <a:ext uri="{FF2B5EF4-FFF2-40B4-BE49-F238E27FC236}">
                <a16:creationId xmlns:a16="http://schemas.microsoft.com/office/drawing/2014/main" xmlns="" id="{2422DFB3-C58B-9F4C-9DF7-32CFEC4A11A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2420258" y="1210963"/>
            <a:ext cx="3830594" cy="1627487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Разработка устройств для дизель-генераторных установок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Текст 8">
            <a:extLst>
              <a:ext uri="{FF2B5EF4-FFF2-40B4-BE49-F238E27FC236}">
                <a16:creationId xmlns:a16="http://schemas.microsoft.com/office/drawing/2014/main" xmlns="" id="{2422DFB3-C58B-9F4C-9DF7-32CFEC4A11A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750300" y="8898410"/>
            <a:ext cx="5240638" cy="1124465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Автопарки</a:t>
            </a:r>
            <a:endParaRPr lang="ru-RU" sz="2400" dirty="0"/>
          </a:p>
          <a:p>
            <a:pPr algn="ctr">
              <a:spcBef>
                <a:spcPts val="0"/>
              </a:spcBef>
            </a:pP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8150" y="4076700"/>
            <a:ext cx="3393162" cy="119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239750" y="3065292"/>
            <a:ext cx="2686050" cy="237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144750" y="6129881"/>
            <a:ext cx="4476750" cy="3179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0988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3DFEFDE-DC1A-4C95-85EA-E20017E83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Контакты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E2D601C-C7A2-455A-A47F-65D08A30C2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0474" y="7460165"/>
            <a:ext cx="5076825" cy="608012"/>
          </a:xfrm>
        </p:spPr>
        <p:txBody>
          <a:bodyPr/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Glukhova-0404@mail.ru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C0044C5-AE88-4779-80FE-AFA540111B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89372976653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C8767A4-331C-4C11-B3CF-C02EC4FDBC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https://pt.2035.university/project/diagnostika-smazocnogo-masla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942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8640</TotalTime>
  <Words>759</Words>
  <Application>Microsoft Office PowerPoint</Application>
  <PresentationFormat>Произвольный</PresentationFormat>
  <Paragraphs>306</Paragraphs>
  <Slides>16</Slides>
  <Notes>16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Times New Roman</vt:lpstr>
      <vt:lpstr>Calibri</vt:lpstr>
      <vt:lpstr>Тема Office</vt:lpstr>
      <vt:lpstr>Лист</vt:lpstr>
      <vt:lpstr>Слайд 1</vt:lpstr>
      <vt:lpstr>Актуальность проекта</vt:lpstr>
      <vt:lpstr>Проблема</vt:lpstr>
      <vt:lpstr>Решение</vt:lpstr>
      <vt:lpstr>Конкурентное преимущество</vt:lpstr>
      <vt:lpstr>Рынок</vt:lpstr>
      <vt:lpstr>B2B</vt:lpstr>
      <vt:lpstr>Бизнес - модель</vt:lpstr>
      <vt:lpstr>Бизнес - модель</vt:lpstr>
      <vt:lpstr>Финансовая модель B2B </vt:lpstr>
      <vt:lpstr>Финансовая модель B2C </vt:lpstr>
      <vt:lpstr>Текущие результаты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User</cp:lastModifiedBy>
  <cp:revision>83</cp:revision>
  <dcterms:created xsi:type="dcterms:W3CDTF">2023-10-12T08:46:59Z</dcterms:created>
  <dcterms:modified xsi:type="dcterms:W3CDTF">2024-11-26T15:03:31Z</dcterms:modified>
</cp:coreProperties>
</file>