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9" r:id="rId9"/>
    <p:sldId id="264" r:id="rId10"/>
    <p:sldId id="265" r:id="rId11"/>
    <p:sldId id="271" r:id="rId12"/>
    <p:sldId id="270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473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37" autoAdjust="0"/>
    <p:restoredTop sz="94611"/>
  </p:normalViewPr>
  <p:slideViewPr>
    <p:cSldViewPr snapToGrid="0">
      <p:cViewPr varScale="1">
        <p:scale>
          <a:sx n="83" d="100"/>
          <a:sy n="83" d="100"/>
        </p:scale>
        <p:origin x="551" y="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c0d7d995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9c0d7d995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c0d7d995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9c0d7d995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3294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c0d7d995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9c0d7d995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9479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70288" y="2304000"/>
            <a:ext cx="59607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>
            <a:spLocks noGrp="1"/>
          </p:cNvSpPr>
          <p:nvPr>
            <p:ph type="pic" idx="2"/>
          </p:nvPr>
        </p:nvSpPr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46063" y="3968750"/>
            <a:ext cx="6029325" cy="197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6096000" y="414338"/>
            <a:ext cx="5489575" cy="28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06425" y="1944688"/>
            <a:ext cx="5040313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3"/>
          </p:nvPr>
        </p:nvSpPr>
        <p:spPr>
          <a:xfrm>
            <a:off x="6096000" y="3608388"/>
            <a:ext cx="5489575" cy="301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>
            <a:spLocks noGrp="1"/>
          </p:cNvSpPr>
          <p:nvPr>
            <p:ph type="pic" idx="2"/>
          </p:nvPr>
        </p:nvSpPr>
        <p:spPr>
          <a:xfrm>
            <a:off x="584051" y="593725"/>
            <a:ext cx="5489575" cy="285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6456363" y="1944688"/>
            <a:ext cx="5151437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6110304" y="0"/>
            <a:ext cx="6081695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225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965999" y="548863"/>
            <a:ext cx="4552169" cy="288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92122" y="36990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592138" y="4733925"/>
            <a:ext cx="5226050" cy="184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592122" y="548862"/>
            <a:ext cx="5489575" cy="576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411000" y="548862"/>
            <a:ext cx="5188878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410325" y="1898650"/>
            <a:ext cx="5189538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>
            <a:spLocks noGrp="1"/>
          </p:cNvSpPr>
          <p:nvPr>
            <p:ph type="pic" idx="2"/>
          </p:nvPr>
        </p:nvSpPr>
        <p:spPr>
          <a:xfrm>
            <a:off x="0" y="1719263"/>
            <a:ext cx="12192000" cy="51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>
            <a:spLocks noGrp="1"/>
          </p:cNvSpPr>
          <p:nvPr>
            <p:ph type="pic" idx="2"/>
          </p:nvPr>
        </p:nvSpPr>
        <p:spPr>
          <a:xfrm>
            <a:off x="6726000" y="2079000"/>
            <a:ext cx="5220000" cy="4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1" name="Google Shape;11;p1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0" y="0"/>
            <a:ext cx="6790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3660" r="23659"/>
          <a:stretch/>
        </p:blipFill>
        <p:spPr>
          <a:xfrm>
            <a:off x="6770688" y="0"/>
            <a:ext cx="54213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0" y="2439000"/>
            <a:ext cx="7221000" cy="23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2875" y="2946225"/>
            <a:ext cx="67905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ru-RU" sz="4000" dirty="0"/>
              <a:t>Использование VR при обучении оперативного персонала ТЭС</a:t>
            </a:r>
            <a:endParaRPr sz="3300" dirty="0">
              <a:solidFill>
                <a:schemeClr val="tx1"/>
              </a:solidFill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6790544" y="2124000"/>
            <a:ext cx="430456" cy="314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 rot="5400000">
            <a:off x="6787267" y="4775725"/>
            <a:ext cx="430455" cy="437008"/>
          </a:xfrm>
          <a:prstGeom prst="rtTriangle">
            <a:avLst/>
          </a:prstGeom>
          <a:solidFill>
            <a:srgbClr val="C68E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7000" y="0"/>
            <a:ext cx="1707001" cy="149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493200" cy="14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>
            <a:off x="0" y="5626064"/>
            <a:ext cx="6790500" cy="10464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12875" y="5626064"/>
            <a:ext cx="3760228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b="1" dirty="0">
                <a:solidFill>
                  <a:schemeClr val="tx1"/>
                </a:solidFill>
              </a:rPr>
              <a:t>ДУБОВ ИЛЬЯ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b="1" dirty="0">
                <a:solidFill>
                  <a:schemeClr val="tx1"/>
                </a:solidFill>
              </a:rPr>
              <a:t>БОЛОНИН ЕВГЕНИЙ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b="1" dirty="0">
                <a:solidFill>
                  <a:schemeClr val="tx1"/>
                </a:solidFill>
              </a:rPr>
              <a:t>МИЛЮКОВ МАКСИМ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b="1" dirty="0">
                <a:solidFill>
                  <a:schemeClr val="tx1"/>
                </a:solidFill>
              </a:rPr>
              <a:t>ИГЭУ, 3-44, ИВТФ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8751000" y="0"/>
            <a:ext cx="3441000" cy="216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16683" y="430470"/>
            <a:ext cx="5084575" cy="11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3959" b="1">
                <a:solidFill>
                  <a:schemeClr val="accent1"/>
                </a:solidFill>
              </a:rPr>
              <a:t>АКТУАЛЬНОСТЬ</a:t>
            </a:r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581025" y="1310054"/>
            <a:ext cx="4638675" cy="4513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00000"/>
              </a:lnSpc>
              <a:buSzPts val="2220"/>
            </a:pPr>
            <a:r>
              <a:rPr lang="ru-RU" sz="2400" dirty="0"/>
              <a:t>Приобретение навыков управления оборудованием станций в нештатных ситуациях, а так же поддержка профессиональных навыков персонала </a:t>
            </a:r>
            <a:r>
              <a:rPr lang="ru-RU" sz="2400" b="1" dirty="0" err="1"/>
              <a:t>КИПиА</a:t>
            </a:r>
            <a:r>
              <a:rPr lang="ru-RU" sz="2400" dirty="0"/>
              <a:t> является необходимым процессом для обеспечения резкого снижения отказов и аварий на станции.</a:t>
            </a:r>
            <a:endParaRPr sz="222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B26512-E73D-4FE4-BC92-46BF2FFEBE12}"/>
              </a:ext>
            </a:extLst>
          </p:cNvPr>
          <p:cNvSpPr/>
          <p:nvPr/>
        </p:nvSpPr>
        <p:spPr>
          <a:xfrm>
            <a:off x="0" y="6330462"/>
            <a:ext cx="12192000" cy="5275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626100" y="4876225"/>
            <a:ext cx="6337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i="1" dirty="0"/>
              <a:t>«</a:t>
            </a:r>
            <a:r>
              <a:rPr lang="ru-RU" sz="1600" b="1" i="1" dirty="0"/>
              <a:t>Охрана труда и производственная безопасность</a:t>
            </a:r>
            <a:r>
              <a:rPr lang="ru-RU" sz="1600" i="1" dirty="0"/>
              <a:t> — неизменный приоритет в нашей работе, в 2022 году мы мобилизовали для решения этой задачи </a:t>
            </a:r>
            <a:r>
              <a:rPr lang="ru-RU" sz="1600" b="1" i="1" dirty="0"/>
              <a:t>все ресурсы</a:t>
            </a:r>
            <a:r>
              <a:rPr lang="ru-RU" sz="1600" i="1" dirty="0"/>
              <a:t>, —</a:t>
            </a:r>
          </a:p>
          <a:p>
            <a:pPr algn="r"/>
            <a:r>
              <a:rPr lang="ru-RU" sz="1600" i="1" dirty="0"/>
              <a:t>директор филиала ПАО «</a:t>
            </a:r>
            <a:r>
              <a:rPr lang="ru-RU" sz="1600" i="1" dirty="0" err="1"/>
              <a:t>Россети</a:t>
            </a:r>
            <a:r>
              <a:rPr lang="ru-RU" sz="1600" i="1" dirty="0"/>
              <a:t> Центр» — «</a:t>
            </a:r>
            <a:r>
              <a:rPr lang="ru-RU" sz="1600" i="1" dirty="0" err="1"/>
              <a:t>Тверьэнерго</a:t>
            </a:r>
            <a:r>
              <a:rPr lang="ru-RU" sz="1600" i="1" dirty="0"/>
              <a:t>» Максим Шитиков. </a:t>
            </a:r>
          </a:p>
        </p:txBody>
      </p:sp>
      <p:pic>
        <p:nvPicPr>
          <p:cNvPr id="24578" name="Picture 2" descr="https://biysk-tv.ru/800/600/https/agm-s.ru/upload/iblock/a74/a74efe3f2d4aefd715bee3bb6f71086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3617" y="1066801"/>
            <a:ext cx="6239570" cy="336031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2648" b="32648"/>
          <a:stretch/>
        </p:blipFill>
        <p:spPr>
          <a:xfrm>
            <a:off x="584051" y="593725"/>
            <a:ext cx="5489575" cy="2857398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lang="en-US" sz="3959" dirty="0"/>
              <a:t>ПРОБЛЕМА </a:t>
            </a:r>
            <a:endParaRPr sz="3959"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6311900" y="1872552"/>
            <a:ext cx="5880100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ru-RU" sz="2200" dirty="0"/>
              <a:t>Основными проблемами обучения являются:</a:t>
            </a:r>
          </a:p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itchFamily="34" charset="0"/>
              <a:buChar char="•"/>
            </a:pPr>
            <a:r>
              <a:rPr lang="ru-RU" sz="2400" b="1" dirty="0"/>
              <a:t>Высокие риски аварий</a:t>
            </a:r>
          </a:p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itchFamily="34" charset="0"/>
              <a:buChar char="•"/>
            </a:pPr>
            <a:r>
              <a:rPr lang="ru-RU" sz="2400" b="1" dirty="0"/>
              <a:t>Дорогая стоимость обучения персонала</a:t>
            </a:r>
          </a:p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itchFamily="34" charset="0"/>
              <a:buChar char="•"/>
            </a:pPr>
            <a:r>
              <a:rPr lang="ru-RU" sz="2400" b="1" dirty="0"/>
              <a:t>Останова оборудования</a:t>
            </a:r>
          </a:p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itchFamily="34" charset="0"/>
              <a:buChar char="•"/>
            </a:pPr>
            <a:r>
              <a:rPr lang="ru-RU" sz="2400" b="1" dirty="0"/>
              <a:t>Убытки, штрафы</a:t>
            </a:r>
          </a:p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itchFamily="34" charset="0"/>
              <a:buChar char="•"/>
            </a:pPr>
            <a:endParaRPr lang="ru-RU" sz="2400" b="1" dirty="0"/>
          </a:p>
          <a:p>
            <a:pPr marL="0" lvl="0" indent="266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ru-RU" sz="2400" b="1" dirty="0"/>
              <a:t>Цена ошибки – это жизнь</a:t>
            </a:r>
          </a:p>
          <a:p>
            <a:pPr marL="0" lvl="0" indent="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itchFamily="34" charset="0"/>
              <a:buChar char="•"/>
            </a:pPr>
            <a:endParaRPr sz="2200"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3"/>
          </p:nvPr>
        </p:nvSpPr>
        <p:spPr>
          <a:xfrm>
            <a:off x="584200" y="3833813"/>
            <a:ext cx="5489575" cy="292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SzPts val="2200"/>
            </a:pPr>
            <a:r>
              <a:rPr lang="ru-RU" sz="2200" dirty="0"/>
              <a:t>Средние затраты на обучение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SzPts val="2200"/>
            </a:pPr>
            <a:r>
              <a:rPr lang="ru-RU" sz="2400" b="1" dirty="0"/>
              <a:t>Инженера </a:t>
            </a:r>
            <a:r>
              <a:rPr lang="ru-RU" sz="2400" b="1" dirty="0" err="1"/>
              <a:t>КИПиА</a:t>
            </a:r>
            <a:r>
              <a:rPr lang="en-US" sz="2400" b="1" dirty="0"/>
              <a:t> </a:t>
            </a:r>
            <a:r>
              <a:rPr lang="ru-RU" sz="2400" dirty="0"/>
              <a:t>составляют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SzPts val="2200"/>
            </a:pPr>
            <a:r>
              <a:rPr lang="ru-RU" sz="3200" b="1" dirty="0"/>
              <a:t>45.000 рублей</a:t>
            </a:r>
            <a:endParaRPr lang="ru-RU" sz="2400" b="1" dirty="0"/>
          </a:p>
          <a:p>
            <a:pPr marL="0" indent="0">
              <a:lnSpc>
                <a:spcPct val="100000"/>
              </a:lnSpc>
              <a:spcBef>
                <a:spcPts val="400"/>
              </a:spcBef>
              <a:buSzPts val="2200"/>
            </a:pPr>
            <a:r>
              <a:rPr lang="ru-RU" sz="2400" dirty="0"/>
              <a:t>И стоимость обучения только растёт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08FE89-F02D-D5E6-8EEB-01A7931162F5}"/>
              </a:ext>
            </a:extLst>
          </p:cNvPr>
          <p:cNvSpPr/>
          <p:nvPr/>
        </p:nvSpPr>
        <p:spPr>
          <a:xfrm>
            <a:off x="-1" y="6353908"/>
            <a:ext cx="12309231" cy="504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РЕШЕНИЕ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215900" y="1955800"/>
            <a:ext cx="11760200" cy="445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Мы предлагаем </a:t>
            </a:r>
            <a:r>
              <a:rPr lang="ru-RU" sz="2400" b="1" dirty="0" err="1"/>
              <a:t>взаимосвязный</a:t>
            </a:r>
            <a:r>
              <a:rPr lang="ru-RU" sz="2400" b="1" dirty="0"/>
              <a:t> комплекс обучения персонала </a:t>
            </a:r>
            <a:r>
              <a:rPr lang="ru-RU" sz="2400" b="1" dirty="0" err="1"/>
              <a:t>КИПиА</a:t>
            </a:r>
            <a:r>
              <a:rPr lang="en-US" sz="2400" b="1" dirty="0"/>
              <a:t>  </a:t>
            </a:r>
            <a:r>
              <a:rPr lang="ru-RU" sz="2400" dirty="0"/>
              <a:t> с использованием технологий </a:t>
            </a:r>
            <a:r>
              <a:rPr lang="ru-RU" sz="2400" b="1" dirty="0"/>
              <a:t>виртуальной реальности</a:t>
            </a:r>
            <a:r>
              <a:rPr lang="ru-RU" sz="2400" dirty="0"/>
              <a:t> (</a:t>
            </a:r>
            <a:r>
              <a:rPr lang="en-US" sz="2400" dirty="0"/>
              <a:t>VR)</a:t>
            </a:r>
            <a:r>
              <a:rPr lang="ru-RU" sz="2400" dirty="0"/>
              <a:t>.</a:t>
            </a:r>
          </a:p>
          <a:p>
            <a:pPr marL="2286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400" dirty="0"/>
              <a:t>Продукт будет распространяться по системе подписки, при котором потребители будут подключаться к облачному серверу, на котором происходят все вычисления.</a:t>
            </a:r>
            <a:endParaRPr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6235D2-E766-F3BD-FF13-A4AFDADEF6C7}"/>
              </a:ext>
            </a:extLst>
          </p:cNvPr>
          <p:cNvSpPr/>
          <p:nvPr/>
        </p:nvSpPr>
        <p:spPr>
          <a:xfrm>
            <a:off x="0" y="6411912"/>
            <a:ext cx="12192000" cy="446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0700" y="3663932"/>
            <a:ext cx="6070600" cy="275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9282113" y="4701540"/>
            <a:ext cx="214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</a:rPr>
              <a:t>Инструктор</a:t>
            </a:r>
          </a:p>
        </p:txBody>
      </p:sp>
      <p:sp>
        <p:nvSpPr>
          <p:cNvPr id="11" name="Левая фигурная скобка 10"/>
          <p:cNvSpPr/>
          <p:nvPr/>
        </p:nvSpPr>
        <p:spPr>
          <a:xfrm>
            <a:off x="2511742" y="3948113"/>
            <a:ext cx="545783" cy="2183892"/>
          </a:xfrm>
          <a:prstGeom prst="leftBrace">
            <a:avLst>
              <a:gd name="adj1" fmla="val 5735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19088" y="4739640"/>
            <a:ext cx="214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</a:rPr>
              <a:t>Обучаемые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РЕШЕНИЕ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5" name="Google Shape;165;p26"/>
          <p:cNvSpPr txBox="1">
            <a:spLocks noGrp="1"/>
          </p:cNvSpPr>
          <p:nvPr>
            <p:ph type="body" idx="1"/>
          </p:nvPr>
        </p:nvSpPr>
        <p:spPr>
          <a:xfrm>
            <a:off x="0" y="1857676"/>
            <a:ext cx="12192000" cy="455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33400" lvl="0" indent="0" defTabSz="774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	Основным средством для реализации продукта является движок для разработки игр </a:t>
            </a:r>
            <a:r>
              <a:rPr lang="en-US" sz="2400" dirty="0"/>
              <a:t>Unity.</a:t>
            </a:r>
            <a:r>
              <a:rPr lang="ru-RU" sz="2400" dirty="0"/>
              <a:t> </a:t>
            </a:r>
          </a:p>
          <a:p>
            <a:pPr marL="533400" lvl="0" indent="0" defTabSz="774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	Обучение может проводиться как в режиме управления с ПК, так и с использованием виртуальной реальности </a:t>
            </a:r>
            <a:r>
              <a:rPr lang="en-US" sz="2400" dirty="0"/>
              <a:t>(VR</a:t>
            </a:r>
            <a:r>
              <a:rPr lang="ru-RU" sz="2400" dirty="0"/>
              <a:t>).</a:t>
            </a:r>
            <a:endParaRPr sz="2400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 rotWithShape="1">
          <a:blip r:embed="rId3"/>
          <a:srcRect t="4348" r="9447" b="10505"/>
          <a:stretch/>
        </p:blipFill>
        <p:spPr bwMode="auto">
          <a:xfrm>
            <a:off x="607830" y="3429000"/>
            <a:ext cx="5292027" cy="2815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C:\Users\trenager\Desktop\Снимок экрана (4).png"/>
          <p:cNvPicPr>
            <a:picLocks noChangeAspect="1" noChangeArrowheads="1"/>
          </p:cNvPicPr>
          <p:nvPr/>
        </p:nvPicPr>
        <p:blipFill rotWithShape="1">
          <a:blip r:embed="rId4"/>
          <a:srcRect t="22060" r="27619" b="4735"/>
          <a:stretch/>
        </p:blipFill>
        <p:spPr bwMode="auto">
          <a:xfrm>
            <a:off x="6292145" y="3387424"/>
            <a:ext cx="5292027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5250C5-431B-D14A-BD92-B6A431133CFC}"/>
              </a:ext>
            </a:extLst>
          </p:cNvPr>
          <p:cNvSpPr/>
          <p:nvPr/>
        </p:nvSpPr>
        <p:spPr>
          <a:xfrm>
            <a:off x="0" y="6411775"/>
            <a:ext cx="12192000" cy="4462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656" b="8656"/>
          <a:stretch/>
        </p:blipFill>
        <p:spPr>
          <a:xfrm>
            <a:off x="965999" y="548863"/>
            <a:ext cx="4552169" cy="2880138"/>
          </a:xfrm>
          <a:prstGeom prst="round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592122" y="4473701"/>
            <a:ext cx="5226067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9"/>
              <a:buFont typeface="Calibri"/>
              <a:buNone/>
            </a:pPr>
            <a:r>
              <a:rPr lang="en-US" sz="4800" b="1" dirty="0" err="1">
                <a:solidFill>
                  <a:schemeClr val="accent1"/>
                </a:solidFill>
              </a:rPr>
              <a:t>Оценка</a:t>
            </a:r>
            <a:br>
              <a:rPr lang="en-US" sz="4800" b="1" dirty="0">
                <a:solidFill>
                  <a:schemeClr val="accent1"/>
                </a:solidFill>
              </a:rPr>
            </a:br>
            <a:r>
              <a:rPr lang="en-US" sz="4800" b="1" dirty="0" err="1">
                <a:solidFill>
                  <a:srgbClr val="002060"/>
                </a:solidFill>
              </a:rPr>
              <a:t>Потенциала</a:t>
            </a:r>
            <a:r>
              <a:rPr lang="en-US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solidFill>
                  <a:srgbClr val="002060"/>
                </a:solidFill>
              </a:rPr>
              <a:t>рынка</a:t>
            </a:r>
            <a:endParaRPr sz="4800" dirty="0">
              <a:solidFill>
                <a:srgbClr val="002060"/>
              </a:solidFill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6668255" y="2062897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Учебный центр ПАО «Т Плюс» 53 электростанции ~ 20 000 чел 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КИПиА</a:t>
            </a:r>
            <a:r>
              <a:rPr lang="en-US" sz="1800" b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ru-RU" sz="180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720 млн.руб. год</a:t>
            </a:r>
            <a:endParaRPr lang="ru-RU" sz="1800" b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70000"/>
              </a:lnSpc>
              <a:buClr>
                <a:schemeClr val="lt1"/>
              </a:buClr>
              <a:buSzPts val="1750"/>
            </a:pPr>
            <a:endParaRPr sz="180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endParaRPr sz="180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649879" y="1567547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sz="28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800657" y="1619990"/>
            <a:ext cx="648000" cy="7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6701686" y="3628011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r>
              <a:rPr lang="ru-RU" sz="2000" b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6 000 чел </a:t>
            </a:r>
            <a:r>
              <a:rPr lang="ru-RU" sz="2000" b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КИПиА</a:t>
            </a:r>
            <a:r>
              <a:rPr lang="ru-RU" sz="2000" b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в год</a:t>
            </a: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90,0 млн.руб. год</a:t>
            </a:r>
            <a:endParaRPr sz="200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6683310" y="3132661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sz="28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5822366" y="3188893"/>
            <a:ext cx="663898" cy="759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6701686" y="5024050"/>
            <a:ext cx="4949999" cy="67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ВУЗовский</a:t>
            </a: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учебный центр Энергетические предприятия России ~ 200 чел 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КИПиА</a:t>
            </a: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в год</a:t>
            </a:r>
          </a:p>
          <a:p>
            <a:pPr>
              <a:lnSpc>
                <a:spcPct val="70000"/>
              </a:lnSpc>
              <a:buClr>
                <a:schemeClr val="lt1"/>
              </a:buClr>
              <a:buSzPts val="1750"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 млн.руб. год</a:t>
            </a:r>
            <a:endParaRPr sz="1800" b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683310" y="4528700"/>
            <a:ext cx="3136121" cy="4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sz="2800" b="1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706616" y="4631837"/>
            <a:ext cx="775472" cy="67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bg1"/>
                </a:solidFill>
              </a:rPr>
              <a:t>Бизнес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Модель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-58615" y="6424246"/>
            <a:ext cx="12274062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 contrast="10000"/>
          </a:blip>
          <a:srcRect/>
          <a:stretch>
            <a:fillRect/>
          </a:stretch>
        </p:blipFill>
        <p:spPr bwMode="auto">
          <a:xfrm>
            <a:off x="1266941" y="1553059"/>
            <a:ext cx="9630608" cy="487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C3ADCB4-CA7F-2573-45E6-0E7148D42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19296"/>
              </p:ext>
            </p:extLst>
          </p:nvPr>
        </p:nvGraphicFramePr>
        <p:xfrm>
          <a:off x="175874" y="1968626"/>
          <a:ext cx="11840252" cy="4298061"/>
        </p:xfrm>
        <a:graphic>
          <a:graphicData uri="http://schemas.openxmlformats.org/drawingml/2006/table">
            <a:tbl>
              <a:tblPr/>
              <a:tblGrid>
                <a:gridCol w="6749182">
                  <a:extLst>
                    <a:ext uri="{9D8B030D-6E8A-4147-A177-3AD203B41FA5}">
                      <a16:colId xmlns:a16="http://schemas.microsoft.com/office/drawing/2014/main" val="949741740"/>
                    </a:ext>
                  </a:extLst>
                </a:gridCol>
                <a:gridCol w="5091070">
                  <a:extLst>
                    <a:ext uri="{9D8B030D-6E8A-4147-A177-3AD203B41FA5}">
                      <a16:colId xmlns:a16="http://schemas.microsoft.com/office/drawing/2014/main" val="3068350657"/>
                    </a:ext>
                  </a:extLst>
                </a:gridCol>
              </a:tblGrid>
              <a:tr h="61725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Показатель</a:t>
                      </a:r>
                      <a:endParaRPr lang="ru-RU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Значение</a:t>
                      </a:r>
                      <a:endParaRPr lang="ru-RU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496798"/>
                  </a:ext>
                </a:extLst>
              </a:tr>
              <a:tr h="817959">
                <a:tc>
                  <a:txBody>
                    <a:bodyPr/>
                    <a:lstStyle/>
                    <a:p>
                      <a:r>
                        <a:rPr lang="en" sz="1800" dirty="0">
                          <a:effectLst/>
                          <a:latin typeface="Tahoma" panose="020B0604030504040204" pitchFamily="34" charset="0"/>
                        </a:rPr>
                        <a:t>NPV (</a:t>
                      </a:r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ЧДД - чистый дисконтированный доход), тыс. руб.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>
                          <a:solidFill>
                            <a:srgbClr val="000000"/>
                          </a:solidFill>
                          <a:latin typeface="Tahoma"/>
                        </a:rPr>
                        <a:t>61 108 592</a:t>
                      </a:r>
                      <a:endParaRPr lang="ru-RU" sz="2000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006708"/>
                  </a:ext>
                </a:extLst>
              </a:tr>
              <a:tr h="408978">
                <a:tc>
                  <a:txBody>
                    <a:bodyPr/>
                    <a:lstStyle/>
                    <a:p>
                      <a:r>
                        <a:rPr lang="en" sz="1800" dirty="0">
                          <a:effectLst/>
                          <a:latin typeface="Tahoma" panose="020B0604030504040204" pitchFamily="34" charset="0"/>
                        </a:rPr>
                        <a:t>IRR (</a:t>
                      </a:r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ВНД - внутренняя норма доходности)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ahoma" panose="020B0604030504040204" pitchFamily="34" charset="0"/>
                        </a:rPr>
                        <a:t>396,1%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667323"/>
                  </a:ext>
                </a:extLst>
              </a:tr>
              <a:tr h="408978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Расходы на проект (всего), тыс. руб.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ahoma" panose="020B0604030504040204" pitchFamily="34" charset="0"/>
                        </a:rPr>
                        <a:t>19 600 000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391492"/>
                  </a:ext>
                </a:extLst>
              </a:tr>
              <a:tr h="408978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Средний доход в год, тыс. руб. 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ahoma" panose="020B0604030504040204" pitchFamily="34" charset="0"/>
                        </a:rPr>
                        <a:t>21 387 500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960751"/>
                  </a:ext>
                </a:extLst>
              </a:tr>
              <a:tr h="408978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Простой срок окупаемости проекта, лет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ahoma" panose="020B0604030504040204" pitchFamily="34" charset="0"/>
                        </a:rPr>
                        <a:t>0,9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686589"/>
                  </a:ext>
                </a:extLst>
              </a:tr>
              <a:tr h="408978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Дисконтированный срок окупаемости проекта, лет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055361"/>
                  </a:ext>
                </a:extLst>
              </a:tr>
              <a:tr h="817959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ahoma" panose="020B0604030504040204" pitchFamily="34" charset="0"/>
                        </a:rPr>
                        <a:t>Индекс доходности, %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ahoma" panose="020B0604030504040204" pitchFamily="34" charset="0"/>
                        </a:rPr>
                        <a:t>109,1%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205778"/>
                  </a:ext>
                </a:extLst>
              </a:tr>
            </a:tbl>
          </a:graphicData>
        </a:graphic>
      </p:graphicFrame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b="1" dirty="0">
                <a:solidFill>
                  <a:schemeClr val="bg1"/>
                </a:solidFill>
              </a:rPr>
              <a:t>Экономика проекта</a:t>
            </a:r>
            <a:endParaRPr sz="38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99D68E-C265-0CDB-3910-98ED33971BB9}"/>
              </a:ext>
            </a:extLst>
          </p:cNvPr>
          <p:cNvSpPr/>
          <p:nvPr/>
        </p:nvSpPr>
        <p:spPr>
          <a:xfrm>
            <a:off x="-58615" y="6424246"/>
            <a:ext cx="12274062" cy="4337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948" y="1938019"/>
            <a:ext cx="11840252" cy="439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chemeClr val="bg1"/>
                </a:solidFill>
              </a:rPr>
              <a:t>КОНКУРЕНТЫ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6CA260-01FD-3F0C-2023-4BD4CD91C40C}"/>
              </a:ext>
            </a:extLst>
          </p:cNvPr>
          <p:cNvSpPr/>
          <p:nvPr/>
        </p:nvSpPr>
        <p:spPr>
          <a:xfrm flipV="1">
            <a:off x="0" y="6492874"/>
            <a:ext cx="12192000" cy="3815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402772" y="3504293"/>
            <a:ext cx="33337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/>
              <a:t>Тренажер энергоблока ООО «Тренажеры для электростанций»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5403060" y="4136237"/>
            <a:ext cx="4381499" cy="476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16200000" flipH="1">
            <a:off x="3612361" y="4136238"/>
            <a:ext cx="4381499" cy="476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7469987" y="4136239"/>
            <a:ext cx="4381499" cy="476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901169" y="2004835"/>
            <a:ext cx="191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Моделирование ТП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58544" y="2004835"/>
            <a:ext cx="191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Моделирование </a:t>
            </a:r>
            <a:r>
              <a:rPr lang="ru-RU" sz="1600" dirty="0" err="1">
                <a:solidFill>
                  <a:schemeClr val="bg1"/>
                </a:solidFill>
              </a:rPr>
              <a:t>КИПиА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673069" y="2004835"/>
            <a:ext cx="191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2D </a:t>
            </a:r>
            <a:r>
              <a:rPr lang="ru-RU" sz="1600" dirty="0">
                <a:solidFill>
                  <a:schemeClr val="bg1"/>
                </a:solidFill>
              </a:rPr>
              <a:t>визуализация рабочего места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34550" y="2004835"/>
            <a:ext cx="2215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3</a:t>
            </a:r>
            <a:r>
              <a:rPr lang="en-US" sz="1600" dirty="0">
                <a:solidFill>
                  <a:schemeClr val="bg1"/>
                </a:solidFill>
              </a:rPr>
              <a:t>D</a:t>
            </a:r>
            <a:r>
              <a:rPr lang="ru-RU" sz="1600" dirty="0">
                <a:solidFill>
                  <a:schemeClr val="bg1"/>
                </a:solidFill>
              </a:rPr>
              <a:t>+</a:t>
            </a:r>
            <a:r>
              <a:rPr lang="en-US" sz="1600" dirty="0">
                <a:solidFill>
                  <a:schemeClr val="bg1"/>
                </a:solidFill>
              </a:rPr>
              <a:t>VR </a:t>
            </a:r>
            <a:r>
              <a:rPr lang="ru-RU" sz="1600" dirty="0">
                <a:solidFill>
                  <a:schemeClr val="bg1"/>
                </a:solidFill>
              </a:rPr>
              <a:t>визуализация рабочего места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2297" y="4266796"/>
            <a:ext cx="333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VR </a:t>
            </a:r>
            <a:r>
              <a:rPr lang="ru-RU" sz="1800" dirty="0"/>
              <a:t>тренажер </a:t>
            </a:r>
          </a:p>
          <a:p>
            <a:pPr algn="ctr"/>
            <a:r>
              <a:rPr lang="ru-RU" sz="1800" dirty="0"/>
              <a:t>ООО «ПРОМВИАР»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2772" y="5084445"/>
            <a:ext cx="333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Тренажер для персонала  АСУТП</a:t>
            </a:r>
          </a:p>
          <a:p>
            <a:pPr algn="ctr"/>
            <a:r>
              <a:rPr lang="ru-RU" dirty="0"/>
              <a:t>ООО «НПФ </a:t>
            </a:r>
            <a:r>
              <a:rPr lang="en-US" dirty="0"/>
              <a:t>“</a:t>
            </a:r>
            <a:r>
              <a:rPr lang="ru-RU" dirty="0"/>
              <a:t>Круг</a:t>
            </a:r>
            <a:r>
              <a:rPr lang="en-US" dirty="0"/>
              <a:t>”</a:t>
            </a:r>
            <a:r>
              <a:rPr lang="ru-RU" dirty="0"/>
              <a:t> »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2297" y="5716097"/>
            <a:ext cx="333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VR </a:t>
            </a:r>
            <a:r>
              <a:rPr lang="ru-RU" sz="1800" dirty="0"/>
              <a:t>тренажер </a:t>
            </a:r>
          </a:p>
          <a:p>
            <a:pPr algn="ctr"/>
            <a:r>
              <a:rPr lang="en-US" sz="1800" dirty="0" err="1"/>
              <a:t>Varwin</a:t>
            </a:r>
            <a:endParaRPr lang="ru-RU" sz="1800" dirty="0"/>
          </a:p>
        </p:txBody>
      </p:sp>
      <p:sp>
        <p:nvSpPr>
          <p:cNvPr id="49" name="TextBox 48"/>
          <p:cNvSpPr txBox="1"/>
          <p:nvPr/>
        </p:nvSpPr>
        <p:spPr>
          <a:xfrm>
            <a:off x="3895725" y="356595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Да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43575" y="357548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/>
              <a:t>Да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77150" y="358500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Да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67900" y="356595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14775" y="434701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53100" y="434701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39050" y="435653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839325" y="435653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Да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886200" y="510901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Да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53100" y="510901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Да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67625" y="512806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Частично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820275" y="512806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914775" y="588053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53100" y="5880536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39050" y="589006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Нет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839325" y="5890061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Да</a:t>
            </a: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4328" y="2840549"/>
            <a:ext cx="3333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6C31"/>
                </a:solidFill>
              </a:rPr>
              <a:t>Наше решение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415596" y="2840549"/>
            <a:ext cx="86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6C31"/>
                </a:solidFill>
              </a:rPr>
              <a:t>Да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280490" y="2840549"/>
            <a:ext cx="86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6C31"/>
                </a:solidFill>
              </a:rPr>
              <a:t>Да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193513" y="2840549"/>
            <a:ext cx="86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6C31"/>
                </a:solidFill>
              </a:rPr>
              <a:t>Да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395290" y="2840549"/>
            <a:ext cx="86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6C31"/>
                </a:solidFill>
              </a:rPr>
              <a:t>Да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 dirty="0" err="1">
                <a:solidFill>
                  <a:schemeClr val="bg1"/>
                </a:solidFill>
              </a:rPr>
              <a:t>Текущее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состояние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проекта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1"/>
          </p:nvPr>
        </p:nvSpPr>
        <p:spPr>
          <a:xfrm>
            <a:off x="828675" y="1889125"/>
            <a:ext cx="10515600" cy="386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400" dirty="0"/>
              <a:t>На данный момент проект находится на стадии разработки программного обеспечивания</a:t>
            </a:r>
            <a:endParaRPr sz="3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CD30A0-6F20-4E7E-835A-0C3381EC927E}"/>
              </a:ext>
            </a:extLst>
          </p:cNvPr>
          <p:cNvSpPr/>
          <p:nvPr/>
        </p:nvSpPr>
        <p:spPr>
          <a:xfrm>
            <a:off x="1" y="6286500"/>
            <a:ext cx="12192000" cy="5715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382125" y="590550"/>
            <a:ext cx="2628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TRL</a:t>
            </a:r>
            <a:r>
              <a:rPr lang="ru-RU" sz="4400" b="1" dirty="0">
                <a:solidFill>
                  <a:schemeClr val="bg1"/>
                </a:solidFill>
              </a:rPr>
              <a:t> </a:t>
            </a:r>
            <a:r>
              <a:rPr lang="en-US" sz="4400" b="1" dirty="0">
                <a:solidFill>
                  <a:schemeClr val="bg1"/>
                </a:solidFill>
              </a:rPr>
              <a:t>1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2783" y="3086815"/>
            <a:ext cx="3340100" cy="3001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8956" y="3086815"/>
            <a:ext cx="3580263" cy="2981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b="1"/>
              <a:t>План развития проекта</a:t>
            </a:r>
            <a:endParaRPr/>
          </a:p>
        </p:txBody>
      </p:sp>
      <p:sp>
        <p:nvSpPr>
          <p:cNvPr id="240" name="Google Shape;240;p31"/>
          <p:cNvSpPr/>
          <p:nvPr/>
        </p:nvSpPr>
        <p:spPr>
          <a:xfrm>
            <a:off x="8443774" y="2574000"/>
            <a:ext cx="2745000" cy="1485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6583776" y="2945765"/>
            <a:ext cx="1883215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4929524" y="2945764"/>
            <a:ext cx="1654253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3243305" y="2945764"/>
            <a:ext cx="1690500" cy="740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1552800" y="2945764"/>
            <a:ext cx="1821778" cy="74041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8740150" y="2992804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7006549" y="2969585"/>
            <a:ext cx="132855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219680" y="3004753"/>
            <a:ext cx="111519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3522830" y="3004752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1905422" y="2992803"/>
            <a:ext cx="11208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1"/>
          <p:cNvSpPr/>
          <p:nvPr/>
        </p:nvSpPr>
        <p:spPr>
          <a:xfrm>
            <a:off x="1552799" y="4098025"/>
            <a:ext cx="1558800" cy="456000"/>
          </a:xfrm>
          <a:prstGeom prst="roundRect">
            <a:avLst>
              <a:gd name="adj" fmla="val 15755"/>
            </a:avLst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3243299" y="4098025"/>
            <a:ext cx="1773300" cy="456000"/>
          </a:xfrm>
          <a:prstGeom prst="roundRect">
            <a:avLst>
              <a:gd name="adj" fmla="val 18919"/>
            </a:avLst>
          </a:prstGeom>
          <a:solidFill>
            <a:srgbClr val="0334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350 000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1"/>
          <p:cNvSpPr/>
          <p:nvPr/>
        </p:nvSpPr>
        <p:spPr>
          <a:xfrm>
            <a:off x="5101093" y="4094850"/>
            <a:ext cx="1654253" cy="456000"/>
          </a:xfrm>
          <a:prstGeom prst="roundRect">
            <a:avLst>
              <a:gd name="adj" fmla="val 170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4 000 000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1"/>
          <p:cNvSpPr/>
          <p:nvPr/>
        </p:nvSpPr>
        <p:spPr>
          <a:xfrm>
            <a:off x="6814348" y="4094850"/>
            <a:ext cx="1661437" cy="456000"/>
          </a:xfrm>
          <a:prstGeom prst="roundRect">
            <a:avLst>
              <a:gd name="adj" fmla="val 1818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15 000 000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1"/>
          <p:cNvSpPr/>
          <p:nvPr/>
        </p:nvSpPr>
        <p:spPr>
          <a:xfrm>
            <a:off x="8628359" y="4094850"/>
            <a:ext cx="1690500" cy="456000"/>
          </a:xfrm>
          <a:prstGeom prst="roundRect">
            <a:avLst>
              <a:gd name="adj" fmla="val 1664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55 000 000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Руб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585803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Разработка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прототипа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продукта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3111500" y="4778900"/>
            <a:ext cx="198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Закрытое, открытое тестирование продукта. 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5108743" y="4775467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Сертификация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продукта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.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Вывод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продукта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на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рынок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.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6825618" y="4740298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Увеличение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продаж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продукта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</a:rPr>
              <a:t>.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Разработка ПО</a:t>
            </a: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59" name="Google Shape;259;p31"/>
          <p:cNvSpPr/>
          <p:nvPr/>
        </p:nvSpPr>
        <p:spPr>
          <a:xfrm>
            <a:off x="8643436" y="4654801"/>
            <a:ext cx="16245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Подписанные соглашение на аренду продукта на несколько лет</a:t>
            </a: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3C4FD4-3C8E-16DC-1EE3-1062478250D5}"/>
              </a:ext>
            </a:extLst>
          </p:cNvPr>
          <p:cNvSpPr/>
          <p:nvPr/>
        </p:nvSpPr>
        <p:spPr>
          <a:xfrm>
            <a:off x="0" y="6429375"/>
            <a:ext cx="12192000" cy="4286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/>
              <a:t>КОМАНДА</a:t>
            </a:r>
            <a:endParaRPr sz="5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788062-CB22-D38D-3038-ADF8ABF5775F}"/>
              </a:ext>
            </a:extLst>
          </p:cNvPr>
          <p:cNvSpPr/>
          <p:nvPr/>
        </p:nvSpPr>
        <p:spPr>
          <a:xfrm>
            <a:off x="0" y="6415088"/>
            <a:ext cx="12191998" cy="4429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C4DA8-00EF-48A9-B9BA-C72E151BB0C3}"/>
              </a:ext>
            </a:extLst>
          </p:cNvPr>
          <p:cNvSpPr txBox="1"/>
          <p:nvPr/>
        </p:nvSpPr>
        <p:spPr>
          <a:xfrm>
            <a:off x="3621148" y="4457699"/>
            <a:ext cx="1876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1"/>
                </a:solidFill>
              </a:rPr>
              <a:t>Программист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692AF-C8B3-44CF-81D7-5F2E744FAEBA}"/>
              </a:ext>
            </a:extLst>
          </p:cNvPr>
          <p:cNvSpPr txBox="1"/>
          <p:nvPr/>
        </p:nvSpPr>
        <p:spPr>
          <a:xfrm>
            <a:off x="6737440" y="4457700"/>
            <a:ext cx="1876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1"/>
                </a:solidFill>
              </a:rPr>
              <a:t>Программист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5BD840-0833-4CB9-96CE-449156CA2AD2}"/>
              </a:ext>
            </a:extLst>
          </p:cNvPr>
          <p:cNvSpPr txBox="1"/>
          <p:nvPr/>
        </p:nvSpPr>
        <p:spPr>
          <a:xfrm>
            <a:off x="9632745" y="4457699"/>
            <a:ext cx="1876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1"/>
                </a:solidFill>
              </a:rPr>
              <a:t>Программист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63DBD2-E3A6-4744-B67E-3610152F8DFB}"/>
              </a:ext>
            </a:extLst>
          </p:cNvPr>
          <p:cNvSpPr txBox="1"/>
          <p:nvPr/>
        </p:nvSpPr>
        <p:spPr>
          <a:xfrm>
            <a:off x="3621148" y="4753580"/>
            <a:ext cx="1876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Дубов Илья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F392F6-E56D-4D20-859A-65E3F707ED76}"/>
              </a:ext>
            </a:extLst>
          </p:cNvPr>
          <p:cNvSpPr txBox="1"/>
          <p:nvPr/>
        </p:nvSpPr>
        <p:spPr>
          <a:xfrm>
            <a:off x="3504664" y="5092134"/>
            <a:ext cx="210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студент 3-го курса ИГЭУ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87F795-E5C3-4EC2-BFDC-70D12C16917E}"/>
              </a:ext>
            </a:extLst>
          </p:cNvPr>
          <p:cNvSpPr txBox="1"/>
          <p:nvPr/>
        </p:nvSpPr>
        <p:spPr>
          <a:xfrm>
            <a:off x="3504664" y="5742478"/>
            <a:ext cx="210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UI/UX </a:t>
            </a:r>
            <a:r>
              <a:rPr lang="ru-RU" dirty="0">
                <a:solidFill>
                  <a:schemeClr val="bg2"/>
                </a:solidFill>
              </a:rPr>
              <a:t>Дизайн, </a:t>
            </a:r>
            <a:r>
              <a:rPr lang="en-US" dirty="0">
                <a:solidFill>
                  <a:schemeClr val="bg2"/>
                </a:solidFill>
              </a:rPr>
              <a:t>Unity</a:t>
            </a:r>
            <a:r>
              <a:rPr lang="ru-RU" dirty="0">
                <a:solidFill>
                  <a:schemeClr val="bg2"/>
                </a:solidFill>
              </a:rPr>
              <a:t>-разработка, </a:t>
            </a:r>
            <a:r>
              <a:rPr lang="en-US" dirty="0">
                <a:solidFill>
                  <a:schemeClr val="bg2"/>
                </a:solidFill>
              </a:rPr>
              <a:t>VR</a:t>
            </a:r>
            <a:r>
              <a:rPr lang="ru-RU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52F010-047F-4C4A-BEE9-59E01DA751E4}"/>
              </a:ext>
            </a:extLst>
          </p:cNvPr>
          <p:cNvSpPr txBox="1"/>
          <p:nvPr/>
        </p:nvSpPr>
        <p:spPr>
          <a:xfrm>
            <a:off x="6038046" y="4753580"/>
            <a:ext cx="3151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Болонин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Евгений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5CEF93-36E8-4E7C-AAB9-8A98EEF02E64}"/>
              </a:ext>
            </a:extLst>
          </p:cNvPr>
          <p:cNvSpPr txBox="1"/>
          <p:nvPr/>
        </p:nvSpPr>
        <p:spPr>
          <a:xfrm>
            <a:off x="6623540" y="5092135"/>
            <a:ext cx="210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студент 3-го курса ИГЭУ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957219-A0A9-429F-A098-3771025223E5}"/>
              </a:ext>
            </a:extLst>
          </p:cNvPr>
          <p:cNvSpPr txBox="1"/>
          <p:nvPr/>
        </p:nvSpPr>
        <p:spPr>
          <a:xfrm>
            <a:off x="6488697" y="5742479"/>
            <a:ext cx="2379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Unity</a:t>
            </a:r>
            <a:r>
              <a:rPr lang="ru-RU" dirty="0">
                <a:solidFill>
                  <a:schemeClr val="bg2"/>
                </a:solidFill>
              </a:rPr>
              <a:t>-разработка,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ru-RU" dirty="0">
                <a:solidFill>
                  <a:schemeClr val="bg2"/>
                </a:solidFill>
              </a:rPr>
              <a:t>моделирование, </a:t>
            </a:r>
            <a:r>
              <a:rPr lang="en-US" dirty="0">
                <a:solidFill>
                  <a:schemeClr val="bg2"/>
                </a:solidFill>
              </a:rPr>
              <a:t>QA, VR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122A28-1182-4965-8C71-2A975F817C6E}"/>
              </a:ext>
            </a:extLst>
          </p:cNvPr>
          <p:cNvSpPr txBox="1"/>
          <p:nvPr/>
        </p:nvSpPr>
        <p:spPr>
          <a:xfrm>
            <a:off x="9073740" y="4753580"/>
            <a:ext cx="299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Милюков Максим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062127-D24A-41F9-B9FB-1B4CEEB64FCB}"/>
              </a:ext>
            </a:extLst>
          </p:cNvPr>
          <p:cNvSpPr txBox="1"/>
          <p:nvPr/>
        </p:nvSpPr>
        <p:spPr>
          <a:xfrm>
            <a:off x="9516261" y="5092134"/>
            <a:ext cx="210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студент 3-го курса ИГЭУ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D3EEDC-5D62-4B58-9C56-416A66A31ED6}"/>
              </a:ext>
            </a:extLst>
          </p:cNvPr>
          <p:cNvSpPr txBox="1"/>
          <p:nvPr/>
        </p:nvSpPr>
        <p:spPr>
          <a:xfrm>
            <a:off x="9216614" y="5742478"/>
            <a:ext cx="270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Unity-</a:t>
            </a:r>
            <a:r>
              <a:rPr lang="ru-RU" dirty="0">
                <a:solidFill>
                  <a:schemeClr val="bg2"/>
                </a:solidFill>
              </a:rPr>
              <a:t>разработка</a:t>
            </a:r>
            <a:r>
              <a:rPr lang="en-US" dirty="0">
                <a:solidFill>
                  <a:schemeClr val="bg2"/>
                </a:solidFill>
              </a:rPr>
              <a:t>, VR, QA</a:t>
            </a:r>
            <a:r>
              <a:rPr lang="ru-RU" dirty="0">
                <a:solidFill>
                  <a:schemeClr val="bg2"/>
                </a:solidFill>
              </a:rPr>
              <a:t>, моделирование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7BB12B-EA55-4AD4-B14C-19FC3DD48D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43" t="24921" r="19943" b="19822"/>
          <a:stretch/>
        </p:blipFill>
        <p:spPr>
          <a:xfrm>
            <a:off x="9517043" y="1872414"/>
            <a:ext cx="2109392" cy="2585283"/>
          </a:xfrm>
          <a:prstGeom prst="round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78E88EC-8CB8-4AB9-B5BD-BEA7F56C05B3}"/>
              </a:ext>
            </a:extLst>
          </p:cNvPr>
          <p:cNvSpPr txBox="1"/>
          <p:nvPr/>
        </p:nvSpPr>
        <p:spPr>
          <a:xfrm>
            <a:off x="661205" y="4457699"/>
            <a:ext cx="1876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</a:rPr>
              <a:t>CEO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FB559F-A665-46DC-B5F6-4B993A42ED11}"/>
              </a:ext>
            </a:extLst>
          </p:cNvPr>
          <p:cNvSpPr txBox="1"/>
          <p:nvPr/>
        </p:nvSpPr>
        <p:spPr>
          <a:xfrm>
            <a:off x="234643" y="4764458"/>
            <a:ext cx="2729548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Голубев</a:t>
            </a:r>
          </a:p>
          <a:p>
            <a:pPr algn="ctr">
              <a:lnSpc>
                <a:spcPct val="90000"/>
              </a:lnSpc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Антон Владимирович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F7A33E-B02A-41D9-90E2-F4A2899FDA8D}"/>
              </a:ext>
            </a:extLst>
          </p:cNvPr>
          <p:cNvSpPr txBox="1"/>
          <p:nvPr/>
        </p:nvSpPr>
        <p:spPr>
          <a:xfrm>
            <a:off x="360384" y="5352207"/>
            <a:ext cx="2478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зав. кафедры СУ ИГЭУ, к.т.н.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6D22F5C-8420-4E9B-B349-20330CD74B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3196" t="19100" r="47082" b="53594"/>
          <a:stretch/>
        </p:blipFill>
        <p:spPr>
          <a:xfrm>
            <a:off x="6513867" y="1885331"/>
            <a:ext cx="2099998" cy="2572366"/>
          </a:xfrm>
          <a:prstGeom prst="round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CECA5E-12F3-431E-BA92-C3BBE70191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502"/>
          <a:stretch/>
        </p:blipFill>
        <p:spPr>
          <a:xfrm>
            <a:off x="558781" y="1872415"/>
            <a:ext cx="2095331" cy="2634932"/>
          </a:xfrm>
          <a:prstGeom prst="roundRect">
            <a:avLst/>
          </a:prstGeom>
        </p:spPr>
      </p:pic>
      <p:pic>
        <p:nvPicPr>
          <p:cNvPr id="28" name="Picture 1" descr="C:\Users\trenager\Downloads\IMG_9594-22.jpg"/>
          <p:cNvPicPr>
            <a:picLocks noChangeAspect="1" noChangeArrowheads="1"/>
          </p:cNvPicPr>
          <p:nvPr/>
        </p:nvPicPr>
        <p:blipFill>
          <a:blip r:embed="rId7">
            <a:lum contrast="-10000"/>
          </a:blip>
          <a:srcRect l="2912" t="16181" r="5340" b="8738"/>
          <a:stretch>
            <a:fillRect/>
          </a:stretch>
        </p:blipFill>
        <p:spPr bwMode="auto">
          <a:xfrm>
            <a:off x="3534937" y="1873405"/>
            <a:ext cx="2107580" cy="2587083"/>
          </a:xfrm>
          <a:prstGeom prst="round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8273562" y="246185"/>
            <a:ext cx="3376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Контакты:</a:t>
            </a:r>
          </a:p>
          <a:p>
            <a:r>
              <a:rPr lang="en-US" dirty="0">
                <a:solidFill>
                  <a:schemeClr val="bg1"/>
                </a:solidFill>
              </a:rPr>
              <a:t>wopliwopli@gmail.com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/>
        </p:nvSpPr>
        <p:spPr>
          <a:xfrm>
            <a:off x="1625737" y="1397624"/>
            <a:ext cx="8940525" cy="294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lt1"/>
              </a:buClr>
              <a:buSzPts val="7200"/>
            </a:pPr>
            <a:r>
              <a:rPr lang="ru-RU" sz="5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Залог успеха предприятия -  </a:t>
            </a:r>
            <a:r>
              <a:rPr lang="ru-RU" sz="7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хорошая подготовка сотрудников</a:t>
            </a:r>
            <a:endParaRPr sz="4500" dirty="0"/>
          </a:p>
        </p:txBody>
      </p:sp>
      <p:sp>
        <p:nvSpPr>
          <p:cNvPr id="4" name="TextBox 3"/>
          <p:cNvSpPr txBox="1"/>
          <p:nvPr/>
        </p:nvSpPr>
        <p:spPr>
          <a:xfrm>
            <a:off x="872548" y="5394257"/>
            <a:ext cx="7178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Контакты:</a:t>
            </a:r>
          </a:p>
          <a:p>
            <a:r>
              <a:rPr lang="en-US" sz="2000" dirty="0">
                <a:solidFill>
                  <a:schemeClr val="bg1"/>
                </a:solidFill>
              </a:rPr>
              <a:t>wopliwopli@gmail.com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амопрезентаци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33473"/>
      </a:accent1>
      <a:accent2>
        <a:srgbClr val="034873"/>
      </a:accent2>
      <a:accent3>
        <a:srgbClr val="FBB812"/>
      </a:accent3>
      <a:accent4>
        <a:srgbClr val="F2B84B"/>
      </a:accent4>
      <a:accent5>
        <a:srgbClr val="F2F2F2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556</Words>
  <Application>Microsoft Office PowerPoint</Application>
  <PresentationFormat>Широкоэкранный</PresentationFormat>
  <Paragraphs>135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Tahoma</vt:lpstr>
      <vt:lpstr>Тема Office</vt:lpstr>
      <vt:lpstr>Использование VR при обучении оперативного персонала ТЭС</vt:lpstr>
      <vt:lpstr>АКТУАЛЬНОСТЬ</vt:lpstr>
      <vt:lpstr>ПРОБЛЕМА </vt:lpstr>
      <vt:lpstr>РЕШЕНИЕ</vt:lpstr>
      <vt:lpstr>РЕШЕНИЕ</vt:lpstr>
      <vt:lpstr>Оценка Потенциала рынка</vt:lpstr>
      <vt:lpstr>Бизнес Модель</vt:lpstr>
      <vt:lpstr>Экономика проекта</vt:lpstr>
      <vt:lpstr>  КОНКУРЕНТЫ</vt:lpstr>
      <vt:lpstr>Текущее состояние проекта</vt:lpstr>
      <vt:lpstr>План развития проекта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Илья Дубов</dc:creator>
  <cp:lastModifiedBy>Болонин Евгений</cp:lastModifiedBy>
  <cp:revision>43</cp:revision>
  <dcterms:modified xsi:type="dcterms:W3CDTF">2023-12-07T17:19:19Z</dcterms:modified>
</cp:coreProperties>
</file>