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  <p:sldMasterId id="2147483671" r:id="rId5"/>
  </p:sldMasterIdLst>
  <p:notesMasterIdLst>
    <p:notesMasterId r:id="rId19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9" r:id="rId16"/>
    <p:sldId id="267" r:id="rId17"/>
    <p:sldId id="268" r:id="rId18"/>
  </p:sldIdLst>
  <p:sldSz cx="9144000" cy="5143500" type="screen16x9"/>
  <p:notesSz cx="6858000" cy="9144000"/>
  <p:embeddedFontLst>
    <p:embeddedFont>
      <p:font typeface="Dela Gothic One" panose="020B0604020202020204" charset="-128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entury Gothic" panose="020B0502020202020204" pitchFamily="34" charset="0"/>
      <p:regular r:id="rId25"/>
      <p:bold r:id="rId26"/>
      <p:italic r:id="rId27"/>
      <p:boldItalic r:id="rId28"/>
    </p:embeddedFont>
    <p:embeddedFont>
      <p:font typeface="Helvetica Neue" panose="020B0604020202020204" charset="0"/>
      <p:regular r:id="rId29"/>
      <p:bold r:id="rId30"/>
      <p:italic r:id="rId31"/>
      <p:boldItalic r:id="rId32"/>
    </p:embeddedFont>
    <p:embeddedFont>
      <p:font typeface="Raleway" pitchFamily="2" charset="-52"/>
      <p:regular r:id="rId33"/>
      <p:bold r:id="rId34"/>
      <p:italic r:id="rId35"/>
      <p:boldItalic r:id="rId36"/>
    </p:embeddedFont>
    <p:embeddedFont>
      <p:font typeface="Raleway SemiBold" pitchFamily="2" charset="-52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99E539-A985-4185-B76C-AB70CA4B0D3B}" v="219" dt="2023-10-17T15:11:18.723"/>
  </p1510:revLst>
</p1510:revInfo>
</file>

<file path=ppt/tableStyles.xml><?xml version="1.0" encoding="utf-8"?>
<a:tblStyleLst xmlns:a="http://schemas.openxmlformats.org/drawingml/2006/main" def="{84476F14-5544-4539-9D52-96EE183E8FCD}">
  <a:tblStyle styleId="{84476F14-5544-4539-9D52-96EE183E8FC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20" Type="http://schemas.openxmlformats.org/officeDocument/2006/relationships/font" Target="fonts/font1.fntdata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9101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7" name="Google Shape;2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romanoffnatasa82@gmail.com" TargetMode="Externa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8423" y="4510620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4808" y="4510620"/>
            <a:ext cx="750522" cy="37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0CA11E-DEBB-A97F-1AA5-5CB417698113}"/>
              </a:ext>
            </a:extLst>
          </p:cNvPr>
          <p:cNvSpPr txBox="1"/>
          <p:nvPr/>
        </p:nvSpPr>
        <p:spPr>
          <a:xfrm>
            <a:off x="256116" y="296775"/>
            <a:ext cx="39739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2">
                    <a:lumMod val="95000"/>
                    <a:lumOff val="5000"/>
                  </a:schemeClr>
                </a:solidFill>
                <a:latin typeface="Raleway SemiBold" pitchFamily="2" charset="-52"/>
                <a:ea typeface="Dela Gothic One" panose="00000500000000000000" pitchFamily="2" charset="-128"/>
              </a:rPr>
              <a:t>Социальная сеть </a:t>
            </a:r>
          </a:p>
          <a:p>
            <a:r>
              <a:rPr lang="ru-RU" sz="3600" dirty="0">
                <a:solidFill>
                  <a:schemeClr val="bg2">
                    <a:lumMod val="95000"/>
                    <a:lumOff val="5000"/>
                  </a:schemeClr>
                </a:solidFill>
                <a:latin typeface="Raleway SemiBold" pitchFamily="2" charset="-52"/>
                <a:ea typeface="Dela Gothic One" panose="00000500000000000000" pitchFamily="2" charset="-128"/>
              </a:rPr>
              <a:t>для детей  </a:t>
            </a:r>
          </a:p>
        </p:txBody>
      </p:sp>
      <p:sp>
        <p:nvSpPr>
          <p:cNvPr id="8" name="object 17">
            <a:extLst>
              <a:ext uri="{FF2B5EF4-FFF2-40B4-BE49-F238E27FC236}">
                <a16:creationId xmlns:a16="http://schemas.microsoft.com/office/drawing/2014/main" id="{7B1237F0-9662-1AC1-34D5-8783AC497F89}"/>
              </a:ext>
            </a:extLst>
          </p:cNvPr>
          <p:cNvSpPr txBox="1"/>
          <p:nvPr/>
        </p:nvSpPr>
        <p:spPr>
          <a:xfrm>
            <a:off x="198316" y="1497104"/>
            <a:ext cx="4031713" cy="657872"/>
          </a:xfrm>
          <a:prstGeom prst="rect">
            <a:avLst/>
          </a:prstGeom>
          <a:solidFill>
            <a:srgbClr val="FF99FF">
              <a:alpha val="199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101600" marR="93980" algn="ctr">
              <a:lnSpc>
                <a:spcPct val="100000"/>
              </a:lnSpc>
              <a:spcBef>
                <a:spcPts val="330"/>
              </a:spcBef>
            </a:pPr>
            <a:r>
              <a:rPr lang="ru-RU" sz="4000" b="1" dirty="0">
                <a:latin typeface="Raleway SemiBold" pitchFamily="2" charset="-52"/>
                <a:ea typeface="Dela Gothic One" panose="00000500000000000000" pitchFamily="2" charset="-128"/>
                <a:cs typeface="Tahoma"/>
              </a:rPr>
              <a:t>«ВДетстве»</a:t>
            </a:r>
            <a:endParaRPr sz="4000" b="1" dirty="0">
              <a:latin typeface="Raleway SemiBold" pitchFamily="2" charset="-52"/>
              <a:ea typeface="Dela Gothic One" panose="00000500000000000000" pitchFamily="2" charset="-128"/>
              <a:cs typeface="Tahoma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DB81DA-CDD2-453D-DC93-6BABD1BC25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5258" y="3127051"/>
            <a:ext cx="1788274" cy="1762274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70618" y="2060948"/>
            <a:ext cx="72291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Возрастное ограничение в Интернете - сложная проблема в России, так как в приложениях, в поисковиках, на сайтах его нужно самостоятельно устанавливать, бывает и такое, что оно работает плохо или дети самостоятельно могут его отключить. Поэтому идея создания приложения с уже встроенным ограничением является актуальной.</a:t>
            </a: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Также стоит отметить, что идея объединения на одной платформе различных видов преподнесения контента также является актуальной, потому что это удобнее, чем переходить из приложения в приложение.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DB41FAA-5982-5BD0-F9AD-D9617420D6CF}"/>
              </a:ext>
            </a:extLst>
          </p:cNvPr>
          <p:cNvSpPr txBox="1"/>
          <p:nvPr/>
        </p:nvSpPr>
        <p:spPr>
          <a:xfrm>
            <a:off x="2960646" y="1541404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</a:rPr>
              <a:t>ПРОЕКТА</a:t>
            </a:r>
          </a:p>
        </p:txBody>
      </p:sp>
      <p:sp>
        <p:nvSpPr>
          <p:cNvPr id="8" name="object 17">
            <a:extLst>
              <a:ext uri="{FF2B5EF4-FFF2-40B4-BE49-F238E27FC236}">
                <a16:creationId xmlns:a16="http://schemas.microsoft.com/office/drawing/2014/main" id="{3A7F40B6-4FC0-1531-8A60-F97E2AEDCE7F}"/>
              </a:ext>
            </a:extLst>
          </p:cNvPr>
          <p:cNvSpPr txBox="1"/>
          <p:nvPr/>
        </p:nvSpPr>
        <p:spPr>
          <a:xfrm>
            <a:off x="207778" y="1018396"/>
            <a:ext cx="3747188" cy="534762"/>
          </a:xfrm>
          <a:prstGeom prst="rect">
            <a:avLst/>
          </a:prstGeom>
          <a:solidFill>
            <a:srgbClr val="FF99FF">
              <a:alpha val="199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101600" marR="93980" algn="ctr">
              <a:lnSpc>
                <a:spcPct val="100000"/>
              </a:lnSpc>
              <a:spcBef>
                <a:spcPts val="330"/>
              </a:spcBef>
            </a:pPr>
            <a:r>
              <a:rPr lang="ru-RU" sz="3200" b="1" dirty="0">
                <a:latin typeface="Raleway SemiBold" pitchFamily="2" charset="-52"/>
                <a:ea typeface="Dela Gothic One" panose="00000500000000000000" pitchFamily="2" charset="-128"/>
                <a:cs typeface="Tahoma"/>
              </a:rPr>
              <a:t>АКТУАЛЬНОСТЬ</a:t>
            </a:r>
            <a:endParaRPr sz="3200" b="1" dirty="0">
              <a:latin typeface="Raleway SemiBold" pitchFamily="2" charset="-52"/>
              <a:ea typeface="Dela Gothic One" panose="00000500000000000000" pitchFamily="2" charset="-128"/>
              <a:cs typeface="Tahoma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2581AA0-5360-EB78-054C-B67FFE0028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9163" y="996547"/>
            <a:ext cx="418851" cy="4188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bject 17">
            <a:extLst>
              <a:ext uri="{FF2B5EF4-FFF2-40B4-BE49-F238E27FC236}">
                <a16:creationId xmlns:a16="http://schemas.microsoft.com/office/drawing/2014/main" id="{7A03C505-7813-2C69-FC59-595AAC281CFA}"/>
              </a:ext>
            </a:extLst>
          </p:cNvPr>
          <p:cNvSpPr txBox="1"/>
          <p:nvPr/>
        </p:nvSpPr>
        <p:spPr>
          <a:xfrm>
            <a:off x="1749901" y="414653"/>
            <a:ext cx="2948451" cy="534762"/>
          </a:xfrm>
          <a:prstGeom prst="rect">
            <a:avLst/>
          </a:prstGeom>
          <a:solidFill>
            <a:srgbClr val="FF99FF">
              <a:alpha val="199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101600" marR="93980" algn="ctr">
              <a:lnSpc>
                <a:spcPct val="100000"/>
              </a:lnSpc>
              <a:spcBef>
                <a:spcPts val="330"/>
              </a:spcBef>
            </a:pPr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  <a:cs typeface="Tahoma"/>
              </a:rPr>
              <a:t>ЦЕЛЕВАЯ</a:t>
            </a:r>
            <a:endParaRPr sz="2500" dirty="0">
              <a:latin typeface="Raleway SemiBold" pitchFamily="2" charset="-52"/>
              <a:ea typeface="Dela Gothic One" panose="00000500000000000000" pitchFamily="2" charset="-128"/>
              <a:cs typeface="Tahom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E5325C-46BC-497C-BCBA-5522854333A7}"/>
              </a:ext>
            </a:extLst>
          </p:cNvPr>
          <p:cNvSpPr txBox="1"/>
          <p:nvPr/>
        </p:nvSpPr>
        <p:spPr>
          <a:xfrm>
            <a:off x="3810690" y="901794"/>
            <a:ext cx="38361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</a:rPr>
              <a:t>АУДИТОРИЯ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B9324C-A096-08B1-CEC5-5DA0C15AE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985" y="414622"/>
            <a:ext cx="550591" cy="550591"/>
          </a:xfrm>
          <a:prstGeom prst="rect">
            <a:avLst/>
          </a:prstGeom>
        </p:spPr>
      </p:pic>
      <p:sp>
        <p:nvSpPr>
          <p:cNvPr id="11" name="object 11">
            <a:extLst>
              <a:ext uri="{FF2B5EF4-FFF2-40B4-BE49-F238E27FC236}">
                <a16:creationId xmlns:a16="http://schemas.microsoft.com/office/drawing/2014/main" id="{E6160680-5C15-E1D7-0188-76496B64ECB6}"/>
              </a:ext>
            </a:extLst>
          </p:cNvPr>
          <p:cNvSpPr txBox="1"/>
          <p:nvPr/>
        </p:nvSpPr>
        <p:spPr>
          <a:xfrm>
            <a:off x="690197" y="1906444"/>
            <a:ext cx="2178050" cy="527709"/>
          </a:xfrm>
          <a:prstGeom prst="rect">
            <a:avLst/>
          </a:prstGeom>
          <a:solidFill>
            <a:srgbClr val="BDFBF6">
              <a:alpha val="30195"/>
            </a:srgbClr>
          </a:solidFill>
        </p:spPr>
        <p:txBody>
          <a:bodyPr vert="horz" wrap="square" lIns="0" tIns="3492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75"/>
              </a:spcBef>
            </a:pPr>
            <a:r>
              <a:rPr lang="ru-RU" sz="1600" b="1" i="0" dirty="0">
                <a:solidFill>
                  <a:schemeClr val="tx2"/>
                </a:solidFill>
                <a:latin typeface="Century Gothic" panose="020B0502020202020204" pitchFamily="34" charset="0"/>
              </a:rPr>
              <a:t>ДЕТИ В ВОЗРАСТЕ ОТ 3 ДО 10 ЛЕТ, </a:t>
            </a:r>
            <a:endParaRPr lang="ru-RU" sz="1200" b="1" dirty="0">
              <a:solidFill>
                <a:schemeClr val="tx2"/>
              </a:solidFill>
              <a:latin typeface="Century Gothic" panose="020B0502020202020204" pitchFamily="34" charset="0"/>
              <a:cs typeface="Verdan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D3BA42-B50D-27A6-D812-7E96E1D69D39}"/>
              </a:ext>
            </a:extLst>
          </p:cNvPr>
          <p:cNvSpPr txBox="1"/>
          <p:nvPr/>
        </p:nvSpPr>
        <p:spPr>
          <a:xfrm>
            <a:off x="771382" y="2441754"/>
            <a:ext cx="19570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Century Gothic" panose="020B0502020202020204" pitchFamily="34" charset="0"/>
              </a:rPr>
              <a:t>интересующиеся развлекательными ресурсами сети «Интернет»</a:t>
            </a:r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EDF9FD22-0AE6-D948-8DB6-EA90F1A6D18A}"/>
              </a:ext>
            </a:extLst>
          </p:cNvPr>
          <p:cNvSpPr txBox="1"/>
          <p:nvPr/>
        </p:nvSpPr>
        <p:spPr>
          <a:xfrm>
            <a:off x="3359443" y="2719154"/>
            <a:ext cx="2178050" cy="773930"/>
          </a:xfrm>
          <a:prstGeom prst="rect">
            <a:avLst/>
          </a:prstGeom>
          <a:solidFill>
            <a:srgbClr val="BDFBF6">
              <a:alpha val="30195"/>
            </a:srgbClr>
          </a:solidFill>
        </p:spPr>
        <p:txBody>
          <a:bodyPr vert="horz" wrap="square" lIns="0" tIns="3492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75"/>
              </a:spcBef>
            </a:pPr>
            <a:r>
              <a:rPr lang="ru-RU" sz="1600" b="1" i="0" dirty="0">
                <a:solidFill>
                  <a:schemeClr val="tx2"/>
                </a:solidFill>
                <a:latin typeface="Century Gothic" panose="020B0502020202020204" pitchFamily="34" charset="0"/>
              </a:rPr>
              <a:t>РОДИТЕЛИ ДЕТЕЙ ВОЗРАСТЕ ОТ 0 ДО 10 ЛЕТ, </a:t>
            </a:r>
            <a:endParaRPr lang="ru-RU" sz="1200" b="1" dirty="0">
              <a:solidFill>
                <a:schemeClr val="tx2"/>
              </a:solidFill>
              <a:latin typeface="Century Gothic" panose="020B0502020202020204" pitchFamily="34" charset="0"/>
              <a:cs typeface="Verdan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8BFF27-F02C-E93E-AE0B-3468725DED19}"/>
              </a:ext>
            </a:extLst>
          </p:cNvPr>
          <p:cNvSpPr txBox="1"/>
          <p:nvPr/>
        </p:nvSpPr>
        <p:spPr>
          <a:xfrm>
            <a:off x="3359443" y="3493084"/>
            <a:ext cx="21780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chemeClr val="tx2"/>
                </a:solidFill>
                <a:effectLst/>
                <a:latin typeface="Century Gothic" panose="020B0502020202020204" pitchFamily="34" charset="0"/>
              </a:rPr>
              <a:t>желающие повысить свои компетенции в разделах воспитания и развития детей</a:t>
            </a:r>
            <a:endParaRPr lang="ru-RU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62AFBF9E-3CC1-F88D-CFC4-CAC1F0D7D543}"/>
              </a:ext>
            </a:extLst>
          </p:cNvPr>
          <p:cNvSpPr txBox="1"/>
          <p:nvPr/>
        </p:nvSpPr>
        <p:spPr>
          <a:xfrm>
            <a:off x="6074862" y="1906443"/>
            <a:ext cx="2178050" cy="527709"/>
          </a:xfrm>
          <a:prstGeom prst="rect">
            <a:avLst/>
          </a:prstGeom>
          <a:solidFill>
            <a:srgbClr val="BDFBF6">
              <a:alpha val="30195"/>
            </a:srgbClr>
          </a:solidFill>
        </p:spPr>
        <p:txBody>
          <a:bodyPr vert="horz" wrap="square" lIns="0" tIns="3492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75"/>
              </a:spcBef>
            </a:pPr>
            <a:r>
              <a:rPr lang="ru-RU" sz="1600" b="1" dirty="0">
                <a:solidFill>
                  <a:schemeClr val="tx2"/>
                </a:solidFill>
                <a:latin typeface="Century Gothic" panose="020B0502020202020204" pitchFamily="34" charset="0"/>
                <a:cs typeface="Verdana"/>
              </a:rPr>
              <a:t>ВОСПИТАТЕЛИ ДЕТСКИХ САДОВ,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6B0D90-8C4E-4A75-FBE6-E9AEC46C1A11}"/>
              </a:ext>
            </a:extLst>
          </p:cNvPr>
          <p:cNvSpPr txBox="1"/>
          <p:nvPr/>
        </p:nvSpPr>
        <p:spPr>
          <a:xfrm>
            <a:off x="6117339" y="2449971"/>
            <a:ext cx="209309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Century Gothic" panose="020B0502020202020204" pitchFamily="34" charset="0"/>
              </a:rPr>
              <a:t>заинтересованные в доступе к полезным дидактическим материалам и облегчении их работы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7A4C428-4017-A78A-4D4F-05842000CC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9047" y="3302022"/>
            <a:ext cx="668116" cy="66811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118B49F-3274-36F7-1C0D-E007F13490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7907" y="2058609"/>
            <a:ext cx="581121" cy="58112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50A9C1A-5459-F5D8-1280-FCE2706C5F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3326" y="3795810"/>
            <a:ext cx="581122" cy="58112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3FCD77BD-A095-DFD1-0782-64D3087E4FBF}"/>
              </a:ext>
            </a:extLst>
          </p:cNvPr>
          <p:cNvSpPr txBox="1"/>
          <p:nvPr/>
        </p:nvSpPr>
        <p:spPr>
          <a:xfrm>
            <a:off x="587569" y="509538"/>
            <a:ext cx="3263318" cy="534762"/>
          </a:xfrm>
          <a:prstGeom prst="rect">
            <a:avLst/>
          </a:prstGeom>
          <a:solidFill>
            <a:srgbClr val="FF99FF">
              <a:alpha val="199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101600" marR="93980" algn="ctr">
              <a:lnSpc>
                <a:spcPct val="100000"/>
              </a:lnSpc>
              <a:spcBef>
                <a:spcPts val="330"/>
              </a:spcBef>
            </a:pPr>
            <a:r>
              <a:rPr lang="ru-RU" sz="3200" b="1" dirty="0">
                <a:latin typeface="Raleway SemiBold" pitchFamily="2" charset="-52"/>
                <a:ea typeface="Dela Gothic One" panose="00000500000000000000" pitchFamily="2" charset="-128"/>
                <a:cs typeface="Tahoma"/>
              </a:rPr>
              <a:t>ПРОБЛЕМА</a:t>
            </a:r>
            <a:endParaRPr sz="2500" b="1" dirty="0">
              <a:latin typeface="Raleway SemiBold" pitchFamily="2" charset="-52"/>
              <a:ea typeface="Dela Gothic One" panose="00000500000000000000" pitchFamily="2" charset="-128"/>
              <a:cs typeface="Tahoma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4C8EDA-AD67-1633-7088-B1C853D5D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5212" y="423351"/>
            <a:ext cx="620949" cy="6209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F42833-446B-5679-7A2F-965D9EC2FC45}"/>
              </a:ext>
            </a:extLst>
          </p:cNvPr>
          <p:cNvSpPr txBox="1"/>
          <p:nvPr/>
        </p:nvSpPr>
        <p:spPr>
          <a:xfrm>
            <a:off x="587569" y="1132961"/>
            <a:ext cx="7777498" cy="328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интернете, в частности социальных сетях, часто возникают такие проблемы, как:</a:t>
            </a: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просмотр детьми контента для взрослых;</a:t>
            </a: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отсутствие познавательного контента для родителей по воспитанию и развитию детей;</a:t>
            </a: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для воспитателей - малое количество дидактических материалов и методических разработок для всех возрастов в соответствии с ФГОС ДО в одном месте.</a:t>
            </a: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Как следствие, нарушается психика детей, процесс воспитания для родителей становится сложным испытанием, а подготовка воспитателей к занятиям по времени увеличивается в разы.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bject 17">
            <a:extLst>
              <a:ext uri="{FF2B5EF4-FFF2-40B4-BE49-F238E27FC236}">
                <a16:creationId xmlns:a16="http://schemas.microsoft.com/office/drawing/2014/main" id="{7A371428-3120-C94E-DE4F-618B51AE11F4}"/>
              </a:ext>
            </a:extLst>
          </p:cNvPr>
          <p:cNvSpPr txBox="1"/>
          <p:nvPr/>
        </p:nvSpPr>
        <p:spPr>
          <a:xfrm>
            <a:off x="587569" y="509538"/>
            <a:ext cx="2891611" cy="534762"/>
          </a:xfrm>
          <a:prstGeom prst="rect">
            <a:avLst/>
          </a:prstGeom>
          <a:solidFill>
            <a:srgbClr val="FF99FF">
              <a:alpha val="199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101600" marR="93980" algn="ctr">
              <a:lnSpc>
                <a:spcPct val="100000"/>
              </a:lnSpc>
              <a:spcBef>
                <a:spcPts val="330"/>
              </a:spcBef>
            </a:pPr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  <a:cs typeface="Tahoma"/>
              </a:rPr>
              <a:t>РЕШЕНИЕ</a:t>
            </a:r>
            <a:endParaRPr sz="3200" dirty="0">
              <a:latin typeface="Raleway SemiBold" pitchFamily="2" charset="-52"/>
              <a:ea typeface="Dela Gothic One" panose="00000500000000000000" pitchFamily="2" charset="-128"/>
              <a:cs typeface="Tahoma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023DC3-2B98-E4FA-7094-840C4995D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1582" y="283391"/>
            <a:ext cx="760909" cy="7609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645E8D-A7A5-E2DE-0B54-CFB4623EAC0C}"/>
              </a:ext>
            </a:extLst>
          </p:cNvPr>
          <p:cNvSpPr txBox="1"/>
          <p:nvPr/>
        </p:nvSpPr>
        <p:spPr>
          <a:xfrm>
            <a:off x="800694" y="1382412"/>
            <a:ext cx="7145779" cy="167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Создание приложения, которое будет удобно для этих трех групп населения.</a:t>
            </a: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этом приложении будет жесткий контроль над возрастным ограничением, познавательный контент для родителей и необходимые материалы для воспитателей в одном месте.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object 17">
            <a:extLst>
              <a:ext uri="{FF2B5EF4-FFF2-40B4-BE49-F238E27FC236}">
                <a16:creationId xmlns:a16="http://schemas.microsoft.com/office/drawing/2014/main" id="{94ECAC61-9C3A-555C-C9D4-0E68A1A73510}"/>
              </a:ext>
            </a:extLst>
          </p:cNvPr>
          <p:cNvSpPr txBox="1"/>
          <p:nvPr/>
        </p:nvSpPr>
        <p:spPr>
          <a:xfrm>
            <a:off x="516945" y="442631"/>
            <a:ext cx="2977104" cy="534762"/>
          </a:xfrm>
          <a:prstGeom prst="rect">
            <a:avLst/>
          </a:prstGeom>
          <a:solidFill>
            <a:srgbClr val="FF99FF">
              <a:alpha val="199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101600" marR="93980" algn="ctr">
              <a:lnSpc>
                <a:spcPct val="100000"/>
              </a:lnSpc>
              <a:spcBef>
                <a:spcPts val="330"/>
              </a:spcBef>
            </a:pPr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  <a:cs typeface="Tahoma"/>
              </a:rPr>
              <a:t>ЦЕННОСТЬ</a:t>
            </a:r>
            <a:r>
              <a:rPr lang="ru-RU" sz="2500" dirty="0">
                <a:latin typeface="Dela Gothic One" panose="00000500000000000000" pitchFamily="2" charset="-128"/>
                <a:ea typeface="Dela Gothic One" panose="00000500000000000000" pitchFamily="2" charset="-128"/>
                <a:cs typeface="Tahoma"/>
              </a:rPr>
              <a:t>,   </a:t>
            </a:r>
            <a:endParaRPr sz="2500" dirty="0">
              <a:latin typeface="Dela Gothic One" panose="00000500000000000000" pitchFamily="2" charset="-128"/>
              <a:ea typeface="Dela Gothic One" panose="00000500000000000000" pitchFamily="2" charset="-128"/>
              <a:cs typeface="Tahom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159BDE-4E20-7BDD-0301-3F7A741D6AF2}"/>
              </a:ext>
            </a:extLst>
          </p:cNvPr>
          <p:cNvSpPr txBox="1"/>
          <p:nvPr/>
        </p:nvSpPr>
        <p:spPr>
          <a:xfrm>
            <a:off x="4029307" y="1041895"/>
            <a:ext cx="43922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</a:rPr>
              <a:t>ПРЕДЛОЖЕНИЕ</a:t>
            </a:r>
          </a:p>
        </p:txBody>
      </p:sp>
      <p:sp>
        <p:nvSpPr>
          <p:cNvPr id="9" name="object 17">
            <a:extLst>
              <a:ext uri="{FF2B5EF4-FFF2-40B4-BE49-F238E27FC236}">
                <a16:creationId xmlns:a16="http://schemas.microsoft.com/office/drawing/2014/main" id="{0DB06201-F2C7-47AA-EB29-FA45153C2FD8}"/>
              </a:ext>
            </a:extLst>
          </p:cNvPr>
          <p:cNvSpPr txBox="1"/>
          <p:nvPr/>
        </p:nvSpPr>
        <p:spPr>
          <a:xfrm>
            <a:off x="516945" y="1066902"/>
            <a:ext cx="3512362" cy="534762"/>
          </a:xfrm>
          <a:prstGeom prst="rect">
            <a:avLst/>
          </a:prstGeom>
          <a:solidFill>
            <a:srgbClr val="FF99FF">
              <a:alpha val="199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101600" marR="93980" algn="ctr">
              <a:lnSpc>
                <a:spcPct val="100000"/>
              </a:lnSpc>
              <a:spcBef>
                <a:spcPts val="330"/>
              </a:spcBef>
            </a:pPr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  <a:cs typeface="Tahoma"/>
              </a:rPr>
              <a:t>ЦЕННОСТНОЕ</a:t>
            </a:r>
            <a:r>
              <a:rPr lang="ru-RU" sz="2400" dirty="0">
                <a:latin typeface="Dela Gothic One" panose="00000500000000000000" pitchFamily="2" charset="-128"/>
                <a:ea typeface="Dela Gothic One" panose="00000500000000000000" pitchFamily="2" charset="-128"/>
                <a:cs typeface="Tahoma"/>
              </a:rPr>
              <a:t> </a:t>
            </a:r>
            <a:endParaRPr sz="2400" dirty="0">
              <a:latin typeface="Dela Gothic One" panose="00000500000000000000" pitchFamily="2" charset="-128"/>
              <a:ea typeface="Dela Gothic One" panose="00000500000000000000" pitchFamily="2" charset="-128"/>
              <a:cs typeface="Tahoma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FC1C414-032F-83D7-A1EE-695043C7C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506" y="345788"/>
            <a:ext cx="645581" cy="6455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EDC5E4-C0F7-CAA9-3CEA-C2D8CC6F1E4C}"/>
              </a:ext>
            </a:extLst>
          </p:cNvPr>
          <p:cNvSpPr txBox="1"/>
          <p:nvPr/>
        </p:nvSpPr>
        <p:spPr>
          <a:xfrm>
            <a:off x="-5087" y="1601664"/>
            <a:ext cx="8632142" cy="328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главная ценность заключается в том, что в нашей социальной сети будет жесткий возрастной ограничитель, который не позволит детям смотреть контент, который для них не предназначен. Также стоит отметить, что в нашей социальной сети собраны всевозможные способы потребления контента.</a:t>
            </a: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Еще одним важным предложением является самая важная и нужная документация для воспитателей и других сотрудников детского сада, собранная в одном месте. Мы даем возможность сократить время подготовки к работе, а также ведение отчетности в разы.</a:t>
            </a: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Для родителей ценным предложением будет контент от экспертов по теме воспитания и развития детей, предоставляя возможность родителям чувствовать себя уверенно во взаимодействии со своим ребенком.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object 17">
            <a:extLst>
              <a:ext uri="{FF2B5EF4-FFF2-40B4-BE49-F238E27FC236}">
                <a16:creationId xmlns:a16="http://schemas.microsoft.com/office/drawing/2014/main" id="{002B042D-F21E-1D8E-29CF-820EA2931D8C}"/>
              </a:ext>
            </a:extLst>
          </p:cNvPr>
          <p:cNvSpPr txBox="1"/>
          <p:nvPr/>
        </p:nvSpPr>
        <p:spPr>
          <a:xfrm>
            <a:off x="3126195" y="375723"/>
            <a:ext cx="2382508" cy="534762"/>
          </a:xfrm>
          <a:prstGeom prst="rect">
            <a:avLst/>
          </a:prstGeom>
          <a:solidFill>
            <a:srgbClr val="FF99FF">
              <a:alpha val="199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101600" marR="93980" algn="ctr">
              <a:lnSpc>
                <a:spcPct val="100000"/>
              </a:lnSpc>
              <a:spcBef>
                <a:spcPts val="330"/>
              </a:spcBef>
            </a:pPr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  <a:cs typeface="Tahoma"/>
              </a:rPr>
              <a:t>РЫНОК</a:t>
            </a:r>
            <a:endParaRPr sz="2500" dirty="0">
              <a:latin typeface="Raleway SemiBold" pitchFamily="2" charset="-52"/>
              <a:ea typeface="Dela Gothic One" panose="00000500000000000000" pitchFamily="2" charset="-128"/>
              <a:cs typeface="Tahoma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30E392-BDF3-A7BB-5859-960FBD74A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2518" y="375723"/>
            <a:ext cx="534762" cy="53476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object 17">
            <a:extLst>
              <a:ext uri="{FF2B5EF4-FFF2-40B4-BE49-F238E27FC236}">
                <a16:creationId xmlns:a16="http://schemas.microsoft.com/office/drawing/2014/main" id="{C2F1EC75-C053-13B3-BB6E-08502E4B3E94}"/>
              </a:ext>
            </a:extLst>
          </p:cNvPr>
          <p:cNvSpPr txBox="1"/>
          <p:nvPr/>
        </p:nvSpPr>
        <p:spPr>
          <a:xfrm>
            <a:off x="2217859" y="425930"/>
            <a:ext cx="4471132" cy="534762"/>
          </a:xfrm>
          <a:prstGeom prst="rect">
            <a:avLst/>
          </a:prstGeom>
          <a:solidFill>
            <a:srgbClr val="FF99FF">
              <a:alpha val="199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101600" marR="93980" algn="ctr">
              <a:lnSpc>
                <a:spcPct val="100000"/>
              </a:lnSpc>
              <a:spcBef>
                <a:spcPts val="330"/>
              </a:spcBef>
            </a:pPr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  <a:cs typeface="Tahoma"/>
              </a:rPr>
              <a:t>БИЗНЕС-МОДЕЛЬ</a:t>
            </a:r>
            <a:endParaRPr sz="3200" dirty="0">
              <a:latin typeface="Raleway SemiBold" pitchFamily="2" charset="-52"/>
              <a:ea typeface="Dela Gothic One" panose="00000500000000000000" pitchFamily="2" charset="-128"/>
              <a:cs typeface="Tahoma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30255CE-5A5C-6B65-8CE8-F29FD71FC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362" y="296969"/>
            <a:ext cx="602167" cy="6021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F012F2-8701-317C-5E6E-09204AE39531}"/>
              </a:ext>
            </a:extLst>
          </p:cNvPr>
          <p:cNvSpPr txBox="1"/>
          <p:nvPr/>
        </p:nvSpPr>
        <p:spPr>
          <a:xfrm>
            <a:off x="2286000" y="1736585"/>
            <a:ext cx="4572000" cy="167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-Рекламная</a:t>
            </a: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-Партнерская программа</a:t>
            </a: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-Краудсорсинг</a:t>
            </a: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ru-RU"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Freemium</a:t>
            </a:r>
            <a:endParaRPr lang="ru-RU" sz="14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-Подписка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C5AFFD1C-6C53-9623-C0B0-291A011BED17}"/>
              </a:ext>
            </a:extLst>
          </p:cNvPr>
          <p:cNvSpPr txBox="1"/>
          <p:nvPr/>
        </p:nvSpPr>
        <p:spPr>
          <a:xfrm>
            <a:off x="1821366" y="282345"/>
            <a:ext cx="2826642" cy="534762"/>
          </a:xfrm>
          <a:prstGeom prst="rect">
            <a:avLst/>
          </a:prstGeom>
          <a:solidFill>
            <a:srgbClr val="FF99FF">
              <a:alpha val="199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101600" marR="93980" algn="ctr">
              <a:lnSpc>
                <a:spcPct val="100000"/>
              </a:lnSpc>
              <a:spcBef>
                <a:spcPts val="330"/>
              </a:spcBef>
            </a:pPr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  <a:cs typeface="Tahoma"/>
              </a:rPr>
              <a:t>ТЕКУЩИЕ</a:t>
            </a:r>
            <a:endParaRPr sz="2800" dirty="0">
              <a:latin typeface="Raleway SemiBold" pitchFamily="2" charset="-52"/>
              <a:ea typeface="Dela Gothic One" panose="00000500000000000000" pitchFamily="2" charset="-128"/>
              <a:cs typeface="Tahom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A47D7D-CF66-D741-8093-DAA98C27C315}"/>
              </a:ext>
            </a:extLst>
          </p:cNvPr>
          <p:cNvSpPr txBox="1"/>
          <p:nvPr/>
        </p:nvSpPr>
        <p:spPr>
          <a:xfrm>
            <a:off x="3773519" y="850637"/>
            <a:ext cx="35491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</a:rPr>
              <a:t>РЕЗУЛЬТАТЫ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6739F4E-AE75-20E5-2F25-FD89D4242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2151" y="244831"/>
            <a:ext cx="572276" cy="5722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7720C2-5D41-3B78-F48A-01DC8B1A4B79}"/>
              </a:ext>
            </a:extLst>
          </p:cNvPr>
          <p:cNvSpPr txBox="1"/>
          <p:nvPr/>
        </p:nvSpPr>
        <p:spPr>
          <a:xfrm>
            <a:off x="779141" y="1468942"/>
            <a:ext cx="5988756" cy="328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Разработана идея проекта;</a:t>
            </a:r>
          </a:p>
          <a:p>
            <a:pPr marL="742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Укомплектован основной состав команды и распределены роли;</a:t>
            </a:r>
          </a:p>
          <a:p>
            <a:pPr marL="742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Сделана презентация к проекту;</a:t>
            </a:r>
          </a:p>
          <a:p>
            <a:pPr marL="742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Заполнен паспорт проекта</a:t>
            </a: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lang="ru-RU" sz="14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742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Прописан план реализации стартапа;</a:t>
            </a:r>
          </a:p>
          <a:p>
            <a:pPr marL="742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Сформулирована базовая бизнес-идея;</a:t>
            </a:r>
          </a:p>
          <a:p>
            <a:pPr marL="742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Прописана характеристика будущего продукта;</a:t>
            </a:r>
          </a:p>
          <a:p>
            <a:pPr marL="742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Прописана характеристика проблемы;</a:t>
            </a:r>
          </a:p>
          <a:p>
            <a:pPr marL="742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Составлен план дальнейшего развития проекта.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C5B54D55-8ACF-A616-0BEC-CE1DBAB93482}"/>
              </a:ext>
            </a:extLst>
          </p:cNvPr>
          <p:cNvSpPr txBox="1"/>
          <p:nvPr/>
        </p:nvSpPr>
        <p:spPr>
          <a:xfrm>
            <a:off x="1877810" y="143889"/>
            <a:ext cx="2694190" cy="534762"/>
          </a:xfrm>
          <a:prstGeom prst="rect">
            <a:avLst/>
          </a:prstGeom>
          <a:solidFill>
            <a:srgbClr val="FF99FF">
              <a:alpha val="199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101600" marR="93980" algn="ctr">
              <a:lnSpc>
                <a:spcPct val="100000"/>
              </a:lnSpc>
              <a:spcBef>
                <a:spcPts val="330"/>
              </a:spcBef>
            </a:pPr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  <a:cs typeface="Tahoma"/>
              </a:rPr>
              <a:t>КОМАНДА</a:t>
            </a:r>
            <a:endParaRPr sz="3200" dirty="0">
              <a:latin typeface="Raleway SemiBold" pitchFamily="2" charset="-52"/>
              <a:ea typeface="Dela Gothic One" panose="00000500000000000000" pitchFamily="2" charset="-128"/>
              <a:cs typeface="Tahom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83E5C9-E846-2963-2B42-C3A652EB5818}"/>
              </a:ext>
            </a:extLst>
          </p:cNvPr>
          <p:cNvSpPr txBox="1"/>
          <p:nvPr/>
        </p:nvSpPr>
        <p:spPr>
          <a:xfrm>
            <a:off x="4571999" y="155402"/>
            <a:ext cx="21568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</a:rPr>
              <a:t>ПРОЕКТА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DAD3AB-5373-6052-EBD6-1DB533BBB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487" y="116430"/>
            <a:ext cx="500665" cy="500665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CB46B7D-C364-F157-16A1-F58ADE7017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1" t="22981" r="20889" b="9521"/>
          <a:stretch/>
        </p:blipFill>
        <p:spPr bwMode="auto">
          <a:xfrm>
            <a:off x="804483" y="885305"/>
            <a:ext cx="1783550" cy="1746160"/>
          </a:xfrm>
          <a:prstGeom prst="ellipse">
            <a:avLst/>
          </a:prstGeom>
          <a:noFill/>
          <a:ln w="57150">
            <a:noFill/>
          </a:ln>
          <a:effectLst>
            <a:glow rad="101600">
              <a:srgbClr val="FF99F5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4FD7CCC-2BA4-6FC9-81C4-9368CA6BD6DE}"/>
              </a:ext>
            </a:extLst>
          </p:cNvPr>
          <p:cNvSpPr txBox="1"/>
          <p:nvPr/>
        </p:nvSpPr>
        <p:spPr>
          <a:xfrm>
            <a:off x="484194" y="2725265"/>
            <a:ext cx="2291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Raleway SemiBold" pitchFamily="2" charset="-52"/>
                <a:ea typeface="Dela Gothic One" panose="00000500000000000000" pitchFamily="2" charset="-128"/>
              </a:rPr>
              <a:t>Лада Новгородова</a:t>
            </a:r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6B2A61AF-97D9-1D45-01B1-52A7DBE653A9}"/>
              </a:ext>
            </a:extLst>
          </p:cNvPr>
          <p:cNvSpPr txBox="1"/>
          <p:nvPr/>
        </p:nvSpPr>
        <p:spPr>
          <a:xfrm>
            <a:off x="421725" y="3063053"/>
            <a:ext cx="2291576" cy="250710"/>
          </a:xfrm>
          <a:prstGeom prst="rect">
            <a:avLst/>
          </a:prstGeom>
          <a:solidFill>
            <a:srgbClr val="BDFBF6">
              <a:alpha val="30195"/>
            </a:srgbClr>
          </a:solidFill>
        </p:spPr>
        <p:txBody>
          <a:bodyPr vert="horz" wrap="square" lIns="0" tIns="3492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75"/>
              </a:spcBef>
            </a:pPr>
            <a:r>
              <a:rPr lang="ru-RU" b="1" i="0" dirty="0">
                <a:solidFill>
                  <a:schemeClr val="tx2"/>
                </a:solidFill>
                <a:latin typeface="Raleway SemiBold" pitchFamily="2" charset="-52"/>
              </a:rPr>
              <a:t>Руководитель проекта</a:t>
            </a:r>
            <a:endParaRPr lang="ru-RU" sz="1100" b="1" dirty="0">
              <a:solidFill>
                <a:schemeClr val="tx2"/>
              </a:solidFill>
              <a:latin typeface="Raleway SemiBold" pitchFamily="2" charset="-52"/>
              <a:cs typeface="Verdan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F8E0B9-1EF3-4CF6-DFDC-ADD193D9BC3F}"/>
              </a:ext>
            </a:extLst>
          </p:cNvPr>
          <p:cNvSpPr txBox="1"/>
          <p:nvPr/>
        </p:nvSpPr>
        <p:spPr>
          <a:xfrm>
            <a:off x="302631" y="3370537"/>
            <a:ext cx="286154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  <a:ea typeface="Dela Gothic One" panose="00000500000000000000" pitchFamily="2" charset="-128"/>
              </a:rPr>
              <a:t>Высшее образование в области психологии и педагогики детства (САФУ им.Ломоносова)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  <a:ea typeface="Dela Gothic One" panose="00000500000000000000" pitchFamily="2" charset="-128"/>
              </a:rPr>
              <a:t>Опыт в организации творческих проектов более 5 лет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  <a:ea typeface="Dela Gothic One" panose="00000500000000000000" pitchFamily="2" charset="-128"/>
              </a:rPr>
              <a:t>Превратит «Войну и мир» Толстого в эпичную «Игру престолов» Мартина, не отрываясь от утреннего кофе.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C76CF6D9-F4D5-3B28-ABDA-5A2DA892D0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4" t="22402" b="22240"/>
          <a:stretch/>
        </p:blipFill>
        <p:spPr bwMode="auto">
          <a:xfrm>
            <a:off x="3480916" y="781547"/>
            <a:ext cx="1970738" cy="1861623"/>
          </a:xfrm>
          <a:prstGeom prst="ellipse">
            <a:avLst/>
          </a:prstGeom>
          <a:noFill/>
          <a:ln w="57150">
            <a:noFill/>
          </a:ln>
          <a:effectLst>
            <a:glow rad="101600">
              <a:srgbClr val="FF99F5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0AB63E6-C684-5E22-7BE6-450245FDD051}"/>
              </a:ext>
            </a:extLst>
          </p:cNvPr>
          <p:cNvSpPr txBox="1"/>
          <p:nvPr/>
        </p:nvSpPr>
        <p:spPr>
          <a:xfrm>
            <a:off x="6275249" y="2824172"/>
            <a:ext cx="2291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Raleway SemiBold" pitchFamily="2" charset="-52"/>
                <a:ea typeface="Dela Gothic One" panose="00000500000000000000" pitchFamily="2" charset="-128"/>
              </a:rPr>
              <a:t>Жаля Джафарова</a:t>
            </a:r>
          </a:p>
        </p:txBody>
      </p:sp>
      <p:sp>
        <p:nvSpPr>
          <p:cNvPr id="21" name="object 11">
            <a:extLst>
              <a:ext uri="{FF2B5EF4-FFF2-40B4-BE49-F238E27FC236}">
                <a16:creationId xmlns:a16="http://schemas.microsoft.com/office/drawing/2014/main" id="{B1ED1245-6220-4118-A014-157A0F82565A}"/>
              </a:ext>
            </a:extLst>
          </p:cNvPr>
          <p:cNvSpPr txBox="1"/>
          <p:nvPr/>
        </p:nvSpPr>
        <p:spPr>
          <a:xfrm>
            <a:off x="3445393" y="3058301"/>
            <a:ext cx="2291576" cy="250710"/>
          </a:xfrm>
          <a:prstGeom prst="rect">
            <a:avLst/>
          </a:prstGeom>
          <a:solidFill>
            <a:srgbClr val="BDFBF6">
              <a:alpha val="30195"/>
            </a:srgbClr>
          </a:solidFill>
        </p:spPr>
        <p:txBody>
          <a:bodyPr vert="horz" wrap="square" lIns="0" tIns="3492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75"/>
              </a:spcBef>
            </a:pPr>
            <a:r>
              <a:rPr lang="ru-RU" b="1" dirty="0">
                <a:solidFill>
                  <a:schemeClr val="tx2"/>
                </a:solidFill>
                <a:latin typeface="Raleway SemiBold" pitchFamily="2" charset="-52"/>
                <a:cs typeface="Verdana"/>
              </a:rPr>
              <a:t>Идейный вдохновитель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B7D369-C07B-ED86-E6F3-A6707E18EF0E}"/>
              </a:ext>
            </a:extLst>
          </p:cNvPr>
          <p:cNvSpPr txBox="1"/>
          <p:nvPr/>
        </p:nvSpPr>
        <p:spPr>
          <a:xfrm>
            <a:off x="3284433" y="3370537"/>
            <a:ext cx="2694191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</a:rPr>
              <a:t>Высшее образование в области психологии и педагогики детства (САФУ им.Ломоносова)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</a:rPr>
              <a:t>Интегративный психолог-практик (МУИП)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</a:rPr>
              <a:t>Если бы она жила во времена Фрейда, возможно, ведущие идеи психологии появились бы на пару десятков лет раньше.</a:t>
            </a: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BA31D071-8196-B9B2-C066-6191B492F8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5" t="10985" r="19508" b="45510"/>
          <a:stretch/>
        </p:blipFill>
        <p:spPr bwMode="auto">
          <a:xfrm>
            <a:off x="6344538" y="800866"/>
            <a:ext cx="1970738" cy="1924399"/>
          </a:xfrm>
          <a:prstGeom prst="ellipse">
            <a:avLst/>
          </a:prstGeom>
          <a:noFill/>
          <a:effectLst>
            <a:glow rad="101600">
              <a:srgbClr val="FF99F5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873098A-AE22-1316-DEE8-E3E87D387E1B}"/>
              </a:ext>
            </a:extLst>
          </p:cNvPr>
          <p:cNvSpPr txBox="1"/>
          <p:nvPr/>
        </p:nvSpPr>
        <p:spPr>
          <a:xfrm>
            <a:off x="3426212" y="2750524"/>
            <a:ext cx="2291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Raleway SemiBold" pitchFamily="2" charset="-52"/>
                <a:ea typeface="Dela Gothic One" panose="00000500000000000000" pitchFamily="2" charset="-128"/>
              </a:rPr>
              <a:t>Ольга Любова</a:t>
            </a:r>
          </a:p>
        </p:txBody>
      </p:sp>
      <p:sp>
        <p:nvSpPr>
          <p:cNvPr id="27" name="object 11">
            <a:extLst>
              <a:ext uri="{FF2B5EF4-FFF2-40B4-BE49-F238E27FC236}">
                <a16:creationId xmlns:a16="http://schemas.microsoft.com/office/drawing/2014/main" id="{C11E07B1-BDED-0675-0DD4-904DF1FC3A7D}"/>
              </a:ext>
            </a:extLst>
          </p:cNvPr>
          <p:cNvSpPr txBox="1"/>
          <p:nvPr/>
        </p:nvSpPr>
        <p:spPr>
          <a:xfrm>
            <a:off x="6699321" y="3119827"/>
            <a:ext cx="1093661" cy="250710"/>
          </a:xfrm>
          <a:prstGeom prst="rect">
            <a:avLst/>
          </a:prstGeom>
          <a:solidFill>
            <a:srgbClr val="BDFBF6">
              <a:alpha val="30195"/>
            </a:srgbClr>
          </a:solidFill>
        </p:spPr>
        <p:txBody>
          <a:bodyPr vert="horz" wrap="square" lIns="0" tIns="3492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75"/>
              </a:spcBef>
            </a:pPr>
            <a:r>
              <a:rPr lang="ru-RU" b="1" dirty="0">
                <a:solidFill>
                  <a:schemeClr val="tx2"/>
                </a:solidFill>
                <a:latin typeface="Raleway SemiBold" pitchFamily="2" charset="-52"/>
                <a:cs typeface="Verdana"/>
              </a:rPr>
              <a:t>Дизайнер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22D987-67BD-2A3C-F3D9-7F0F72C529CA}"/>
              </a:ext>
            </a:extLst>
          </p:cNvPr>
          <p:cNvSpPr txBox="1"/>
          <p:nvPr/>
        </p:nvSpPr>
        <p:spPr>
          <a:xfrm>
            <a:off x="6147261" y="3370537"/>
            <a:ext cx="2789663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</a:rPr>
              <a:t>Высшее образование в области психологии и педагогики детства (САФУ им.Ломоносова)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</a:rPr>
              <a:t>Опыт в области дизайнерского искусства 4 года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</a:rPr>
              <a:t>Превращает наскальные рисунки древних людей в произведение искусства так же легко, как Гермиона отвечает на уроках.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C5B54D55-8ACF-A616-0BEC-CE1DBAB93482}"/>
              </a:ext>
            </a:extLst>
          </p:cNvPr>
          <p:cNvSpPr txBox="1"/>
          <p:nvPr/>
        </p:nvSpPr>
        <p:spPr>
          <a:xfrm>
            <a:off x="1877810" y="143889"/>
            <a:ext cx="2694190" cy="534762"/>
          </a:xfrm>
          <a:prstGeom prst="rect">
            <a:avLst/>
          </a:prstGeom>
          <a:solidFill>
            <a:srgbClr val="FF99FF">
              <a:alpha val="199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101600" marR="93980" algn="ctr">
              <a:lnSpc>
                <a:spcPct val="100000"/>
              </a:lnSpc>
              <a:spcBef>
                <a:spcPts val="330"/>
              </a:spcBef>
            </a:pPr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  <a:cs typeface="Tahoma"/>
              </a:rPr>
              <a:t>КОМАНДА</a:t>
            </a:r>
            <a:endParaRPr sz="3200" dirty="0">
              <a:latin typeface="Raleway SemiBold" pitchFamily="2" charset="-52"/>
              <a:ea typeface="Dela Gothic One" panose="00000500000000000000" pitchFamily="2" charset="-128"/>
              <a:cs typeface="Tahom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83E5C9-E846-2963-2B42-C3A652EB5818}"/>
              </a:ext>
            </a:extLst>
          </p:cNvPr>
          <p:cNvSpPr txBox="1"/>
          <p:nvPr/>
        </p:nvSpPr>
        <p:spPr>
          <a:xfrm>
            <a:off x="4615885" y="140865"/>
            <a:ext cx="21568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</a:rPr>
              <a:t>ПРОЕКТА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DAD3AB-5373-6052-EBD6-1DB533BBB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487" y="116430"/>
            <a:ext cx="500665" cy="500665"/>
          </a:xfrm>
          <a:prstGeom prst="rect">
            <a:avLst/>
          </a:prstGeom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id="{0612942A-A999-B330-4203-3F67D0F429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44"/>
          <a:stretch/>
        </p:blipFill>
        <p:spPr bwMode="auto">
          <a:xfrm>
            <a:off x="739437" y="940453"/>
            <a:ext cx="1988020" cy="1920878"/>
          </a:xfrm>
          <a:prstGeom prst="ellipse">
            <a:avLst/>
          </a:prstGeom>
          <a:noFill/>
          <a:effectLst>
            <a:glow rad="101600">
              <a:srgbClr val="FF99F5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13D3A6-A6D7-B1A1-9EFE-6E80183C3612}"/>
              </a:ext>
            </a:extLst>
          </p:cNvPr>
          <p:cNvSpPr txBox="1"/>
          <p:nvPr/>
        </p:nvSpPr>
        <p:spPr>
          <a:xfrm>
            <a:off x="517701" y="2909753"/>
            <a:ext cx="2291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Raleway SemiBold" pitchFamily="2" charset="-52"/>
                <a:ea typeface="Dela Gothic One" panose="00000500000000000000" pitchFamily="2" charset="-128"/>
              </a:rPr>
              <a:t>Ирина Тярина</a:t>
            </a:r>
          </a:p>
        </p:txBody>
      </p:sp>
      <p:sp>
        <p:nvSpPr>
          <p:cNvPr id="3" name="object 11">
            <a:extLst>
              <a:ext uri="{FF2B5EF4-FFF2-40B4-BE49-F238E27FC236}">
                <a16:creationId xmlns:a16="http://schemas.microsoft.com/office/drawing/2014/main" id="{BBD5A98A-B468-F130-6C5F-A63E0871C010}"/>
              </a:ext>
            </a:extLst>
          </p:cNvPr>
          <p:cNvSpPr txBox="1"/>
          <p:nvPr/>
        </p:nvSpPr>
        <p:spPr>
          <a:xfrm>
            <a:off x="517701" y="3217530"/>
            <a:ext cx="2291576" cy="250710"/>
          </a:xfrm>
          <a:prstGeom prst="rect">
            <a:avLst/>
          </a:prstGeom>
          <a:solidFill>
            <a:srgbClr val="BDFBF6">
              <a:alpha val="30195"/>
            </a:srgbClr>
          </a:solidFill>
        </p:spPr>
        <p:txBody>
          <a:bodyPr vert="horz" wrap="square" lIns="0" tIns="3492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75"/>
              </a:spcBef>
            </a:pPr>
            <a:r>
              <a:rPr lang="ru-RU" b="1" dirty="0">
                <a:solidFill>
                  <a:schemeClr val="tx2"/>
                </a:solidFill>
                <a:latin typeface="Raleway SemiBold" pitchFamily="2" charset="-52"/>
                <a:cs typeface="Verdana"/>
              </a:rPr>
              <a:t>Редактор, копирайтер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471478-D7AA-B05E-BF8C-DBDCEA3AE91C}"/>
              </a:ext>
            </a:extLst>
          </p:cNvPr>
          <p:cNvSpPr txBox="1"/>
          <p:nvPr/>
        </p:nvSpPr>
        <p:spPr>
          <a:xfrm>
            <a:off x="198316" y="3525307"/>
            <a:ext cx="3124199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</a:rPr>
              <a:t>Высшее образование в области психологии и педагогики детства (САФУ им.Ломоносова)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</a:rPr>
              <a:t>На протяжении 2-х лет работает с детьми с ОВЗ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</a:rPr>
              <a:t>Легко напишет продающий текст в стиле Пушкина и сможет деликатно отказать в лучших традициях Маяковского.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43084ED5-89A5-78C8-F69D-388B5C87F3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57"/>
          <a:stretch/>
        </p:blipFill>
        <p:spPr bwMode="auto">
          <a:xfrm>
            <a:off x="3546859" y="883436"/>
            <a:ext cx="2083494" cy="1957281"/>
          </a:xfrm>
          <a:prstGeom prst="ellipse">
            <a:avLst/>
          </a:prstGeom>
          <a:noFill/>
          <a:effectLst>
            <a:glow rad="101600">
              <a:srgbClr val="FF99F5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1E6E340-1EA7-7751-7771-35501338B0BC}"/>
              </a:ext>
            </a:extLst>
          </p:cNvPr>
          <p:cNvSpPr txBox="1"/>
          <p:nvPr/>
        </p:nvSpPr>
        <p:spPr>
          <a:xfrm>
            <a:off x="3541306" y="2939697"/>
            <a:ext cx="2291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Raleway SemiBold" pitchFamily="2" charset="-52"/>
                <a:ea typeface="Dela Gothic One" panose="00000500000000000000" pitchFamily="2" charset="-128"/>
              </a:rPr>
              <a:t>Мария Волкова</a:t>
            </a: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BAAE8ACB-3D63-BBEC-B2D0-735A464BE7A8}"/>
              </a:ext>
            </a:extLst>
          </p:cNvPr>
          <p:cNvSpPr txBox="1"/>
          <p:nvPr/>
        </p:nvSpPr>
        <p:spPr>
          <a:xfrm>
            <a:off x="4009004" y="3252953"/>
            <a:ext cx="1287872" cy="250710"/>
          </a:xfrm>
          <a:prstGeom prst="rect">
            <a:avLst/>
          </a:prstGeom>
          <a:solidFill>
            <a:srgbClr val="BDFBF6">
              <a:alpha val="30195"/>
            </a:srgbClr>
          </a:solidFill>
        </p:spPr>
        <p:txBody>
          <a:bodyPr vert="horz" wrap="square" lIns="0" tIns="3492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75"/>
              </a:spcBef>
            </a:pPr>
            <a:r>
              <a:rPr lang="ru-RU" b="1" dirty="0">
                <a:solidFill>
                  <a:schemeClr val="tx2"/>
                </a:solidFill>
                <a:latin typeface="Raleway SemiBold" pitchFamily="2" charset="-52"/>
                <a:cs typeface="Verdana"/>
              </a:rPr>
              <a:t>Дизайнер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8E5A6B-ADF6-B36E-0438-5B9998BF06BD}"/>
              </a:ext>
            </a:extLst>
          </p:cNvPr>
          <p:cNvSpPr txBox="1"/>
          <p:nvPr/>
        </p:nvSpPr>
        <p:spPr>
          <a:xfrm>
            <a:off x="3434374" y="3525307"/>
            <a:ext cx="2694191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</a:rPr>
              <a:t>Высшее образование в области психологии и педагогики детства (САФУ им.Ломоносова)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</a:rPr>
              <a:t>Ведущий дизайнер в проектах более 4-х лет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</a:rPr>
              <a:t>Мы могли бы написать «Дизайнер 2», но её золотые руки и орлиный глаз потом не позволят нам спать с чистой совестью.</a:t>
            </a:r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0919371C-2903-9CAA-2F99-DD19F7C544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1" t="20226" r="24755" b="39926"/>
          <a:stretch/>
        </p:blipFill>
        <p:spPr bwMode="auto">
          <a:xfrm>
            <a:off x="6449755" y="952473"/>
            <a:ext cx="2078867" cy="1952933"/>
          </a:xfrm>
          <a:prstGeom prst="ellipse">
            <a:avLst/>
          </a:prstGeom>
          <a:noFill/>
          <a:effectLst>
            <a:glow rad="101600">
              <a:srgbClr val="FF99F5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7132BA5-6919-CE1B-6DE1-F9A0E5676D82}"/>
              </a:ext>
            </a:extLst>
          </p:cNvPr>
          <p:cNvSpPr txBox="1"/>
          <p:nvPr/>
        </p:nvSpPr>
        <p:spPr>
          <a:xfrm>
            <a:off x="6418740" y="2972405"/>
            <a:ext cx="2291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Raleway SemiBold" pitchFamily="2" charset="-52"/>
                <a:ea typeface="Dela Gothic One" panose="00000500000000000000" pitchFamily="2" charset="-128"/>
              </a:rPr>
              <a:t>Софья Лицевич</a:t>
            </a:r>
          </a:p>
        </p:txBody>
      </p:sp>
      <p:sp>
        <p:nvSpPr>
          <p:cNvPr id="23" name="object 11">
            <a:extLst>
              <a:ext uri="{FF2B5EF4-FFF2-40B4-BE49-F238E27FC236}">
                <a16:creationId xmlns:a16="http://schemas.microsoft.com/office/drawing/2014/main" id="{DFB5F469-F573-3D6E-AF3C-D4F7B1DBCC32}"/>
              </a:ext>
            </a:extLst>
          </p:cNvPr>
          <p:cNvSpPr txBox="1"/>
          <p:nvPr/>
        </p:nvSpPr>
        <p:spPr>
          <a:xfrm>
            <a:off x="6931978" y="3280182"/>
            <a:ext cx="1287872" cy="250710"/>
          </a:xfrm>
          <a:prstGeom prst="rect">
            <a:avLst/>
          </a:prstGeom>
          <a:solidFill>
            <a:srgbClr val="BDFBF6">
              <a:alpha val="30195"/>
            </a:srgbClr>
          </a:solidFill>
        </p:spPr>
        <p:txBody>
          <a:bodyPr vert="horz" wrap="square" lIns="0" tIns="3492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75"/>
              </a:spcBef>
            </a:pPr>
            <a:r>
              <a:rPr lang="ru-RU" b="1" dirty="0">
                <a:solidFill>
                  <a:schemeClr val="tx2"/>
                </a:solidFill>
                <a:latin typeface="Raleway SemiBold" pitchFamily="2" charset="-52"/>
                <a:cs typeface="Verdana"/>
              </a:rPr>
              <a:t>Маркетолог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6419BD-6EFB-5044-F07A-2455683DD90B}"/>
              </a:ext>
            </a:extLst>
          </p:cNvPr>
          <p:cNvSpPr txBox="1"/>
          <p:nvPr/>
        </p:nvSpPr>
        <p:spPr>
          <a:xfrm>
            <a:off x="6128565" y="3594639"/>
            <a:ext cx="2804531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</a:rPr>
              <a:t>Высшее образование в области психологии и педагогики детства (САФУ им.Ломоносова)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</a:rPr>
              <a:t>Опыт работы в сфере маркетинга 2 года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dirty="0">
                <a:latin typeface="Raleway" pitchFamily="2" charset="-52"/>
              </a:rPr>
              <a:t>Настраивает рекламу так же элегантно, как психолог настраивает клиентов против родителей.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686109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8A1038B5-A6FD-7747-2E61-4E86B03EB487}"/>
              </a:ext>
            </a:extLst>
          </p:cNvPr>
          <p:cNvSpPr txBox="1"/>
          <p:nvPr/>
        </p:nvSpPr>
        <p:spPr>
          <a:xfrm>
            <a:off x="2280504" y="315875"/>
            <a:ext cx="2291496" cy="534762"/>
          </a:xfrm>
          <a:prstGeom prst="rect">
            <a:avLst/>
          </a:prstGeom>
          <a:solidFill>
            <a:srgbClr val="FF99FF">
              <a:alpha val="199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101600" marR="93980" algn="ctr">
              <a:lnSpc>
                <a:spcPct val="100000"/>
              </a:lnSpc>
              <a:spcBef>
                <a:spcPts val="330"/>
              </a:spcBef>
            </a:pPr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  <a:cs typeface="Tahoma"/>
              </a:rPr>
              <a:t>ПЛАНЫ</a:t>
            </a:r>
            <a:endParaRPr sz="2800" dirty="0">
              <a:latin typeface="Raleway SemiBold" pitchFamily="2" charset="-52"/>
              <a:ea typeface="Dela Gothic One" panose="00000500000000000000" pitchFamily="2" charset="-128"/>
              <a:cs typeface="Tahom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21E8B1-EF12-2319-92CF-A4E6F1B9E8FF}"/>
              </a:ext>
            </a:extLst>
          </p:cNvPr>
          <p:cNvSpPr txBox="1"/>
          <p:nvPr/>
        </p:nvSpPr>
        <p:spPr>
          <a:xfrm>
            <a:off x="3773519" y="850637"/>
            <a:ext cx="35491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Raleway SemiBold" pitchFamily="2" charset="-52"/>
                <a:ea typeface="Dela Gothic One" panose="00000500000000000000" pitchFamily="2" charset="-128"/>
              </a:rPr>
              <a:t>РАЗВИТИЯ</a:t>
            </a:r>
            <a:endParaRPr lang="ru-RU" sz="2400" dirty="0">
              <a:latin typeface="Raleway SemiBold" pitchFamily="2" charset="-52"/>
              <a:ea typeface="Dela Gothic One" panose="00000500000000000000" pitchFamily="2" charset="-128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23B2FC7-2CEC-34EB-F486-FBF1B9C00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4267" y="315395"/>
            <a:ext cx="535723" cy="5357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FEB920-35EA-647E-3CA0-3A0772830A4D}"/>
              </a:ext>
            </a:extLst>
          </p:cNvPr>
          <p:cNvSpPr txBox="1"/>
          <p:nvPr/>
        </p:nvSpPr>
        <p:spPr>
          <a:xfrm>
            <a:off x="401716" y="1602949"/>
            <a:ext cx="4572000" cy="328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Усовершенствование технических характеристик приложения;</a:t>
            </a:r>
          </a:p>
          <a:p>
            <a:pPr marL="742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Укрепление бренда;</a:t>
            </a:r>
          </a:p>
          <a:p>
            <a:pPr marL="742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Расширение ассортимента возможностей социальной сети;</a:t>
            </a:r>
          </a:p>
          <a:p>
            <a:pPr marL="742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Масш</a:t>
            </a: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табирование;</a:t>
            </a:r>
          </a:p>
          <a:p>
            <a:pPr marL="742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Обучение и </a:t>
            </a: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сертификация; </a:t>
            </a:r>
          </a:p>
          <a:p>
            <a:pPr marL="742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Финансовая устойчив</a:t>
            </a: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ость и привлечение инвестиций;</a:t>
            </a:r>
          </a:p>
          <a:p>
            <a:pPr marL="7429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Обратная связь и поддержка клиентов.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BD4A1D85-3299-CBAB-351D-1E3A18C0F914}"/>
              </a:ext>
            </a:extLst>
          </p:cNvPr>
          <p:cNvSpPr txBox="1"/>
          <p:nvPr/>
        </p:nvSpPr>
        <p:spPr>
          <a:xfrm>
            <a:off x="2280503" y="315875"/>
            <a:ext cx="3057213" cy="534762"/>
          </a:xfrm>
          <a:prstGeom prst="rect">
            <a:avLst/>
          </a:prstGeom>
          <a:solidFill>
            <a:srgbClr val="FF99FF">
              <a:alpha val="199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101600" marR="93980" algn="ctr">
              <a:lnSpc>
                <a:spcPct val="100000"/>
              </a:lnSpc>
              <a:spcBef>
                <a:spcPts val="330"/>
              </a:spcBef>
            </a:pPr>
            <a:r>
              <a:rPr lang="ru-RU" sz="3200" dirty="0">
                <a:latin typeface="Raleway SemiBold" pitchFamily="2" charset="-52"/>
                <a:ea typeface="Dela Gothic One" panose="00000500000000000000" pitchFamily="2" charset="-128"/>
                <a:cs typeface="Tahoma"/>
              </a:rPr>
              <a:t>КОНТАКТЫ</a:t>
            </a:r>
            <a:endParaRPr sz="3200" dirty="0">
              <a:latin typeface="Raleway SemiBold" pitchFamily="2" charset="-52"/>
              <a:ea typeface="Dela Gothic One" panose="00000500000000000000" pitchFamily="2" charset="-128"/>
              <a:cs typeface="Tahom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079751-70EA-B670-A827-BA8230D0D92B}"/>
              </a:ext>
            </a:extLst>
          </p:cNvPr>
          <p:cNvSpPr txBox="1"/>
          <p:nvPr/>
        </p:nvSpPr>
        <p:spPr>
          <a:xfrm>
            <a:off x="4739959" y="789081"/>
            <a:ext cx="24488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Raleway SemiBold" pitchFamily="2" charset="-52"/>
                <a:ea typeface="Dela Gothic One" panose="00000500000000000000" pitchFamily="2" charset="-128"/>
              </a:rPr>
              <a:t>ЛИДЕРА</a:t>
            </a:r>
            <a:endParaRPr lang="ru-RU" sz="2400" dirty="0">
              <a:latin typeface="Raleway SemiBold" pitchFamily="2" charset="-52"/>
              <a:ea typeface="Dela Gothic One" panose="00000500000000000000" pitchFamily="2" charset="-128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A8DD95-1439-9375-5801-FE87BF0CE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099" y="263191"/>
            <a:ext cx="578573" cy="57857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42A0CE1-7618-503C-98BD-4502A8885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523" y="1689836"/>
            <a:ext cx="1993565" cy="19569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C6EAEB-2B7D-50A2-B190-488FAD610B25}"/>
              </a:ext>
            </a:extLst>
          </p:cNvPr>
          <p:cNvSpPr txBox="1"/>
          <p:nvPr/>
        </p:nvSpPr>
        <p:spPr>
          <a:xfrm>
            <a:off x="2843398" y="1986974"/>
            <a:ext cx="4572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 err="1">
                <a:latin typeface="Raleway" pitchFamily="2" charset="-52"/>
                <a:ea typeface="Dela Gothic One" panose="00000500000000000000" pitchFamily="2" charset="-128"/>
              </a:rPr>
              <a:t>Новгородова</a:t>
            </a:r>
            <a:r>
              <a:rPr lang="ru-RU" sz="1400" dirty="0">
                <a:latin typeface="Raleway" pitchFamily="2" charset="-52"/>
                <a:ea typeface="Dela Gothic One" panose="00000500000000000000" pitchFamily="2" charset="-128"/>
              </a:rPr>
              <a:t> Лада Дмитриевна</a:t>
            </a:r>
            <a:endParaRPr lang="ru-RU" dirty="0">
              <a:latin typeface="Raleway" pitchFamily="2" charset="-52"/>
              <a:ea typeface="Dela Gothic One" panose="00000500000000000000" pitchFamily="2" charset="-128"/>
            </a:endParaRPr>
          </a:p>
          <a:p>
            <a:endParaRPr lang="ru-RU" sz="1400" dirty="0">
              <a:latin typeface="Raleway" pitchFamily="2" charset="-52"/>
              <a:ea typeface="Dela Gothic One" panose="00000500000000000000" pitchFamily="2" charset="-128"/>
            </a:endParaRPr>
          </a:p>
          <a:p>
            <a:r>
              <a:rPr lang="ru-RU" sz="1400" dirty="0">
                <a:latin typeface="Raleway" pitchFamily="2" charset="-52"/>
                <a:ea typeface="Dela Gothic One" panose="00000500000000000000" pitchFamily="2" charset="-128"/>
              </a:rPr>
              <a:t>89009145953</a:t>
            </a:r>
            <a:endParaRPr lang="ru-RU" dirty="0">
              <a:latin typeface="Raleway" pitchFamily="2" charset="-52"/>
              <a:ea typeface="Dela Gothic One" panose="00000500000000000000" pitchFamily="2" charset="-128"/>
            </a:endParaRPr>
          </a:p>
          <a:p>
            <a:endParaRPr lang="ru-RU" sz="1400" dirty="0">
              <a:latin typeface="Raleway" pitchFamily="2" charset="-52"/>
              <a:ea typeface="Dela Gothic One" panose="00000500000000000000" pitchFamily="2" charset="-128"/>
            </a:endParaRPr>
          </a:p>
          <a:p>
            <a:r>
              <a:rPr lang="en-US" sz="1400" dirty="0">
                <a:latin typeface="Raleway" pitchFamily="2" charset="-52"/>
                <a:ea typeface="Dela Gothic One" panose="00000500000000000000" pitchFamily="2" charset="-128"/>
                <a:hlinkClick r:id="rId5"/>
              </a:rPr>
              <a:t>romanoffnatasa82@gmail.com</a:t>
            </a:r>
            <a:r>
              <a:rPr lang="ru-RU" sz="1400" dirty="0">
                <a:latin typeface="Raleway" pitchFamily="2" charset="-52"/>
                <a:ea typeface="Dela Gothic One" panose="00000500000000000000" pitchFamily="2" charset="-128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D8B5EB-B242-F45E-F99E-7AF790ABAEF4}"/>
              </a:ext>
            </a:extLst>
          </p:cNvPr>
          <p:cNvSpPr txBox="1"/>
          <p:nvPr/>
        </p:nvSpPr>
        <p:spPr>
          <a:xfrm>
            <a:off x="4393629" y="457706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err="1">
                <a:latin typeface="Raleway SemiBold" pitchFamily="2" charset="-52"/>
                <a:ea typeface="Dela Gothic One" panose="00000500000000000000" pitchFamily="2" charset="-128"/>
              </a:rPr>
              <a:t>ВДетстве</a:t>
            </a:r>
            <a:r>
              <a:rPr lang="ru-RU" sz="2400" dirty="0">
                <a:latin typeface="Raleway SemiBold" pitchFamily="2" charset="-52"/>
                <a:ea typeface="Dela Gothic One" panose="00000500000000000000" pitchFamily="2" charset="-128"/>
              </a:rPr>
              <a:t>. Лучшее детям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76441E8EB4264428E0AE1459FFC7788" ma:contentTypeVersion="5" ma:contentTypeDescription="Создание документа." ma:contentTypeScope="" ma:versionID="cc2c8e5a35c5ed1b8bf0072831846273">
  <xsd:schema xmlns:xsd="http://www.w3.org/2001/XMLSchema" xmlns:xs="http://www.w3.org/2001/XMLSchema" xmlns:p="http://schemas.microsoft.com/office/2006/metadata/properties" xmlns:ns3="5ee1f70e-8dc1-4d86-86c0-a5b90bf01a9d" targetNamespace="http://schemas.microsoft.com/office/2006/metadata/properties" ma:root="true" ma:fieldsID="35bee4e61123af15087c494e9604f8f1" ns3:_="">
    <xsd:import namespace="5ee1f70e-8dc1-4d86-86c0-a5b90bf01a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e1f70e-8dc1-4d86-86c0-a5b90bf01a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6AB714-7C9B-449C-9C2F-BB6D933AF8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e1f70e-8dc1-4d86-86c0-a5b90bf01a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A20F19D-EF69-4C4B-B1B8-F6D18617503C}">
  <ds:schemaRefs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5ee1f70e-8dc1-4d86-86c0-a5b90bf01a9d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6912FCF-8EA7-483C-B72B-B5E224C9B28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763</Words>
  <Application>Microsoft Office PowerPoint</Application>
  <PresentationFormat>Экран (16:9)</PresentationFormat>
  <Paragraphs>110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Raleway</vt:lpstr>
      <vt:lpstr>Helvetica Neue</vt:lpstr>
      <vt:lpstr>Raleway SemiBold</vt:lpstr>
      <vt:lpstr>Century Gothic</vt:lpstr>
      <vt:lpstr>Dela Gothic One</vt:lpstr>
      <vt:lpstr>Arial</vt:lpstr>
      <vt:lpstr>Wingdings</vt:lpstr>
      <vt:lpstr>Calibri</vt:lpstr>
      <vt:lpstr>Simple Light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Волкова</dc:creator>
  <cp:lastModifiedBy>Любова Ольга Юрьевна</cp:lastModifiedBy>
  <cp:revision>4</cp:revision>
  <dcterms:modified xsi:type="dcterms:W3CDTF">2023-10-31T18:47:22Z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0x010100976441E8EB4264428E0AE1459FFC7788</vt:lpwstr>
  </property>
</Properties>
</file>