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350" r:id="rId2"/>
    <p:sldId id="376" r:id="rId3"/>
    <p:sldId id="374" r:id="rId4"/>
    <p:sldId id="382" r:id="rId5"/>
    <p:sldId id="371" r:id="rId6"/>
    <p:sldId id="383" r:id="rId7"/>
    <p:sldId id="380" r:id="rId8"/>
    <p:sldId id="372" r:id="rId9"/>
    <p:sldId id="373" r:id="rId10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mbria Math" panose="02040503050406030204" pitchFamily="18" charset="0"/>
      <p:regular r:id="rId16"/>
    </p:embeddedFont>
    <p:embeddedFont>
      <p:font typeface="Montserrat" panose="00000500000000000000" pitchFamily="2" charset="-52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84" autoAdjust="0"/>
    <p:restoredTop sz="94622" autoAdjust="0"/>
  </p:normalViewPr>
  <p:slideViewPr>
    <p:cSldViewPr>
      <p:cViewPr varScale="1">
        <p:scale>
          <a:sx n="39" d="100"/>
          <a:sy n="39" d="100"/>
        </p:scale>
        <p:origin x="700" y="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3DAC9-4980-4B8A-BEAD-3FD7BE712C78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5D2F75-7EEE-4881-9467-C140B44671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860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google.com/imgres?imgurl=https://laktiale.ua/storage/origin/bacterias/2/65a263f182dfa7321be61720381b317d.jpg&amp;imgrefurl=https://laktiale.ua/ru/pro-laktiale/lactobacillus-rhamnosus/&amp;tbnid=pCkQLAYgndYu8M&amp;vet=12ahUKEwjWv5uTs8r2AhWOQcAKHeG9BOQQMygAegQIARAf..i&amp;docid=FscFm5zhwgVMuM&amp;w=784&amp;h=355&amp;q=Lact.%20Rhamnosus%20%D1%8D%D1%82%D0%BE&amp;client=safari&amp;ved=2ahUKEwjWv5uTs8r2AhWOQcAKHeG9BOQQMygAegQIARA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t="7996" b="799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22389"/>
          <a:stretch>
            <a:fillRect/>
          </a:stretch>
        </p:blipFill>
        <p:spPr bwMode="auto">
          <a:xfrm>
            <a:off x="0" y="0"/>
            <a:ext cx="8667704" cy="9791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5"/>
          <p:cNvSpPr txBox="1"/>
          <p:nvPr/>
        </p:nvSpPr>
        <p:spPr>
          <a:xfrm>
            <a:off x="6572233" y="3214674"/>
            <a:ext cx="11501518" cy="4001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10"/>
              </a:lnSpc>
            </a:pPr>
            <a:r>
              <a:rPr lang="ru-RU" sz="3600" b="1" dirty="0">
                <a:solidFill>
                  <a:srgbClr val="007033"/>
                </a:solidFill>
                <a:latin typeface="Times New Roman" pitchFamily="18" charset="0"/>
                <a:cs typeface="Times New Roman" pitchFamily="18" charset="0"/>
              </a:rPr>
              <a:t>РАЗРАБОТКА ФУНКЦИОНАЛЬНОГО КИСЛОМОЛОЧНОГО АЦИДОФИЛЬНОГО ПРОДУКТА ОБОГАЩЕННОГО ПРОБИОТИКАМИ И ПРЕБИОТИКАМИ</a:t>
            </a:r>
            <a:endParaRPr lang="en-US" sz="3600" b="1" dirty="0">
              <a:solidFill>
                <a:srgbClr val="007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58116" y="7464245"/>
            <a:ext cx="9858444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8037"/>
                </a:solidFill>
                <a:latin typeface="Montserrat"/>
              </a:rPr>
              <a:t>Команда проекта: </a:t>
            </a:r>
            <a:r>
              <a:rPr lang="ru-RU" sz="2400" dirty="0" err="1">
                <a:solidFill>
                  <a:srgbClr val="008037"/>
                </a:solidFill>
                <a:latin typeface="Montserrat"/>
              </a:rPr>
              <a:t>Московцев</a:t>
            </a:r>
            <a:r>
              <a:rPr lang="ru-RU" sz="2400" dirty="0">
                <a:solidFill>
                  <a:srgbClr val="008037"/>
                </a:solidFill>
                <a:latin typeface="Montserrat"/>
              </a:rPr>
              <a:t> Е.И., Быкова А.В., </a:t>
            </a:r>
            <a:r>
              <a:rPr lang="ru-RU" sz="2400" dirty="0" err="1">
                <a:solidFill>
                  <a:srgbClr val="008037"/>
                </a:solidFill>
                <a:latin typeface="Montserrat"/>
              </a:rPr>
              <a:t>Има</a:t>
            </a:r>
            <a:r>
              <a:rPr lang="ru-RU" sz="2400" dirty="0">
                <a:solidFill>
                  <a:srgbClr val="008037"/>
                </a:solidFill>
                <a:latin typeface="Montserrat"/>
              </a:rPr>
              <a:t> Т.Ч., Лукьянова В.А., Абрамова А.С.</a:t>
            </a:r>
          </a:p>
          <a:p>
            <a:pPr algn="ctr"/>
            <a:endParaRPr lang="ru-RU" sz="2400" dirty="0">
              <a:solidFill>
                <a:srgbClr val="008037"/>
              </a:solidFill>
              <a:latin typeface="Montserrat"/>
            </a:endParaRPr>
          </a:p>
          <a:p>
            <a:pPr algn="ctr"/>
            <a:r>
              <a:rPr lang="ru-RU" sz="2400" dirty="0">
                <a:solidFill>
                  <a:srgbClr val="008037"/>
                </a:solidFill>
                <a:latin typeface="Montserrat"/>
              </a:rPr>
              <a:t>Наставник проекта: Кореневская П.А., к. биол. </a:t>
            </a:r>
            <a:r>
              <a:rPr lang="ru-RU" sz="2400" dirty="0" err="1">
                <a:solidFill>
                  <a:srgbClr val="008037"/>
                </a:solidFill>
                <a:latin typeface="Montserrat"/>
              </a:rPr>
              <a:t>н</a:t>
            </a:r>
            <a:r>
              <a:rPr lang="ru-RU" sz="2400" dirty="0">
                <a:solidFill>
                  <a:srgbClr val="008037"/>
                </a:solidFill>
                <a:latin typeface="Montserrat"/>
              </a:rPr>
              <a:t>, доцент кафедры технологии хранения и переработки продуктов животноводства</a:t>
            </a:r>
          </a:p>
          <a:p>
            <a:pPr algn="ctr"/>
            <a:r>
              <a:rPr lang="ru-RU" sz="2800" dirty="0">
                <a:solidFill>
                  <a:srgbClr val="008037"/>
                </a:solidFill>
                <a:latin typeface="Montserrat"/>
              </a:rPr>
              <a:t>Технологический институт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982714" y="214278"/>
          <a:ext cx="11948160" cy="2200974"/>
        </p:xfrm>
        <a:graphic>
          <a:graphicData uri="http://schemas.openxmlformats.org/drawingml/2006/table">
            <a:tbl>
              <a:tblPr/>
              <a:tblGrid>
                <a:gridCol w="17396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85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"/>
                        </a:spcAft>
                      </a:pPr>
                      <a:br>
                        <a:rPr lang="ru-RU" sz="1800" dirty="0">
                          <a:solidFill>
                            <a:srgbClr val="007033"/>
                          </a:solidFill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>
                          <a:solidFill>
                            <a:srgbClr val="0070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МИНИСТЕРСТВО СЕЛЬСКОГО ХОЗЯЙСТВА РОССИЙСКОЙ ФЕДЕРАЦИИ</a:t>
                      </a:r>
                      <a:endParaRPr lang="ru-RU" sz="1800" dirty="0">
                        <a:solidFill>
                          <a:srgbClr val="00703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cap="all" dirty="0">
                          <a:solidFill>
                            <a:srgbClr val="0070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Федеральное государственное Бюджетное образовательное учреждение высшего образования</a:t>
                      </a:r>
                      <a:endParaRPr lang="ru-RU" sz="1800" dirty="0">
                        <a:solidFill>
                          <a:srgbClr val="00703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cap="all" dirty="0">
                          <a:solidFill>
                            <a:srgbClr val="0070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800" b="1" cap="all" spc="-30" dirty="0">
                          <a:solidFill>
                            <a:srgbClr val="0070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российский государственный аграрный университет –</a:t>
                      </a:r>
                      <a:endParaRPr lang="ru-RU" sz="1800" dirty="0">
                        <a:solidFill>
                          <a:srgbClr val="00703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cap="all" spc="-30" dirty="0" err="1">
                          <a:solidFill>
                            <a:srgbClr val="0070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МСха</a:t>
                      </a:r>
                      <a:r>
                        <a:rPr lang="ru-RU" sz="1800" b="1" cap="all" spc="-30" dirty="0">
                          <a:solidFill>
                            <a:srgbClr val="0070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spc="-30" dirty="0">
                          <a:solidFill>
                            <a:srgbClr val="0070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имени</a:t>
                      </a:r>
                      <a:r>
                        <a:rPr lang="ru-RU" sz="1800" b="1" cap="all" spc="-30" dirty="0">
                          <a:solidFill>
                            <a:srgbClr val="0070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К.А. Тимирязева»</a:t>
                      </a:r>
                      <a:br>
                        <a:rPr lang="ru-RU" sz="1800" cap="all" dirty="0">
                          <a:solidFill>
                            <a:srgbClr val="0070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800" b="1" cap="all" dirty="0">
                          <a:solidFill>
                            <a:srgbClr val="0070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(ФГБОУ ВО </a:t>
                      </a:r>
                      <a:r>
                        <a:rPr lang="ru-RU" sz="1800" b="1" cap="all" dirty="0" err="1">
                          <a:solidFill>
                            <a:srgbClr val="0070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ргау</a:t>
                      </a:r>
                      <a:r>
                        <a:rPr lang="ru-RU" sz="1800" b="1" cap="all" dirty="0">
                          <a:solidFill>
                            <a:srgbClr val="0070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- МСХА </a:t>
                      </a:r>
                      <a:r>
                        <a:rPr lang="ru-RU" sz="1800" b="1" dirty="0">
                          <a:solidFill>
                            <a:srgbClr val="0070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имени К.А. Тимирязева</a:t>
                      </a:r>
                      <a:r>
                        <a:rPr lang="ru-RU" sz="1800" b="1" cap="all" dirty="0">
                          <a:solidFill>
                            <a:srgbClr val="0070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800" dirty="0">
                        <a:solidFill>
                          <a:srgbClr val="00703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2529" name="Рисунок 6"/>
          <p:cNvPicPr>
            <a:picLocks noChangeAspect="1" noChangeArrowheads="1"/>
          </p:cNvPicPr>
          <p:nvPr/>
        </p:nvPicPr>
        <p:blipFill>
          <a:blip r:embed="rId4">
            <a:lum bright="-18000" contrast="36000"/>
          </a:blip>
          <a:srcRect/>
          <a:stretch>
            <a:fillRect/>
          </a:stretch>
        </p:blipFill>
        <p:spPr bwMode="auto">
          <a:xfrm>
            <a:off x="6357918" y="357154"/>
            <a:ext cx="1571636" cy="15716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t="7996" b="799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5"/>
          <p:cNvSpPr txBox="1"/>
          <p:nvPr/>
        </p:nvSpPr>
        <p:spPr>
          <a:xfrm>
            <a:off x="571440" y="3016453"/>
            <a:ext cx="16287864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endParaRPr lang="ru-RU" sz="6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9215466"/>
            <a:ext cx="18288000" cy="107153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785754" y="5786442"/>
            <a:ext cx="16716492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>
                <a:ln>
                  <a:noFill/>
                </a:ln>
                <a:solidFill>
                  <a:srgbClr val="007033"/>
                </a:solidFill>
                <a:effectLst/>
                <a:ea typeface="Calibri" pitchFamily="34" charset="0"/>
                <a:cs typeface="Times New Roman" pitchFamily="18" charset="0"/>
              </a:rPr>
              <a:t>Научная новизна: </a:t>
            </a:r>
            <a:endParaRPr lang="ru-RU" sz="4000" dirty="0">
              <a:solidFill>
                <a:srgbClr val="007033"/>
              </a:solidFill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данная работа является начальным этапом большого прикладного исследования с целью изготовления функционального продукта питания, который сможет удовлетворить потребности человека, будет прост в производстве, обеспечит рацион важными компонентами пищи и благоприятно повлияет на здоровье и жизнедеятельность человека. </a:t>
            </a:r>
            <a:endParaRPr kumimoji="0" lang="ru-RU" sz="3200" b="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85754" y="357154"/>
            <a:ext cx="16716492" cy="597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5400" b="1" dirty="0">
                <a:solidFill>
                  <a:srgbClr val="007033"/>
                </a:solidFill>
                <a:ea typeface="Calibri" pitchFamily="34" charset="0"/>
                <a:cs typeface="Times New Roman" pitchFamily="18" charset="0"/>
              </a:rPr>
              <a:t>Актуальность работы</a:t>
            </a:r>
            <a:r>
              <a:rPr kumimoji="0" lang="ru-RU" sz="5400" b="1" i="0" u="none" strike="noStrike" cap="none" normalizeH="0" baseline="0" dirty="0">
                <a:ln>
                  <a:noFill/>
                </a:ln>
                <a:solidFill>
                  <a:srgbClr val="007033"/>
                </a:solidFill>
                <a:effectLst/>
                <a:ea typeface="Calibri" pitchFamily="34" charset="0"/>
                <a:cs typeface="Times New Roman" pitchFamily="18" charset="0"/>
              </a:rPr>
              <a:t>: </a:t>
            </a:r>
            <a:endParaRPr lang="ru-RU" sz="4000" dirty="0">
              <a:solidFill>
                <a:srgbClr val="007033"/>
              </a:solidFill>
              <a:ea typeface="Calibri" pitchFamily="34" charset="0"/>
              <a:cs typeface="Times New Roman" pitchFamily="18" charset="0"/>
            </a:endParaRPr>
          </a:p>
          <a:p>
            <a:pPr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solidFill>
                  <a:srgbClr val="007033"/>
                </a:solidFill>
              </a:rPr>
              <a:t>опрос отечественных производителей культур показывает, что розничный и оптовый рынок пробиотических пищевых добавок имеет тенденцию к росту.  А в связи с введением </a:t>
            </a:r>
            <a:r>
              <a:rPr lang="ru-RU" sz="3200" dirty="0" err="1">
                <a:solidFill>
                  <a:srgbClr val="007033"/>
                </a:solidFill>
              </a:rPr>
              <a:t>санкционных</a:t>
            </a:r>
            <a:r>
              <a:rPr lang="ru-RU" sz="3200" dirty="0">
                <a:solidFill>
                  <a:srgbClr val="007033"/>
                </a:solidFill>
              </a:rPr>
              <a:t> пакетов и нарушением цепочек поставок, данная тематика является наиболее актуальной сегодня. Разработка, создание и внедрение продуктов производства является основной целью данного проекта. Необходимо подобрать качественные компоненты для создания функционального кисломолочного продукта с должной концентрацией </a:t>
            </a:r>
            <a:r>
              <a:rPr lang="ru-RU" sz="3200" dirty="0" err="1">
                <a:solidFill>
                  <a:srgbClr val="007033"/>
                </a:solidFill>
              </a:rPr>
              <a:t>пробиотической</a:t>
            </a:r>
            <a:r>
              <a:rPr lang="ru-RU" sz="3200" dirty="0">
                <a:solidFill>
                  <a:srgbClr val="007033"/>
                </a:solidFill>
              </a:rPr>
              <a:t> культуры в нём. Такой продукт будет обеспечивать здоровье населения, сочетая максимальную пользу молочного продукта, пребиотика и высокой концентрации микроорганизмов, способных к колонизации ЖКТ и нормализации баланса микрофлоры.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0" i="0" u="none" strike="noStrike" cap="none" normalizeH="0" baseline="0" dirty="0">
              <a:ln>
                <a:noFill/>
              </a:ln>
              <a:solidFill>
                <a:srgbClr val="007033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t="7996" b="799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5"/>
          <p:cNvSpPr txBox="1"/>
          <p:nvPr/>
        </p:nvSpPr>
        <p:spPr>
          <a:xfrm>
            <a:off x="714316" y="285716"/>
            <a:ext cx="16287864" cy="26161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endParaRPr lang="ru-RU" sz="2800" b="1" dirty="0">
              <a:solidFill>
                <a:srgbClr val="007033"/>
              </a:solidFill>
              <a:latin typeface="+mj-lt"/>
            </a:endParaRPr>
          </a:p>
          <a:p>
            <a:r>
              <a:rPr lang="ru-RU" sz="5400" b="1" dirty="0">
                <a:solidFill>
                  <a:srgbClr val="007033"/>
                </a:solidFill>
                <a:latin typeface="+mj-lt"/>
              </a:rPr>
              <a:t>Цель работы </a:t>
            </a:r>
            <a:r>
              <a:rPr lang="ru-RU" sz="4400" b="1" dirty="0">
                <a:solidFill>
                  <a:srgbClr val="007033"/>
                </a:solidFill>
                <a:latin typeface="+mj-lt"/>
              </a:rPr>
              <a:t>– подбор оптимальных компонентов для создания продукта с высокой концентрацией </a:t>
            </a:r>
            <a:r>
              <a:rPr lang="ru-RU" sz="4400" b="1" dirty="0" err="1">
                <a:solidFill>
                  <a:srgbClr val="007033"/>
                </a:solidFill>
                <a:latin typeface="+mj-lt"/>
              </a:rPr>
              <a:t>пробиотической</a:t>
            </a:r>
            <a:r>
              <a:rPr lang="ru-RU" sz="4400" b="1" dirty="0">
                <a:solidFill>
                  <a:srgbClr val="007033"/>
                </a:solidFill>
                <a:latin typeface="+mj-lt"/>
              </a:rPr>
              <a:t> культуры и пребиотиком.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9215466"/>
            <a:ext cx="18288000" cy="107153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714316" y="3238107"/>
            <a:ext cx="1621642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>
                <a:ln>
                  <a:noFill/>
                </a:ln>
                <a:solidFill>
                  <a:srgbClr val="007033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         </a:t>
            </a:r>
            <a:r>
              <a:rPr kumimoji="0" lang="ru-RU" sz="3200" b="1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Основные задачи работы:</a:t>
            </a:r>
            <a:endParaRPr kumimoji="0" lang="ru-RU" sz="3200" b="1" i="0" u="none" strike="noStrike" cap="none" normalizeH="0" baseline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 обзор материала уже известных исследований  по данной теме;</a:t>
            </a: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 подбор наилучших пребиотиков, которые соответствовали бы технологическим и биологическим требованиям;</a:t>
            </a: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 выбор наиболее подходящей культуры пробиотиков;</a:t>
            </a: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cs typeface="Arial" pitchFamily="34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ea typeface="Calibri" pitchFamily="34" charset="0"/>
                <a:cs typeface="Times New Roman" pitchFamily="18" charset="0"/>
              </a:rPr>
              <a:t>  п</a:t>
            </a:r>
            <a:r>
              <a:rPr kumimoji="0" lang="ru-RU" sz="3200" b="0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роведение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экспериментальных выработок продуктов</a:t>
            </a:r>
            <a:r>
              <a:rPr kumimoji="0" lang="ru-RU" sz="3200" b="0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ea typeface="Calibri" pitchFamily="34" charset="0"/>
                <a:cs typeface="Times New Roman" pitchFamily="18" charset="0"/>
              </a:rPr>
              <a:t>  разработка </a:t>
            </a:r>
            <a:r>
              <a:rPr kumimoji="0" lang="ru-RU" sz="3200" b="0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рекомендаций к дальнейшим исследованиям.</a:t>
            </a: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dirty="0">
                <a:solidFill>
                  <a:srgbClr val="007033"/>
                </a:solidFill>
              </a:rPr>
              <a:t>Материалы и методы</a:t>
            </a:r>
            <a:endParaRPr lang="ru-RU" dirty="0">
              <a:solidFill>
                <a:srgbClr val="007033"/>
              </a:solidFill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428564" y="1571600"/>
            <a:ext cx="10787138" cy="7848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rgbClr val="007033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Было проведено 2 </a:t>
            </a:r>
            <a:r>
              <a:rPr kumimoji="0" lang="ru-RU" sz="2800" b="0" i="0" u="none" strike="noStrike" cap="none" normalizeH="0" baseline="0" dirty="0" err="1">
                <a:ln>
                  <a:noFill/>
                </a:ln>
                <a:solidFill>
                  <a:srgbClr val="007033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эксперемента</a:t>
            </a: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rgbClr val="007033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ru-RU" sz="2800" dirty="0">
                <a:solidFill>
                  <a:srgbClr val="007033"/>
                </a:solidFill>
                <a:latin typeface="Arial" pitchFamily="34" charset="0"/>
                <a:cs typeface="Times New Roman" pitchFamily="18" charset="0"/>
              </a:rPr>
              <a:t>Оба исследования проводились в две стадии: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lphaLcParenR"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rgbClr val="007033"/>
                </a:solidFill>
                <a:effectLst/>
                <a:latin typeface="Arial" pitchFamily="34" charset="0"/>
                <a:cs typeface="Times New Roman" pitchFamily="18" charset="0"/>
              </a:rPr>
              <a:t>Выработка</a:t>
            </a:r>
            <a:r>
              <a:rPr kumimoji="0" lang="ru-RU" sz="2800" b="0" i="0" u="none" strike="noStrike" cap="none" normalizeH="0" dirty="0">
                <a:ln>
                  <a:noFill/>
                </a:ln>
                <a:solidFill>
                  <a:srgbClr val="007033"/>
                </a:solidFill>
                <a:effectLst/>
                <a:latin typeface="Arial" pitchFamily="34" charset="0"/>
                <a:cs typeface="Times New Roman" pitchFamily="18" charset="0"/>
              </a:rPr>
              <a:t> продуктов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lphaLcParenR"/>
            </a:pPr>
            <a:r>
              <a:rPr kumimoji="0" lang="ru-RU" sz="2800" b="0" i="0" u="none" strike="noStrike" cap="none" normalizeH="0" dirty="0">
                <a:ln>
                  <a:noFill/>
                </a:ln>
                <a:solidFill>
                  <a:srgbClr val="007033"/>
                </a:solidFill>
                <a:effectLst/>
                <a:latin typeface="Arial" pitchFamily="34" charset="0"/>
                <a:cs typeface="Times New Roman" pitchFamily="18" charset="0"/>
              </a:rPr>
              <a:t>Оценка полученных результатов, внесение предложений.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lphaLcParenR"/>
            </a:pPr>
            <a:endParaRPr kumimoji="0" lang="ru-RU" sz="2800" b="0" i="0" u="none" strike="noStrike" cap="none" normalizeH="0" dirty="0">
              <a:ln>
                <a:noFill/>
              </a:ln>
              <a:solidFill>
                <a:srgbClr val="007033"/>
              </a:solidFill>
              <a:effectLst/>
              <a:latin typeface="Arial" pitchFamily="34" charset="0"/>
              <a:cs typeface="Times New Roman" pitchFamily="18" charset="0"/>
            </a:endParaRPr>
          </a:p>
          <a:p>
            <a:pPr algn="just"/>
            <a:r>
              <a:rPr lang="ru-RU" sz="2800" dirty="0"/>
              <a:t>Для  проведении исследования использовалось сырье:  нормализованное молоко 2,5 % жирности, в которое вносили 4 вида пребиотиков. Молоко  подвергалось пастеризации при температуре 90 </a:t>
            </a:r>
            <a:r>
              <a:rPr lang="ru-RU" sz="2800" baseline="30000" dirty="0"/>
              <a:t>О</a:t>
            </a:r>
            <a:r>
              <a:rPr lang="ru-RU" sz="2800" dirty="0"/>
              <a:t>С, затем его охлаждали до температуры 40 </a:t>
            </a:r>
            <a:r>
              <a:rPr lang="ru-RU" sz="2800" baseline="30000" dirty="0"/>
              <a:t>О</a:t>
            </a:r>
            <a:r>
              <a:rPr lang="ru-RU" sz="2800" dirty="0"/>
              <a:t>С и вносили пребиотики. Обогащенное молоко сквашивали  4 видами чистых пробиотических культур, наиболее приближенных к тем, что населяют кишечник человека.</a:t>
            </a:r>
          </a:p>
          <a:p>
            <a:pPr algn="just"/>
            <a:r>
              <a:rPr lang="ru-RU" sz="2800" dirty="0"/>
              <a:t>После скашивания сквашивания при температуре (38 ± 1) </a:t>
            </a:r>
            <a:r>
              <a:rPr lang="ru-RU" sz="2800" baseline="30000" dirty="0"/>
              <a:t>О</a:t>
            </a:r>
            <a:r>
              <a:rPr lang="ru-RU" sz="2800" dirty="0"/>
              <a:t>С , происходило </a:t>
            </a:r>
            <a:r>
              <a:rPr lang="ru-RU" sz="2800" dirty="0" err="1"/>
              <a:t>охнаждение</a:t>
            </a:r>
            <a:r>
              <a:rPr lang="ru-RU" sz="2800" dirty="0"/>
              <a:t> продукта, и далее уже </a:t>
            </a:r>
            <a:r>
              <a:rPr lang="ru-RU" sz="2800" dirty="0" err="1"/>
              <a:t>определяласть</a:t>
            </a:r>
            <a:r>
              <a:rPr lang="ru-RU" sz="2800" dirty="0"/>
              <a:t> </a:t>
            </a:r>
            <a:r>
              <a:rPr lang="ru-RU" sz="2800" dirty="0" err="1"/>
              <a:t>кислоность</a:t>
            </a:r>
            <a:r>
              <a:rPr lang="ru-RU" sz="2800" dirty="0"/>
              <a:t> титруемая, рН, количество </a:t>
            </a:r>
            <a:r>
              <a:rPr lang="ru-RU" sz="2800" dirty="0" err="1"/>
              <a:t>микроорганизов</a:t>
            </a:r>
            <a:r>
              <a:rPr lang="ru-RU" sz="2800" dirty="0"/>
              <a:t> и производилась их идентификация  по методикам, представленным в таблицах</a:t>
            </a:r>
          </a:p>
          <a:p>
            <a:endParaRPr kumimoji="0" lang="ru-RU" sz="2800" b="0" i="0" u="none" strike="noStrike" cap="none" normalizeH="0" baseline="0" dirty="0">
              <a:ln>
                <a:noFill/>
              </a:ln>
              <a:solidFill>
                <a:srgbClr val="00703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9215466"/>
            <a:ext cx="18288000" cy="107153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118192"/>
              </p:ext>
            </p:extLst>
          </p:nvPr>
        </p:nvGraphicFramePr>
        <p:xfrm>
          <a:off x="11572956" y="642906"/>
          <a:ext cx="6072166" cy="4763429"/>
        </p:xfrm>
        <a:graphic>
          <a:graphicData uri="http://schemas.openxmlformats.org/drawingml/2006/table">
            <a:tbl>
              <a:tblPr/>
              <a:tblGrid>
                <a:gridCol w="17960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6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3949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Исследуемый показатель</a:t>
                      </a:r>
                      <a:endParaRPr lang="ru-RU" sz="16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Метод исследования</a:t>
                      </a:r>
                      <a:endParaRPr lang="ru-RU" sz="16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93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рН</a:t>
                      </a:r>
                      <a:endParaRPr lang="ru-RU" sz="16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sng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Потенциометрический метод определения</a:t>
                      </a:r>
                      <a:endParaRPr lang="ru-RU" sz="16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522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Титруемая кислотность</a:t>
                      </a:r>
                      <a:endParaRPr lang="ru-RU" sz="16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Согласно </a:t>
                      </a:r>
                      <a:r>
                        <a:rPr lang="ru-RU" sz="1600" u="sng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ГОСТ 31976-2012 «Йогурты и продукты кисломолочные» </a:t>
                      </a:r>
                      <a:endParaRPr lang="ru-RU" sz="16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5323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Количество жизнеспособных микроорганизмов</a:t>
                      </a:r>
                      <a:endParaRPr lang="ru-RU" sz="16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Определение молочнокислых микроорганизмов по ГОСТ 10444.11-2013 Методы выявления и подсчета количества </a:t>
                      </a:r>
                      <a:r>
                        <a:rPr lang="ru-RU" sz="1600" u="sng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мезофильных</a:t>
                      </a:r>
                      <a:r>
                        <a:rPr lang="ru-RU" sz="1600" u="sng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 молочнокислых микроорганизмов (среда по п. 5.2.1, температура инкубации 37-40 °С в зависимости от вида) </a:t>
                      </a:r>
                      <a:endParaRPr lang="ru-RU" sz="16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Определение </a:t>
                      </a:r>
                      <a:r>
                        <a:rPr lang="ru-RU" sz="1600" u="sng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бифидобактерий</a:t>
                      </a:r>
                      <a:r>
                        <a:rPr lang="ru-RU" sz="1600" u="sng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 по  ГОСТ 33924-2016 Методы определения </a:t>
                      </a:r>
                      <a:r>
                        <a:rPr lang="ru-RU" sz="1600" u="sng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бифидобактерий</a:t>
                      </a:r>
                      <a:r>
                        <a:rPr lang="ru-RU" sz="1600" u="sng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 (среда </a:t>
                      </a:r>
                      <a:r>
                        <a:rPr lang="ru-RU" sz="1600" u="sng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бифидо</a:t>
                      </a:r>
                      <a:r>
                        <a:rPr lang="ru-RU" sz="1600" u="sng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 + MUP, температура инкубации 37 °С) [38]</a:t>
                      </a:r>
                      <a:endParaRPr lang="ru-RU" sz="16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1782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</a:tabLst>
                      </a:pPr>
                      <a:r>
                        <a:rPr lang="ru-RU" sz="16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Индентификации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 микроорганизма</a:t>
                      </a:r>
                      <a:endParaRPr lang="ru-RU" sz="16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MALDI-TOF масс-спектрометрия для видовой идентификации микроорганизмов</a:t>
                      </a:r>
                      <a:endParaRPr lang="ru-RU" sz="16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" name="officeArt object" descr="Изображен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72892" y="5500690"/>
            <a:ext cx="6229773" cy="362745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15759162" cy="1143000"/>
          </a:xfrm>
        </p:spPr>
        <p:txBody>
          <a:bodyPr>
            <a:normAutofit/>
          </a:bodyPr>
          <a:lstStyle/>
          <a:p>
            <a:pPr algn="l"/>
            <a:r>
              <a:rPr lang="ru-RU" sz="6000" dirty="0">
                <a:solidFill>
                  <a:srgbClr val="007033"/>
                </a:solidFill>
              </a:rPr>
              <a:t>Результаты первого эксперимента </a:t>
            </a:r>
            <a:endParaRPr lang="ru-RU" dirty="0">
              <a:solidFill>
                <a:srgbClr val="007033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9215466"/>
            <a:ext cx="18288000" cy="107153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57126" y="1785916"/>
          <a:ext cx="8643998" cy="7429550"/>
        </p:xfrm>
        <a:graphic>
          <a:graphicData uri="http://schemas.openxmlformats.org/drawingml/2006/table">
            <a:tbl>
              <a:tblPr/>
              <a:tblGrid>
                <a:gridCol w="958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8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32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22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30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088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709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Номер образца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Тип продукта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pH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T°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KOE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Идентифицированная микрофлора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4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1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Инулин +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Acid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4,1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105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8х10</a:t>
                      </a:r>
                      <a:r>
                        <a:rPr lang="ru-RU" sz="1800" baseline="300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7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Lb</a:t>
                      </a: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.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Acidophilus</a:t>
                      </a: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,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 En</a:t>
                      </a: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. 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facium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09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2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Инулин +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Re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u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4,3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75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4,1х10</a:t>
                      </a:r>
                      <a:r>
                        <a:rPr lang="ru-RU" sz="1800" baseline="300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8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Lb.reuteri, Str.salv. thermophilus, L. lactis, En. facium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04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3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Инулин +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Rham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4,2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65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1,4х10</a:t>
                      </a:r>
                      <a:r>
                        <a:rPr lang="ru-RU" sz="1800" baseline="300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8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Lb. ramnosus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04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4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Инулин +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биф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4,2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78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1,3х10</a:t>
                      </a:r>
                      <a:r>
                        <a:rPr lang="ru-RU" sz="1800" baseline="300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6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L. lactis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8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5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ФОС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 + Acid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4,1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103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3,5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х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10</a:t>
                      </a:r>
                      <a:r>
                        <a:rPr lang="en-US" sz="1800" baseline="300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7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Lb.Acidophilus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,  Lb.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plantarum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, B. cereus,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Str.salv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.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thermophilus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, En.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Gallinarum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, En.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facium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43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6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ФОС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 + Reu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4,3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79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7,1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х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10</a:t>
                      </a:r>
                      <a:r>
                        <a:rPr lang="en-US" sz="1800" baseline="300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8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Str.salv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.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thermophilus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,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 En.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gallinarum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, En.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facium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04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7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ФОС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 + Rham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4,0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58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2,8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х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10</a:t>
                      </a:r>
                      <a:r>
                        <a:rPr lang="en-US" sz="1800" baseline="300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8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Lb.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rhamnosus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, En.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facium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04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8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ФОС + биф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4,3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98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9,4х10</a:t>
                      </a:r>
                      <a:r>
                        <a:rPr lang="ru-RU" sz="1800" baseline="300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7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En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.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facium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709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9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Унипектин + 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Acid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4,4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85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1,8х10</a:t>
                      </a:r>
                      <a:r>
                        <a:rPr lang="ru-RU" sz="1800" baseline="300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8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En.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facium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,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Lb.Acidophilus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, Lb.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plantarum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,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Str.salv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.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thermophilus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891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10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Унипектин + 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Reu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5,8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38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2х10</a:t>
                      </a:r>
                      <a:r>
                        <a:rPr lang="ru-RU" sz="1800" baseline="300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6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Lb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.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reuteri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,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B.cereus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9144000" y="1785914"/>
          <a:ext cx="8786874" cy="7422431"/>
        </p:xfrm>
        <a:graphic>
          <a:graphicData uri="http://schemas.openxmlformats.org/drawingml/2006/table">
            <a:tbl>
              <a:tblPr/>
              <a:tblGrid>
                <a:gridCol w="9741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1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40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18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30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619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430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Номер образца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Продукт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рН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Т</a:t>
                      </a:r>
                      <a:r>
                        <a:rPr lang="ru-RU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mbria Math"/>
                          <a:ea typeface="Cambria Math"/>
                          <a:cs typeface="Times New Roman"/>
                        </a:rPr>
                        <a:t>⁰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КОЕ/Г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Микрофлора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7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11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Унипектин +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Rham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5,1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46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5,5х10</a:t>
                      </a:r>
                      <a:r>
                        <a:rPr lang="ru-RU" sz="1800" baseline="300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7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Lb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.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rhamnosus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57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12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Унипектин +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биф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6,2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26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&lt;1х10</a:t>
                      </a:r>
                      <a:r>
                        <a:rPr lang="ru-RU" sz="1800" baseline="300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5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-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76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13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Нутриоза +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Acid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4,0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88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1,3х10</a:t>
                      </a:r>
                      <a:r>
                        <a:rPr lang="ru-RU" sz="1800" baseline="300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8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En. facium, Lb.Acidophilus, Lb. plantarum, Str.salv. thermophilus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57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14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Нутриоза +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Reu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4,3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77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2,6х10</a:t>
                      </a:r>
                      <a:r>
                        <a:rPr lang="ru-RU" sz="1800" baseline="300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8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Str. salv. thermophilus, L. lactis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57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15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Нутриоза + R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h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am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4,7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65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3,5х10</a:t>
                      </a:r>
                      <a:r>
                        <a:rPr lang="ru-RU" sz="1800" baseline="300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7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Lb</a:t>
                      </a: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. 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rhamnosus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57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16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Нутриоза +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биф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4,4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75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9х10</a:t>
                      </a:r>
                      <a:r>
                        <a:rPr lang="ru-RU" sz="1800" baseline="300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5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Str.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salv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.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thermophilus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57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17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Контроль + 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Acid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3,9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103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2,4х10</a:t>
                      </a:r>
                      <a:r>
                        <a:rPr lang="ru-RU" sz="1800" baseline="300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8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Lb.Acidophilus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57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18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Контроль + 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Reu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4,3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77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4х10</a:t>
                      </a:r>
                      <a:r>
                        <a:rPr lang="ru-RU" sz="1800" baseline="300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8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Lb.reuteri, Str.salv. thermophilus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257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19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14400" algn="l"/>
                        </a:tabLs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Контроль + R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ham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5,2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61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2,5х10</a:t>
                      </a:r>
                      <a:r>
                        <a:rPr lang="ru-RU" sz="1800" baseline="300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8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Lb.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rhamnosus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257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20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Контроль +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биф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4,3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75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2х10</a:t>
                      </a:r>
                      <a:r>
                        <a:rPr lang="ru-RU" sz="1800" baseline="300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5</a:t>
                      </a:r>
                      <a:endParaRPr lang="ru-RU" sz="180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Str.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salv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.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Times New Roman"/>
                        </a:rPr>
                        <a:t>thermophilus</a:t>
                      </a:r>
                      <a:endParaRPr lang="ru-RU" sz="1800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newsfla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14278"/>
            <a:ext cx="15759162" cy="1143000"/>
          </a:xfrm>
        </p:spPr>
        <p:txBody>
          <a:bodyPr>
            <a:normAutofit/>
          </a:bodyPr>
          <a:lstStyle/>
          <a:p>
            <a:pPr algn="l"/>
            <a:r>
              <a:rPr lang="ru-RU" sz="6000" dirty="0">
                <a:solidFill>
                  <a:srgbClr val="007033"/>
                </a:solidFill>
              </a:rPr>
              <a:t>Результаты второго эксперимента </a:t>
            </a:r>
            <a:endParaRPr lang="ru-RU" dirty="0">
              <a:solidFill>
                <a:srgbClr val="007033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9215466"/>
            <a:ext cx="18288000" cy="107153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28697" y="1357286"/>
          <a:ext cx="15644920" cy="787507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291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4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78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38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812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481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57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Номер образца</a:t>
                      </a:r>
                      <a:endParaRPr lang="ru-RU" sz="18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Продукт</a:t>
                      </a:r>
                      <a:endParaRPr lang="ru-RU" sz="18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рН</a:t>
                      </a:r>
                      <a:endParaRPr lang="ru-RU" sz="18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Т⁰</a:t>
                      </a:r>
                      <a:endParaRPr lang="ru-RU" sz="18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КОЕ/Г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Микрофлора</a:t>
                      </a:r>
                      <a:endParaRPr lang="ru-RU" sz="18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4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Нут+Инул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en-US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Reu 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4,51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73</a:t>
                      </a:r>
                      <a:endParaRPr lang="ru-RU" sz="18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1,3х10</a:t>
                      </a:r>
                      <a:r>
                        <a:rPr lang="ru-RU" sz="1800" b="1" baseline="3000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8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Streptococcus </a:t>
                      </a:r>
                      <a:r>
                        <a:rPr lang="en-US" sz="1800" b="1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salivarius_ssp_thermophilus</a:t>
                      </a:r>
                      <a:r>
                        <a:rPr lang="en-US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800" b="1" u="sng" dirty="0" err="1">
                          <a:effectLst/>
                          <a:uFill>
                            <a:solidFill>
                              <a:srgbClr val="0000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Lactobacillus</a:t>
                      </a:r>
                      <a:r>
                        <a:rPr lang="en-US" sz="1800" b="1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Acidophilus</a:t>
                      </a:r>
                      <a:r>
                        <a:rPr lang="en-US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endParaRPr lang="ru-RU" sz="1800" b="1" dirty="0"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 Lactobacillus </a:t>
                      </a:r>
                      <a:r>
                        <a:rPr lang="en-US" sz="1800" b="1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reuteri</a:t>
                      </a:r>
                      <a:endParaRPr lang="ru-RU" sz="18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11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Нут+Инул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Bifido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4,46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7,4х10</a:t>
                      </a:r>
                      <a:r>
                        <a:rPr lang="ru-RU" sz="1800" b="1" baseline="300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b="1"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1,4х10</a:t>
                      </a:r>
                      <a:r>
                        <a:rPr lang="ru-RU" sz="1800" b="1" baseline="300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Streptococcus salivarius_ssp_thermophilus, Lactobacillus Acidophilus,</a:t>
                      </a:r>
                      <a:endParaRPr lang="ru-RU" sz="1800" b="1"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 Lactococcus lactis,</a:t>
                      </a:r>
                      <a:endParaRPr lang="ru-RU" sz="1800" b="1"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Bifidobacterium animalis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27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Нут+Инул</a:t>
                      </a:r>
                      <a:endParaRPr lang="ru-RU" sz="1800" b="1" dirty="0"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en-US" sz="1800" b="1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Rhamn</a:t>
                      </a:r>
                      <a:endParaRPr lang="ru-RU" sz="18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4,47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8х10</a:t>
                      </a:r>
                      <a:r>
                        <a:rPr lang="ru-RU" sz="1800" b="1" baseline="300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Lactobacillus Acidophilus, Lactobacillus rhamnosus, Streptococcus salivarius_ssp_thermophilus, </a:t>
                      </a:r>
                      <a:endParaRPr lang="ru-RU" sz="1800" b="1"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Lactobacillus casei, 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806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Нут+ Фос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en-US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Reu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4,42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1х10</a:t>
                      </a:r>
                      <a:r>
                        <a:rPr lang="ru-RU" sz="1800" b="1" baseline="300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Streptococcus salivarius_ssp_thermophilus, Lactobacillus Acidophilus, Kocuria Kristinae, Lactobacillus reuteri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16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Нут+ Фос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Bifido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4,53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7х10</a:t>
                      </a:r>
                      <a:r>
                        <a:rPr lang="ru-RU" sz="1800" b="1" baseline="300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b="1"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3х10</a:t>
                      </a:r>
                      <a:r>
                        <a:rPr lang="ru-RU" sz="1800" b="1" baseline="300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Streptococcus salivarius_ssp_thermophilus, Lactobacillus Acidophilus, Lactococcus lactis, </a:t>
                      </a:r>
                      <a:endParaRPr lang="ru-RU" sz="1800" b="1"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Bifidobacterium animalis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34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Нут+ Фос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+Rhamn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4,45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76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1,4х10</a:t>
                      </a:r>
                      <a:r>
                        <a:rPr lang="ru-RU" sz="1800" b="1" baseline="300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Streptococcus </a:t>
                      </a:r>
                      <a:r>
                        <a:rPr lang="en-US" sz="1800" b="1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salivarius_ssp_thermophilus</a:t>
                      </a:r>
                      <a:r>
                        <a:rPr lang="en-US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, Lactobacillus </a:t>
                      </a:r>
                      <a:r>
                        <a:rPr lang="en-US" sz="1800" b="1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rhamnosus</a:t>
                      </a:r>
                      <a:r>
                        <a:rPr lang="en-US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endParaRPr lang="ru-RU" sz="1800" b="1" dirty="0"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u="sng" dirty="0">
                          <a:effectLst/>
                          <a:uFill>
                            <a:solidFill>
                              <a:srgbClr val="0000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Lactobacillus </a:t>
                      </a:r>
                      <a:r>
                        <a:rPr lang="en-US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Acidophilus</a:t>
                      </a:r>
                      <a:endParaRPr lang="ru-RU" sz="18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234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8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Контр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en-US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Reu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4,43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61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1,1х10</a:t>
                      </a:r>
                      <a:r>
                        <a:rPr lang="ru-RU" sz="1800" b="1" baseline="300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Streptococcus salivarius_ssp_thermophilus, Lactobacillus Acidophilus, </a:t>
                      </a:r>
                      <a:endParaRPr lang="ru-RU" sz="1800" b="1"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Lactobacillus reuteri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234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Контр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Bifido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4,38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1,2х10</a:t>
                      </a:r>
                      <a:r>
                        <a:rPr lang="ru-RU" sz="1800" b="1" baseline="300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800" b="1"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3,6х10</a:t>
                      </a:r>
                      <a:r>
                        <a:rPr lang="ru-RU" sz="1800" b="1" baseline="300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Streptococcus salivarius_ssp_thermophilus, </a:t>
                      </a:r>
                      <a:r>
                        <a:rPr lang="en-US" sz="1800" b="1" u="sng">
                          <a:effectLst/>
                          <a:uFill>
                            <a:solidFill>
                              <a:srgbClr val="0000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Lactobacillus </a:t>
                      </a:r>
                      <a:r>
                        <a:rPr lang="en-US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Acidophilus</a:t>
                      </a:r>
                      <a:endParaRPr lang="ru-RU" sz="1800" b="1"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Bifidobacterium animalis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727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8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Контр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+Rhamn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4,51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1,2х10</a:t>
                      </a:r>
                      <a:r>
                        <a:rPr lang="ru-RU" sz="1800" b="1" baseline="300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800" b="1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Streptococcus </a:t>
                      </a:r>
                      <a:r>
                        <a:rPr lang="en-US" sz="1800" b="1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salivarius_ssp_thermophilus</a:t>
                      </a:r>
                      <a:r>
                        <a:rPr lang="en-US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, Staphylococcus </a:t>
                      </a:r>
                      <a:r>
                        <a:rPr lang="en-US" sz="1800" b="1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warneri</a:t>
                      </a:r>
                      <a:r>
                        <a:rPr lang="en-US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, Lactobacillus </a:t>
                      </a:r>
                      <a:r>
                        <a:rPr lang="en-US" sz="1800" b="1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rhamnosus</a:t>
                      </a:r>
                      <a:r>
                        <a:rPr lang="en-US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800" b="1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Lactococcus</a:t>
                      </a:r>
                      <a:r>
                        <a:rPr lang="en-US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lactis</a:t>
                      </a:r>
                      <a:r>
                        <a:rPr lang="en-US" sz="18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, Lactobacillus Acidophilus</a:t>
                      </a:r>
                      <a:endParaRPr lang="ru-RU" sz="1800" b="1" dirty="0">
                        <a:solidFill>
                          <a:srgbClr val="000000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Times New Roman" pitchFamily="18" charset="0"/>
                        <a:ea typeface="Arial Unicode MS"/>
                        <a:cs typeface="Times New Roman" pitchFamily="18" charset="0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newsfla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16973608" cy="1143000"/>
          </a:xfrm>
        </p:spPr>
        <p:txBody>
          <a:bodyPr>
            <a:normAutofit/>
          </a:bodyPr>
          <a:lstStyle/>
          <a:p>
            <a:pPr algn="l"/>
            <a:r>
              <a:rPr lang="ru-RU" sz="6000" dirty="0">
                <a:solidFill>
                  <a:srgbClr val="007033"/>
                </a:solidFill>
              </a:rPr>
              <a:t>Выводы и практические предложения </a:t>
            </a:r>
            <a:endParaRPr lang="ru-RU" dirty="0">
              <a:solidFill>
                <a:srgbClr val="007033"/>
              </a:solidFill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500002" y="1357286"/>
            <a:ext cx="17216558" cy="7940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900" dirty="0"/>
              <a:t>По заданной теме проведена обширная работа, все основные задачи работы реализованы в полном объеме:</a:t>
            </a:r>
          </a:p>
          <a:p>
            <a:pPr lvl="0" fontAlgn="base">
              <a:buFont typeface="Wingdings" pitchFamily="2" charset="2"/>
              <a:buChar char="q"/>
            </a:pPr>
            <a:r>
              <a:rPr lang="ru-RU" sz="2900" dirty="0"/>
              <a:t>Произведён обзор материала уже известных исследований  по данной теме;</a:t>
            </a:r>
          </a:p>
          <a:p>
            <a:pPr lvl="0" fontAlgn="base">
              <a:buFont typeface="Wingdings" pitchFamily="2" charset="2"/>
              <a:buChar char="q"/>
            </a:pPr>
            <a:r>
              <a:rPr lang="ru-RU" sz="2900" dirty="0"/>
              <a:t>Осуществлен подбор и оптимальная концентрация  наиболее подходящих пребиотиков, которые соответствуют технологическим и биологическим требованиям;</a:t>
            </a:r>
          </a:p>
          <a:p>
            <a:pPr lvl="0" fontAlgn="base">
              <a:buFont typeface="Wingdings" pitchFamily="2" charset="2"/>
              <a:buChar char="q"/>
            </a:pPr>
            <a:r>
              <a:rPr lang="ru-RU" sz="2900" dirty="0"/>
              <a:t>Осуществлен подбор наиболее подходящих пробиотических  культур, необходимые концентрации внесения, комбинации </a:t>
            </a:r>
            <a:r>
              <a:rPr lang="ru-RU" sz="2900" dirty="0" err="1"/>
              <a:t>микрооргонизмов</a:t>
            </a:r>
            <a:r>
              <a:rPr lang="ru-RU" sz="2900" dirty="0"/>
              <a:t>;</a:t>
            </a:r>
          </a:p>
          <a:p>
            <a:pPr lvl="0" fontAlgn="base">
              <a:buFont typeface="Wingdings" pitchFamily="2" charset="2"/>
              <a:buChar char="q"/>
            </a:pPr>
            <a:r>
              <a:rPr lang="ru-RU" sz="2900" dirty="0"/>
              <a:t>Проведена выборка продуктов в результате экспериментов, согласно выводам, следующим из результатов.</a:t>
            </a:r>
          </a:p>
          <a:p>
            <a:pPr lvl="0" fontAlgn="base">
              <a:buFont typeface="Wingdings" pitchFamily="2" charset="2"/>
              <a:buChar char="q"/>
            </a:pPr>
            <a:r>
              <a:rPr lang="ru-RU" sz="2900" dirty="0"/>
              <a:t>Даны рекомендации к дальнейшим исследованиям</a:t>
            </a:r>
          </a:p>
          <a:p>
            <a:pPr lvl="0">
              <a:buFont typeface="Wingdings" pitchFamily="2" charset="2"/>
              <a:buChar char="q"/>
            </a:pPr>
            <a:r>
              <a:rPr lang="ru-RU" sz="2900" dirty="0"/>
              <a:t>Был проведен обширный обзор материала уже известных исследований  по данной теме;</a:t>
            </a:r>
          </a:p>
          <a:p>
            <a:pPr>
              <a:buFont typeface="Wingdings" pitchFamily="2" charset="2"/>
              <a:buChar char="q"/>
            </a:pPr>
            <a:r>
              <a:rPr lang="ru-RU" sz="2900" dirty="0"/>
              <a:t>Подобраны оптимальные пребиотики, которые </a:t>
            </a:r>
            <a:r>
              <a:rPr lang="ru-RU" sz="2900" dirty="0" err="1"/>
              <a:t>соответствовуют</a:t>
            </a:r>
            <a:r>
              <a:rPr lang="ru-RU" sz="2900" dirty="0"/>
              <a:t> технологическим и биологическим требованиям; Проведена экспериментальная часть в две стадии;</a:t>
            </a:r>
          </a:p>
          <a:p>
            <a:pPr indent="45085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ru-RU" sz="2900" dirty="0"/>
              <a:t>Для некоторых микроорганизмам концентрация пребиотика может выступать </a:t>
            </a:r>
            <a:r>
              <a:rPr lang="ru-RU" sz="2900" dirty="0" err="1"/>
              <a:t>стоп-фактором</a:t>
            </a:r>
            <a:r>
              <a:rPr lang="ru-RU" sz="2900" dirty="0"/>
              <a:t> для развития</a:t>
            </a:r>
          </a:p>
          <a:p>
            <a:pPr indent="45085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ru-RU" sz="2900" dirty="0"/>
              <a:t>Необходимо проанализировать зависимость от времени сквашивания, и температуры наших удавшихся образцов.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9215466"/>
            <a:ext cx="18288000" cy="107153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spli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dirty="0">
                <a:solidFill>
                  <a:srgbClr val="007033"/>
                </a:solidFill>
              </a:rPr>
              <a:t>Подбор </a:t>
            </a:r>
            <a:r>
              <a:rPr lang="ru-RU" sz="6000" dirty="0" err="1">
                <a:solidFill>
                  <a:srgbClr val="007033"/>
                </a:solidFill>
              </a:rPr>
              <a:t>пробиотиков</a:t>
            </a:r>
            <a:endParaRPr lang="ru-RU" dirty="0">
              <a:solidFill>
                <a:srgbClr val="007033"/>
              </a:solidFill>
            </a:endParaRP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785754" y="625565"/>
            <a:ext cx="11144328" cy="858696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>
                <a:ln>
                  <a:noFill/>
                </a:ln>
                <a:solidFill>
                  <a:srgbClr val="007033"/>
                </a:solidFill>
                <a:effectLst/>
                <a:ea typeface="Calibri" pitchFamily="34" charset="0"/>
                <a:cs typeface="Times New Roman" pitchFamily="18" charset="0"/>
              </a:rPr>
              <a:t>Рассмотрим выбранные пробиотики.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800" b="0" i="0" u="none" strike="noStrike" cap="none" normalizeH="0" baseline="0" dirty="0">
              <a:ln>
                <a:noFill/>
              </a:ln>
              <a:solidFill>
                <a:srgbClr val="007033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rgbClr val="007033"/>
                </a:solidFill>
                <a:effectLst/>
                <a:cs typeface="Arial" pitchFamily="34" charset="0"/>
              </a:rPr>
              <a:t>Свидетельство</a:t>
            </a:r>
            <a:r>
              <a:rPr kumimoji="0" lang="ru-RU" sz="2800" b="0" i="0" u="none" strike="noStrike" cap="none" normalizeH="0" dirty="0">
                <a:ln>
                  <a:noFill/>
                </a:ln>
                <a:solidFill>
                  <a:srgbClr val="007033"/>
                </a:solidFill>
                <a:effectLst/>
                <a:cs typeface="Arial" pitchFamily="34" charset="0"/>
              </a:rPr>
              <a:t> о государственной регистрации программы ЭВМ</a:t>
            </a:r>
            <a:r>
              <a:rPr lang="ru-RU" sz="2800" dirty="0"/>
              <a:t> 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800" dirty="0"/>
              <a:t>Программное обеспечение для контроля процесса нормализации молока 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800" dirty="0"/>
              <a:t>Программное обеспечение для моделирования рецептур мороженого 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800" dirty="0"/>
              <a:t>Программа для моделирования рецептур мясных и рыбных продуктов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800" dirty="0"/>
              <a:t>Программное обеспечение для выполнения расчетов </a:t>
            </a:r>
            <a:r>
              <a:rPr lang="ru-RU" sz="2800" dirty="0" err="1"/>
              <a:t>шнековых</a:t>
            </a:r>
            <a:r>
              <a:rPr lang="ru-RU" sz="2800" dirty="0"/>
              <a:t> </a:t>
            </a:r>
            <a:r>
              <a:rPr lang="ru-RU" sz="2800" dirty="0" err="1"/>
              <a:t>формователей</a:t>
            </a:r>
            <a:endParaRPr lang="ru-RU" sz="2800" dirty="0"/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800" dirty="0"/>
              <a:t>Программа для выполнения расчетов показателей </a:t>
            </a:r>
            <a:r>
              <a:rPr lang="ru-RU" sz="2800" dirty="0" err="1"/>
              <a:t>измельчителя</a:t>
            </a:r>
            <a:r>
              <a:rPr lang="ru-RU" sz="2800" dirty="0"/>
              <a:t> мяса, рыбы и субпродуктов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800" dirty="0"/>
              <a:t>Программная реализация выполнения расчетов тестомесильной машины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800" dirty="0"/>
              <a:t>Программная реализация для проектирования противоточной теплообменной установки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3600" b="0" i="0" u="none" strike="noStrike" cap="none" normalizeH="0" baseline="0" dirty="0">
              <a:ln>
                <a:noFill/>
              </a:ln>
              <a:solidFill>
                <a:srgbClr val="007033"/>
              </a:solidFill>
              <a:effectLst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42878" y="214278"/>
            <a:ext cx="15287668" cy="156966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>
                <a:ln>
                  <a:noFill/>
                </a:ln>
                <a:solidFill>
                  <a:srgbClr val="007033"/>
                </a:solidFill>
                <a:effectLst/>
                <a:ea typeface="Calibri" pitchFamily="34" charset="0"/>
                <a:cs typeface="Times New Roman" pitchFamily="18" charset="0"/>
              </a:rPr>
              <a:t>Апробация работы.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800" b="0" i="0" u="none" strike="noStrike" cap="none" normalizeH="0" baseline="0" dirty="0">
              <a:ln>
                <a:noFill/>
              </a:ln>
              <a:solidFill>
                <a:srgbClr val="007033"/>
              </a:solidFill>
              <a:effectLst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64" y="9286940"/>
            <a:ext cx="18288000" cy="107153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71" name="AutoShape 3" descr="Lactiale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9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3" name="AutoShape 5" descr="Lactiale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9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6" name="AutoShape 8" descr="Lactobacillus rhamnosus — Лактиале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693738"/>
            <a:ext cx="3181350" cy="1447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8" name="AutoShape 10" descr="Lactobacillus rhamnosus — Лактиале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693738"/>
            <a:ext cx="3181350" cy="1447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80" name="AutoShape 12" descr="Lactobacillus rhamnosus — Лактиале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693738"/>
            <a:ext cx="3181350" cy="1447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1" name="Picture 1" descr="\\Mac\Home\Desktop\IMG_79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87272" y="926427"/>
            <a:ext cx="5214974" cy="77349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22389"/>
          <a:stretch>
            <a:fillRect/>
          </a:stretch>
        </p:blipFill>
        <p:spPr bwMode="auto">
          <a:xfrm flipH="1">
            <a:off x="8143868" y="-32656"/>
            <a:ext cx="10144132" cy="9791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3071770" y="3002336"/>
            <a:ext cx="135264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dirty="0"/>
              <a:t>Благодарю за внимание 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9215466"/>
            <a:ext cx="18288000" cy="107153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571836" y="5821171"/>
            <a:ext cx="1162083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chemeClr val="tx2">
                    <a:lumMod val="50000"/>
                  </a:schemeClr>
                </a:solidFill>
                <a:latin typeface="Montserrat"/>
              </a:rPr>
              <a:t>Лидер проекта: </a:t>
            </a:r>
            <a:r>
              <a:rPr lang="ru-RU" sz="3600" dirty="0" err="1">
                <a:solidFill>
                  <a:schemeClr val="tx2">
                    <a:lumMod val="50000"/>
                  </a:schemeClr>
                </a:solidFill>
                <a:latin typeface="Montserrat"/>
              </a:rPr>
              <a:t>Московцев</a:t>
            </a:r>
            <a:r>
              <a:rPr lang="ru-RU" sz="3600" dirty="0">
                <a:solidFill>
                  <a:schemeClr val="tx2">
                    <a:lumMod val="50000"/>
                  </a:schemeClr>
                </a:solidFill>
                <a:latin typeface="Montserrat"/>
              </a:rPr>
              <a:t> Елисей Игоревич</a:t>
            </a:r>
            <a:endParaRPr lang="en-US" sz="3600" dirty="0">
              <a:solidFill>
                <a:schemeClr val="tx2">
                  <a:lumMod val="50000"/>
                </a:schemeClr>
              </a:solidFill>
              <a:latin typeface="Montserrat"/>
            </a:endParaRPr>
          </a:p>
          <a:p>
            <a:pPr algn="ctr"/>
            <a:endParaRPr lang="ru-RU" sz="3600" dirty="0">
              <a:solidFill>
                <a:schemeClr val="tx2">
                  <a:lumMod val="50000"/>
                </a:schemeClr>
              </a:solidFill>
              <a:latin typeface="Montserrat"/>
            </a:endParaRPr>
          </a:p>
          <a:p>
            <a:pPr algn="ctr"/>
            <a:r>
              <a:rPr lang="ru-RU" sz="3600" dirty="0">
                <a:solidFill>
                  <a:schemeClr val="tx2">
                    <a:lumMod val="50000"/>
                  </a:schemeClr>
                </a:solidFill>
                <a:latin typeface="Montserrat"/>
              </a:rPr>
              <a:t>Тел.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Montserrat"/>
              </a:rPr>
              <a:t>:</a:t>
            </a:r>
            <a:r>
              <a:rPr lang="ru-RU" sz="3600" dirty="0">
                <a:solidFill>
                  <a:schemeClr val="tx2">
                    <a:lumMod val="50000"/>
                  </a:schemeClr>
                </a:solidFill>
                <a:latin typeface="Montserrat"/>
              </a:rPr>
              <a:t> +79183234060</a:t>
            </a:r>
          </a:p>
          <a:p>
            <a:pPr algn="ctr"/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Montserrat"/>
              </a:rPr>
              <a:t>Email: eliseymoskovtsev@gmail.com</a:t>
            </a:r>
            <a:endParaRPr lang="ru-RU" sz="3600" dirty="0">
              <a:solidFill>
                <a:schemeClr val="tx2">
                  <a:lumMod val="50000"/>
                </a:schemeClr>
              </a:solidFill>
              <a:latin typeface="Montserrat"/>
            </a:endParaRPr>
          </a:p>
          <a:p>
            <a:pPr algn="ctr"/>
            <a:endParaRPr lang="ru-RU" sz="2400" dirty="0">
              <a:solidFill>
                <a:srgbClr val="008037"/>
              </a:solidFill>
              <a:latin typeface="Montserrat"/>
            </a:endParaRPr>
          </a:p>
          <a:p>
            <a:pPr algn="ctr"/>
            <a:endParaRPr lang="ru-RU" sz="2800" dirty="0">
              <a:solidFill>
                <a:srgbClr val="008037"/>
              </a:solidFill>
              <a:latin typeface="Montserrat"/>
            </a:endParaRPr>
          </a:p>
        </p:txBody>
      </p:sp>
    </p:spTree>
  </p:cSld>
  <p:clrMapOvr>
    <a:masterClrMapping/>
  </p:clrMapOvr>
  <p:transition>
    <p:diamond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3623</TotalTime>
  <Words>1288</Words>
  <Application>Microsoft Office PowerPoint</Application>
  <PresentationFormat>Произвольный</PresentationFormat>
  <Paragraphs>287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Calibri</vt:lpstr>
      <vt:lpstr>Cambria Math</vt:lpstr>
      <vt:lpstr>Arial</vt:lpstr>
      <vt:lpstr>Times New Roman</vt:lpstr>
      <vt:lpstr>Wingdings</vt:lpstr>
      <vt:lpstr>Montserrat</vt:lpstr>
      <vt:lpstr>Office Theme</vt:lpstr>
      <vt:lpstr>Презентация PowerPoint</vt:lpstr>
      <vt:lpstr>Презентация PowerPoint</vt:lpstr>
      <vt:lpstr>Презентация PowerPoint</vt:lpstr>
      <vt:lpstr>Материалы и методы</vt:lpstr>
      <vt:lpstr>Результаты первого эксперимента </vt:lpstr>
      <vt:lpstr>Результаты второго эксперимента </vt:lpstr>
      <vt:lpstr>Выводы и практические предложения </vt:lpstr>
      <vt:lpstr>Подбор пробиотиков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ANF Шаблон презентации</dc:title>
  <dc:creator>Дмитрий Семирядов</dc:creator>
  <cp:lastModifiedBy>Полина Кореневская</cp:lastModifiedBy>
  <cp:revision>124</cp:revision>
  <dcterms:created xsi:type="dcterms:W3CDTF">2006-08-16T00:00:00Z</dcterms:created>
  <dcterms:modified xsi:type="dcterms:W3CDTF">2022-06-01T09:54:25Z</dcterms:modified>
  <dc:identifier>DAERyU65gpw</dc:identifier>
</cp:coreProperties>
</file>