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684" r:id="rId2"/>
  </p:sldMasterIdLst>
  <p:notesMasterIdLst>
    <p:notesMasterId r:id="rId12"/>
  </p:notesMasterIdLst>
  <p:sldIdLst>
    <p:sldId id="390" r:id="rId3"/>
    <p:sldId id="5530" r:id="rId4"/>
    <p:sldId id="5532" r:id="rId5"/>
    <p:sldId id="5531" r:id="rId6"/>
    <p:sldId id="262" r:id="rId7"/>
    <p:sldId id="261" r:id="rId8"/>
    <p:sldId id="281" r:id="rId9"/>
    <p:sldId id="263" r:id="rId10"/>
    <p:sldId id="265" r:id="rId11"/>
  </p:sldIdLst>
  <p:sldSz cx="12192000" cy="6858000"/>
  <p:notesSz cx="6858000" cy="9144000"/>
  <p:embeddedFontLst>
    <p:embeddedFont>
      <p:font typeface="Akrobat" panose="00000600000000000000" pitchFamily="50" charset="-52"/>
      <p:regular r:id="rId13"/>
    </p:embeddedFont>
    <p:embeddedFont>
      <p:font typeface="Arial Black" panose="020B0A04020102020204" pitchFamily="34" charset="0"/>
      <p:bold r:id="rId14"/>
    </p:embeddedFont>
    <p:embeddedFont>
      <p:font typeface="Bebas Neue Pro Middle" panose="020B0406020202050201" pitchFamily="34" charset="-52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Montserrat Light" panose="00000400000000000000" pitchFamily="2" charset="-52"/>
      <p:regular r:id="rId23"/>
      <p:italic r:id="rId24"/>
    </p:embeddedFont>
    <p:embeddedFont>
      <p:font typeface="Open Sans" panose="020B0606030504020204" pitchFamily="34" charset="0"/>
      <p:regular r:id="rId25"/>
      <p:bold r:id="rId26"/>
      <p:italic r:id="rId27"/>
      <p:boldItalic r:id="rId2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5D7D"/>
    <a:srgbClr val="404040"/>
    <a:srgbClr val="364A5B"/>
    <a:srgbClr val="33506A"/>
    <a:srgbClr val="403F3F"/>
    <a:srgbClr val="971D7A"/>
    <a:srgbClr val="FC0092"/>
    <a:srgbClr val="D1EBF7"/>
    <a:srgbClr val="1D7CA8"/>
    <a:srgbClr val="1B88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96" autoAdjust="0"/>
    <p:restoredTop sz="69338" autoAdjust="0"/>
  </p:normalViewPr>
  <p:slideViewPr>
    <p:cSldViewPr snapToGrid="0" snapToObjects="1">
      <p:cViewPr varScale="1">
        <p:scale>
          <a:sx n="58" d="100"/>
          <a:sy n="58" d="100"/>
        </p:scale>
        <p:origin x="1085" y="67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2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DFX%20Modes\Desktop\&#1056;&#1072;&#1089;&#1095;&#1077;&#1090;%20&#1076;&#1083;&#1103;%20&#1087;&#1088;&#1077;&#1079;&#1077;&#1085;&#1090;&#1072;&#1094;&#1080;&#108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DFX%20Modes\Desktop\&#1056;&#1072;&#1089;&#1095;&#1077;&#1090;%20&#1076;&#1083;&#1103;%20&#1087;&#1088;&#1077;&#1079;&#1077;&#1085;&#1090;&#1072;&#1094;&#1080;&#108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ebas Neue Pro Middle" panose="020B0406020202050201" pitchFamily="34" charset="-52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2200855110482653E-2"/>
          <c:y val="8.2344627048217656E-2"/>
          <c:w val="0.92858316827456777"/>
          <c:h val="0.847710613068094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Лист1!$E$1</c:f>
              <c:strCache>
                <c:ptCount val="1"/>
                <c:pt idx="0">
                  <c:v>Стоимость, выраженная в рублях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Лист1!$C$2:$C$5</c:f>
              <c:strCache>
                <c:ptCount val="4"/>
                <c:pt idx="0">
                  <c:v>PAM</c:v>
                </c:pt>
                <c:pt idx="1">
                  <c:v>TAM</c:v>
                </c:pt>
                <c:pt idx="2">
                  <c:v>SAM</c:v>
                </c:pt>
                <c:pt idx="3">
                  <c:v>SOM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0</c:v>
                </c:pt>
                <c:pt idx="1">
                  <c:v>240000000</c:v>
                </c:pt>
                <c:pt idx="2">
                  <c:v>72000000</c:v>
                </c:pt>
                <c:pt idx="3">
                  <c:v>7200000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22-437D-9CBB-322075B64B9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62579199"/>
        <c:axId val="1462581279"/>
      </c:barChart>
      <c:catAx>
        <c:axId val="1462579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62581279"/>
        <c:crosses val="autoZero"/>
        <c:auto val="1"/>
        <c:lblAlgn val="ctr"/>
        <c:lblOffset val="100"/>
        <c:noMultiLvlLbl val="0"/>
      </c:catAx>
      <c:valAx>
        <c:axId val="146258127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62579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пн. 04.12.2023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5629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3172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7872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594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5091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2114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0869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5317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пн. 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пн. 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пн. 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пн. 04.12.2023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пн. 04.12.2023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пн. 04.12.2023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пн. 04.12.2023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пн. 04.12.2023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пн. 04.12.2023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пн. 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пн. 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782A91-28A8-C792-E6D2-589DD05E9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DD35B16-1641-9B01-D738-5F3BA1FEA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80BD37-E181-DF30-5CBF-925DEFE21B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8B8D85-E009-4E81-98D0-38D52264A954}" type="datetimeFigureOut">
              <a:rPr lang="ru-RU" smtClean="0"/>
              <a:t>пн. 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40A84F-6976-57BD-1402-944BC44F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703159-F445-B1BD-AA0C-3EF972EA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66FD-4F07-40F5-97DB-BC6E98F957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672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752F15-DCBE-9FDA-8E5C-F02A1BAFB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EFF2DB-9BF0-D691-6673-24845CA82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AA92F3-118F-0FD2-6C34-51DCFA11B0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8B8D85-E009-4E81-98D0-38D52264A954}" type="datetimeFigureOut">
              <a:rPr lang="ru-RU" smtClean="0"/>
              <a:t>пн. 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49345E-FBA6-7F41-AD83-2F08FA5A9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68DD32-1B0C-76A5-07E3-03D90C020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66FD-4F07-40F5-97DB-BC6E98F957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56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7F74A5-A4DC-E280-6CD8-FD6DCED75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65007B-87B0-DE71-EC10-CFA97F63D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221083-FB95-990F-3017-DC3169D8AC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8B8D85-E009-4E81-98D0-38D52264A954}" type="datetimeFigureOut">
              <a:rPr lang="ru-RU" smtClean="0"/>
              <a:t>пн. 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145460-DE80-A30E-4437-98299939A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3BDE2-DC46-05E0-E413-0CDB6142F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66FD-4F07-40F5-97DB-BC6E98F957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0615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F57D3E-1E89-F35A-3421-22569F35D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4ECB6C-40C4-0399-E0CF-7EA773CAA8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77EB84D-982A-FDEA-EC7B-347A2CD47C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89E0A6-FA74-2F19-E007-2E01744552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8B8D85-E009-4E81-98D0-38D52264A954}" type="datetimeFigureOut">
              <a:rPr lang="ru-RU" smtClean="0"/>
              <a:t>пн. 04.12.2023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F11FBC-0C5C-80B9-3D10-1774A7F53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6C0E9EB-390D-ECBD-23E3-FAE3E4036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66FD-4F07-40F5-97DB-BC6E98F957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94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4AB2C7-958C-561F-D652-71B220050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4DF2CE-5263-54A0-3B50-11C4CE465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C338B4-CE82-9293-4164-AC1DD5135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A50F08A-C00B-C4C3-89A5-2AA327DD8B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F19FB4E-1F97-2063-4CF2-028C55DEF0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6C476C8-6677-769F-0DCE-B849DDBA2E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8B8D85-E009-4E81-98D0-38D52264A954}" type="datetimeFigureOut">
              <a:rPr lang="ru-RU" smtClean="0"/>
              <a:t>пн. 04.12.2023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4B2395D-BE7B-22BF-9963-0937FDC2E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2CDC0BE-5478-9C9F-1464-13C1DFB02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66FD-4F07-40F5-97DB-BC6E98F957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413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67CCC-2722-493B-0EBA-E6236A562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FC0DAD1-71B8-72BE-3444-B71567B952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8B8D85-E009-4E81-98D0-38D52264A954}" type="datetimeFigureOut">
              <a:rPr lang="ru-RU" smtClean="0"/>
              <a:t>пн. 04.12.2023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EFC1BC9-76B0-E3C1-9212-2B9D1121E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21023C-CECA-9BA7-B1E0-70405EA29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66FD-4F07-40F5-97DB-BC6E98F957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240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02B95CB-1618-9304-5225-C55AFCF32C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8B8D85-E009-4E81-98D0-38D52264A954}" type="datetimeFigureOut">
              <a:rPr lang="ru-RU" smtClean="0"/>
              <a:t>пн. 04.12.2023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A8F49CA-8010-46F3-F871-EF997F66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C59F2C-238E-24D2-EA5A-6AB6B2EE1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66FD-4F07-40F5-97DB-BC6E98F957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3485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0EE6C3-E8E3-6E64-94AB-59A878B1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EAD44B-FC95-D786-760B-7FA1FFF7F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40ADEC-E4C5-8345-BE49-C865FAD6F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92C53A-6678-4A63-9127-0C5FFFF824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8B8D85-E009-4E81-98D0-38D52264A954}" type="datetimeFigureOut">
              <a:rPr lang="ru-RU" smtClean="0"/>
              <a:t>пн. 04.12.2023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151F59-0C71-7473-7141-ED716CF48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00F454-5D09-CDB8-3CD6-FAB337D7C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66FD-4F07-40F5-97DB-BC6E98F957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0772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EC850F-B549-89DF-D536-4671A28E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1553816-CC3F-E6C8-3A24-70872A1C2C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0F5B9F-0DD7-4B47-DF88-666D07B03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CD28FF-77A5-3D3B-C62E-83C60740C4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8B8D85-E009-4E81-98D0-38D52264A954}" type="datetimeFigureOut">
              <a:rPr lang="ru-RU" smtClean="0"/>
              <a:t>пн. 04.12.2023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7EB4BD-DCCA-BC8C-19B9-3F6259BA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43F72C-AB38-4BB5-A621-FBE6C252E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66FD-4F07-40F5-97DB-BC6E98F957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4015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EA69D4-FB21-FFFE-81B6-444BC9DB3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9AEF7BE-495F-83CF-9CBD-5D662C7927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FF1438-79D5-64FB-18F8-602E388124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8B8D85-E009-4E81-98D0-38D52264A954}" type="datetimeFigureOut">
              <a:rPr lang="ru-RU" smtClean="0"/>
              <a:t>пн. 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8DEE71-5C1B-F39D-9E30-E1C6E1FE2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35B39D-5AB7-9001-60F7-39EB0DAC8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66FD-4F07-40F5-97DB-BC6E98F957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964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CD1F096-54A3-6134-70BF-8BD8F865A3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E020D4C-70C8-C7A9-630E-3649AF8A0F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3122ED-3CDF-0022-D5B5-24344102E6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8B8D85-E009-4E81-98D0-38D52264A954}" type="datetimeFigureOut">
              <a:rPr lang="ru-RU" smtClean="0"/>
              <a:t>пн. 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384232-B527-3015-E32F-E2A3BD888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A86138-225B-32D9-B17D-9C7FACB3E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66FD-4F07-40F5-97DB-BC6E98F957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147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пн. 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  <p:sp>
        <p:nvSpPr>
          <p:cNvPr id="10" name="_do_not_touch_">
            <a:extLst>
              <a:ext uri="{FF2B5EF4-FFF2-40B4-BE49-F238E27FC236}">
                <a16:creationId xmlns:a16="http://schemas.microsoft.com/office/drawing/2014/main" id="{3EE269AC-7D24-475B-B410-D91FDAE0937D}"/>
              </a:ext>
            </a:extLst>
          </p:cNvPr>
          <p:cNvSpPr txBox="1"/>
          <p:nvPr userDrawn="1"/>
        </p:nvSpPr>
        <p:spPr>
          <a:xfrm>
            <a:off x="12192000" y="6858000"/>
            <a:ext cx="381000" cy="2462213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rtlCol="0">
            <a:spAutoFit/>
          </a:bodyPr>
          <a:lstStyle/>
          <a:p>
            <a:r>
              <a:rPr lang="en-US" sz="100">
                <a:solidFill>
                  <a:schemeClr val="tx1">
                    <a:alpha val="0"/>
                  </a:schemeClr>
                </a:solidFill>
              </a:rPr>
              <a:t>eyJEZXNpZ25Db25jZXB0Ijp7IlByaW1hcnlTaGFwZSI6eyJDb25jZXB0X1NoYXBlIjoxMSwiSGVpZ2h0IjoxLjAsIkJHQ29sb3IiOjUsIkJyaWdodG5lc3MiOjAuMCwiUmFuZG9tQWRqdXN0bWVudHMiOltbMC4zNzczNCwwLjM3NzM0XV0sIkJvcmRlcldpZHRoIjowLjAsIkJvcmRlclN0eWxlIjoxLCJCb3JkZXJDb2xvciI6NSwiQm9yZGVyVHJhbnNwZXJhbmN5IjowLjAsIlBvc2l0aW9uIjoxOCwiU2NhbGUiOjQsIlJvdGF0aW9uIjowLjAsIk1pbmltdW0iOjEsIk1heGltdW0iOjEsIlRleHR1cmVTaGFwZSI6bnVsbCwiUGF0dGVyblR5cGUiOjAsIlRyYW5zcGFyZW5jeSI6MC4wLCJOZXdTaGFwZU5ld1NsaWRlIjpmYWxzZSwiU29mdEVkZ2VzIjpmYWxzZSwiV2lkdGhGYWN0IjowLjAsIkhlaWdodEZhY3QiOjAuMCwiT3ZlcmxheVBhcmVudCI6dHJ1ZX0sIlByaW1hcnlfQWRkU2hhcGVzIjpbeyJDb25jZXB0X1NoYXBlIjoxLCJIZWlnaHQiOjEuMCwiQkdDb2xvciI6NiwiQnJpZ2h0bmVzcyI6MC4wLCJSYW5kb21BZGp1c3RtZW50cyI6bnVsbCwiQm9yZGVyV2lkdGgiOjEuMCwiQm9yZGVyU3R5bGUiOjEsIkJvcmRlckNvbG9yIjo1LCJCb3JkZXJUcmFuc3BlcmFuY3kiOjAuMCwiUG9zaXRpb24iOjIyLCJTY2FsZSI6MjEsIlJvdGF0aW9uIjowLjAsIk1pbmltdW0iOjEsIk1heGltdW0iOjEsIlRleHR1cmVTaGFwZSI6bnVsbCwiUGF0dGVyblR5cGUiOjAsIlRyYW5zcGFyZW5jeSI6MS4wLCJOZXdTaGFwZU5ld1NsaWRlIjpmYWxzZSwiU29mdEVkZ2VzIjpmYWxzZSwiV2lkdGhGYWN0IjowLjAsIkhlaWdodEZhY3QiOjAuMCwiT3ZlcmxheVBhcmVudCI6dHJ1ZX0seyJDb25jZXB0X1NoYXBlIjoxLCJIZWlnaHQiOjEuMCwiQkdDb2xvciI6NSwiQnJpZ2h0bmVzcyI6MC4wLCJSYW5kb21BZGp1c3RtZW50cyI6bnVsbCwiQm9yZGVyV2lkdGgiOjAuMCwiQm9yZGVyU3R5bGUiOjEsIkJvcmRlckNvbG9yIjo1LCJCb3JkZXJUcmFuc3BlcmFuY3kiOjAuMCwiUG9zaXRpb24iOjEwLCJTY2FsZSI6NywiUm90YXRpb24iOjAuMCwiTWluaW11bSI6MSwiTWF4aW11bSI6MSwiVGV4dHVyZVNoYXBlIjpudWxsLCJQYXR0ZXJuVHlwZSI6MCwiVHJhbnNwYXJlbmN5IjowLjAsIk5ld1NoYXBlTmV3U2xpZGUiOmZhbHNlLCJTb2Z0RWRnZXMiOnRydWUsIldpZHRoRmFjdCI6MC4wLCJIZWlnaHRGYWN0IjowLjAsIk92ZXJsYXlQYXJlbnQiOnRydWV9LHsiQ29uY2VwdF9TaGFwZSI6MSwiSGVpZ2h0IjoxLjAsIkJHQ29sb3IiOjYsIkJyaWdodG5lc3MiOjAuMCwiUmFuZG9tQWRqdXN0bWVudHMiOm51bGwsIkJvcmRlcldpZHRoIjowLjAsIkJvcmRlclN0eWxlIjoxLCJCb3JkZXJDb2xvciI6NSwiQm9yZGVyVHJhbnNwZXJhbmN5IjowLjAsIlBvc2l0aW9uIjoxNywiU2NhbGUiOjgsIlJvdGF0aW9uIjowLjAsIk1pbmltdW0iOjEsIk1heGltdW0iOjEsIlRleHR1cmVTaGFwZSI6bnVsbCwiUGF0dGVyblR5cGUiOjAsIlRyYW5zcGFyZW5jeSI6MC4wLCJOZXdTaGFwZU5ld1NsaWRlIjpmYWxzZSwiU29mdEVkZ2VzIjpmYWxzZSwiV2lkdGhGYWN0IjowLjAsIkhlaWdodEZhY3QiOjAuMCwiT3ZlcmxheVBhcmVudCI6dHJ1ZX0seyJDb25jZXB0X1NoYXBlIjoxLCJIZWlnaHQiOjEuMCwiQkdDb2xvciI6NSwiQnJpZ2h0bmVzcyI6MC4wLCJSYW5kb21BZGp1c3RtZW50cyI6bnVsbCwiQm9yZGVyV2lkdGgiOjAuMCwiQm9yZGVyU3R5bGUiOjEsIkJvcmRlckNvbG9yIjo1LCJCb3JkZXJUcmFuc3BlcmFuY3kiOjAuMCwiUG9zaXRpb24iOjEwLCJTY2FsZSI6MiwiUm90YXRpb24iOjAuMCwiTWluaW11bSI6MSwiTWF4aW11bSI6MSwiVGV4dHVyZVNoYXBlIjp7IkNvbmNlcHRfU2hhcGUiOjExLCJIZWlnaHQiOjEuMCwiQkdDb2xvciI6NSwiQnJpZ2h0bmVzcyI6MC4wLCJSYW5kb21BZGp1c3RtZW50cyI6W1swLjM3NzM0LDAuMzc3MzRdXSwiQm9yZGVyV2lkdGgiOjUuMCwiQm9yZGVyU3R5bGUiOjEsIkJvcmRlckNvbG9yIjo1LCJCb3JkZXJUcmFuc3BlcmFuY3kiOjEuMCwiUG9zaXRpb24iOjAsIlNjYWxlIjoyMiwiUm90YXRpb24iOjAuMCwiTWluaW11bSI6MSwiTWF4aW11bSI6MSwiVGV4dHVyZVNoYXBlIjpudWxsLCJQYXR0ZXJuVHlwZSI6MCwiVHJhbnNwYXJlbmN5IjowLjAsIk5ld1NoYXBlTmV3U2xpZGUiOmZhbHNlLCJTb2Z0RWRnZXMiOmZhbHNlLCJXaWR0aEZhY3QiOjAuMCwiSGVpZ2h0RmFjdCI6MC4wLCJPdmVybGF5UGFyZW50Ijp0cnVlfSwiUGF0dGVyblR5cGUiOjAsIlRyYW5zcGFyZW5jeSI6MC41LCJOZXdTaGFwZU5ld1NsaWRlIjpmYWxzZSwiU29mdEVkZ2VzIjpmYWxzZSwiV2lkdGhGYWN0IjowLjAsIkhlaWdodEZhY3QiOjAuMCwiT3ZlcmxheVBhcmVudCI6dHJ1ZX1dLCJTZWNvbmRhcnlTaGFwZSI6bnVsbCwiTW9kdWxlU2hhcGUiOjExLCJNb2R1bGVfQWRkU2hhcGVzIjpbeyJDb25jZXB0X1NoYXBlIjoxMSwiSGVpZ2h0IjoxLjAsIkJHQ29sb3IiOjYsIkJyaWdodG5lc3MiOjAuMCwiUmFuZG9tQWRqdXN0bWVudHMiOltbMC4zNzczNCwwLjM3NzM0XV0sIkJvcmRlcldpZHRoIjowLjAsIkJvcmRlclN0eWxlIjoxLCJCb3JkZXJDb2xvciI6NSwiQm9yZGVyVHJhbnNwZXJhbmN5IjowLjAsIlBvc2l0aW9uIjoyMiwiU2NhbGUiOjEsIlJvdGF0aW9uIjowLjAsIk1pbmltdW0iOjEsIk1heGltdW0iOjEsIlRleHR1cmVTaGFwZSI6bnVsbCwiUGF0dGVyblR5cGUiOjAsIlRyYW5zcGFyZW5jeSI6MC4wLCJOZXdTaGFwZU5ld1NsaWRlIjpmYWxzZSwiU29mdEVkZ2VzIjpmYWxzZSwiV2lkdGhGYWN0IjowLjAsIkhlaWdodEZhY3QiOjAuMCwiT3ZlcmxheVBhcmVudCI6dHJ1ZX1dLCJPdmVybGF5TW9kdWxlIjowLCJNb2R1bGVBZGp1c3RtZW50cyI6WzAuMjVdLCJSZWN0YW5nbGVTbW9vdGgiOmZhbHNlLCJSZWN0YW5nbGVTbW9vdGhSYWRpdXMiOjAuMDExMSwiQm9yZGVyU3R5bGUiOjAsIlNldEJHQmxvY2tzIjpmYWxzZSwiTWVyZ2VNb2R1bGUiOjB9LCJHcmFkaWVudCI6MiwiRm9udFRpdGxlIjoiQXJpYWwiLCJGb250VGV4dCI6IkFyaWFsIE5hcnJvdyIsIkZvbnRVcHBlcmNhc2UiOnRydWUsIlNoYXBlQ29uY2VwdCI6OSwiRG9Ob3RDcm9wQnlDb25jZXB0U2hhcGUiOmZhbHNlLCJDcmVhdGl2ZUxldmVsIjozLCJJbnNlcnRGbGF0aWNvbnMiOmZhbHNlLCJMVFdIX2Zvcl90aXRsZSI6WzAuMDQwMDAwMDAyOCwwLjAzNzMyMzcxLDAuNzg3NSwwLjA2MDkwNjQ1XSwiTFRXSF9mb3JfZnJlZV9zcGFjZSI6WzAuMDM5OTk5OTE3MSwwLjEzMzMzMzM0LDAuOTIwMDAwMSwwLjc2ODg4ODldLCJMVFdIX2Zvcl9zbGlkZV9udW1lcmF0aW9uIjpudWxsLCJGb250U2l6ZSI6MC4wMzMzMzMzMzUxLCJiZ19jb2xvciI6WzI1NSwyNTUsMjU1XSwiYWNjZW50X2NvbG9yIjpbMCw1MiwxODldLCJhY2NlbnQyX2NvbG9yIjpbMCwxNzYsMjQwXSwiYWNjZW50M19jb2xvciI6bnVsbCwiYWNjZW50NF9jb2xvciI6bnVsbCwiYWNjZW50NV9jb2xvciI6bnVsbCwiYWNjZW50Nl9jb2xvciI6bnVsbCwiQ3VzdG9tQ29uY2VwdFNoYXBlIjpmYWxzZSwiQ29ycG9yYXRlU3R5bGUiOmZhbHNlfQ==</a:t>
            </a:r>
            <a:endParaRPr lang="ru-RU" sz="100">
              <a:solidFill>
                <a:schemeClr val="tx1">
                  <a:alpha val="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D2116F-93F6-D4B4-1BE9-12FC470F3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8152D8-5252-8C65-DE30-8E9716907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292967-16DB-4271-B890-8868C9ED21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0675DF-8E03-4577-8596-ABB27396AF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_do_not_touch_">
            <a:extLst>
              <a:ext uri="{FF2B5EF4-FFF2-40B4-BE49-F238E27FC236}">
                <a16:creationId xmlns:a16="http://schemas.microsoft.com/office/drawing/2014/main" id="{35DFC374-A97F-015A-F942-F42538CBF791}"/>
              </a:ext>
            </a:extLst>
          </p:cNvPr>
          <p:cNvSpPr txBox="1"/>
          <p:nvPr/>
        </p:nvSpPr>
        <p:spPr>
          <a:xfrm>
            <a:off x="12192000" y="6858000"/>
            <a:ext cx="381000" cy="169277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rtlCol="0">
            <a:spAutoFit/>
          </a:bodyPr>
          <a:lstStyle/>
          <a:p>
            <a:r>
              <a:rPr lang="en-US" sz="100">
                <a:solidFill>
                  <a:schemeClr val="tx1">
                    <a:alpha val="0"/>
                  </a:schemeClr>
                </a:solidFill>
              </a:rPr>
              <a:t>eyJEZXNpZ25Db25jZXB0Ijp7IlByaW1hcnlTaGFwZSI6eyJDb25jZXB0X1NoYXBlIjo5LCJIZWlnaHQiOjEuMCwiQkdDb2xvciI6NSwiQnJpZ2h0bmVzcyI6MC4wLCJSYW5kb21BZGp1c3RtZW50cyI6bnVsbCwiQm9yZGVyV2lkdGgiOjAuMCwiQm9yZGVyU3R5bGUiOjEsIkJvcmRlckNvbG9yIjo1LCJCb3JkZXJUcmFuc3BlcmFuY3kiOjAuMCwiUG9zaXRpb24iOjE4LCJTY2FsZSI6NSwiUm90YXRpb24iOjAuMCwiTWluaW11bSI6MSwiTWF4aW11bSI6MSwiVGV4dHVyZVNoYXBlIjpudWxsLCJQYXR0ZXJuVHlwZSI6MCwiVHJhbnNwYXJlbmN5IjowLjAsIk5ld1NoYXBlTmV3U2xpZGUiOmZhbHNlLCJTb2Z0RWRnZXMiOmZhbHNlLCJXaWR0aEZhY3QiOjAuMCwiSGVpZ2h0RmFjdCI6MC4wLCJPdmVybGF5UGFyZW50Ijp0cnVlfSwiUHJpbWFyeV9BZGRTaGFwZXMiOlt7IkNvbmNlcHRfU2hhcGUiOjE4LCJIZWlnaHQiOjEuMCwiQkdDb2xvciI6NSwiQnJpZ2h0bmVzcyI6MC4wLCJSYW5kb21BZGp1c3RtZW50cyI6W1swLjAwMjI2LDAuMjYxMDVdXSwiQm9yZGVyV2lkdGgiOjEuMCwiQm9yZGVyU3R5bGUiOjEsIkJvcmRlckNvbG9yIjo1LCJCb3JkZXJUcmFuc3BlcmFuY3kiOjAuMCwiUG9zaXRpb24iOjEwLCJTY2FsZSI6MiwiUm90YXRpb24iOjAuMCwiTWluaW11bSI6MSwiTWF4aW11bSI6MSwiVGV4dHVyZVNoYXBlIjpudWxsLCJQYXR0ZXJuVHlwZSI6MCwiVHJhbnNwYXJlbmN5IjoxLjAsIk5ld1NoYXBlTmV3U2xpZGUiOmZhbHNlLCJTb2Z0RWRnZXMiOmZhbHNlLCJXaWR0aEZhY3QiOjAuMCwiSGVpZ2h0RmFjdCI6MC4wLCJPdmVybGF5UGFyZW50Ijp0cnVlfV0sIlNlY29uZGFyeVNoYXBlIjpudWxsLCJNb2R1bGVTaGFwZSI6OSwiTW9kdWxlX0FkZFNoYXBlcyI6W3siQ29uY2VwdF9TaGFwZSI6OSwiSGVpZ2h0IjoxLjAsIkJHQ29sb3IiOjYsIkJyaWdodG5lc3MiOjAuMCwiUmFuZG9tQWRqdXN0bWVudHMiOm51bGwsIkJvcmRlcldpZHRoIjowLjAsIkJvcmRlclN0eWxlIjoxLCJCb3JkZXJDb2xvciI6NSwiQm9yZGVyVHJhbnNwZXJhbmN5IjowLjAsIlBvc2l0aW9uIjozMCwiU2NhbGUiOjEsIlJvdGF0aW9uIjowLjAsIk1pbmltdW0iOjEsIk1heGltdW0iOjEsIlRleHR1cmVTaGFwZSI6bnVsbCwiUGF0dGVyblR5cGUiOjAsIlRyYW5zcGFyZW5jeSI6MC4wLCJOZXdTaGFwZU5ld1NsaWRlIjpmYWxzZSwiU29mdEVkZ2VzIjp0cnVlLCJXaWR0aEZhY3QiOjAuMCwiSGVpZ2h0RmFjdCI6MC4wLCJPdmVybGF5UGFyZW50Ijp0cnVlfSx7IkNvbmNlcHRfU2hhcGUiOjksIkhlaWdodCI6MS4wLCJCR0NvbG9yIjo2LCJCcmlnaHRuZXNzIjowLjAsIlJhbmRvbUFkanVzdG1lbnRzIjpudWxsLCJCb3JkZXJXaWR0aCI6MC4wLCJCb3JkZXJTdHlsZSI6MSwiQm9yZGVyQ29sb3IiOjUsIkJvcmRlclRyYW5zcGVyYW5jeSI6MC4wLCJQb3NpdGlvbiI6MTEsIlNjYWxlIjoyOSwiUm90YXRpb24iOjAuMCwiTWluaW11bSI6MSwiTWF4aW11bSI6MSwiVGV4dHVyZVNoYXBlIjpudWxsLCJQYXR0ZXJuVHlwZSI6MCwiVHJhbnNwYXJlbmN5IjowLjAsIk5ld1NoYXBlTmV3U2xpZGUiOmZhbHNlLCJTb2Z0RWRnZXMiOmZhbHNlLCJXaWR0aEZhY3QiOjAuMCwiSGVpZ2h0RmFjdCI6MC4wLCJPdmVybGF5UGFyZW50IjpmYWxzZX1dLCJPdmVybGF5TW9kdWxlIjowLCJNb2R1bGVBZGp1c3RtZW50cyI6bnVsbCwiUmVjdGFuZ2xlU21vb3RoIjp0cnVlLCJSZWN0YW5nbGVTbW9vdGhSYWRpdXMiOjAuMDExMSwiQm9yZGVyU3R5bGUiOjAsIlNldEJHQmxvY2tzIjpmYWxzZSwiTWVyZ2VNb2R1bGUiOjB9LCJHcmFkaWVudCI6MiwiRm9udFRpdGxlIjoiQXJpYWwiLCJGb250VGV4dCI6IkFyaWFsIE5hcnJvdyIsIkZvbnRVcHBlcmNhc2UiOnRydWUsIlNoYXBlQ29uY2VwdCI6MiwiRG9Ob3RDcm9wQnlDb25jZXB0U2hhcGUiOmZhbHNlLCJDcmVhdGl2ZUxldmVsIjoyLCJJbnNlcnRGbGF0aWNvbnMiOmZhbHNlLCJMVFdIX2Zvcl90aXRsZSI6WzAuMDQwMDAwMDAyOCwwLjAzNzMyMzcxLDAuNzg3NSwwLjA2MDkwNjQ1XSwiTFRXSF9mb3JfZnJlZV9zcGFjZSI6WzAuMDM5OTk5OTE3MSwwLjEzMzMzMzM0LDAuOTIwMDAwMSwwLjc2ODg4ODldLCJMVFdIX2Zvcl9zbGlkZV9udW1lcmF0aW9uIjpudWxsLCJGb250U2l6ZSI6MC4wMzMzMzMzMzUxLCJiZ19jb2xvciI6WzI1NSwyNTUsMjU1XSwiYWNjZW50X2NvbG9yIjpbMCw1MiwxODldLCJhY2NlbnQyX2NvbG9yIjpbMCwxNzYsMjQwXSwiYWNjZW50M19jb2xvciI6bnVsbCwiYWNjZW50NF9jb2xvciI6bnVsbCwiYWNjZW50NV9jb2xvciI6bnVsbCwiYWNjZW50Nl9jb2xvciI6bnVsbCwiQ3VzdG9tQ29uY2VwdFNoYXBlIjpmYWxzZSwiQ29ycG9yYXRlU3R5bGUiOmZhbHNlfQ==</a:t>
            </a:r>
            <a:endParaRPr lang="ru-RU" sz="100">
              <a:solidFill>
                <a:schemeClr val="tx1">
                  <a:alpha val="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00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jp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Relationship Id="rId6" Type="http://schemas.openxmlformats.org/officeDocument/2006/relationships/image" Target="../media/image9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7.xml"/><Relationship Id="rId7" Type="http://schemas.openxmlformats.org/officeDocument/2006/relationships/image" Target="../media/image11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18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513080" y="215160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442912" y="28170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VR-тренажер по отработке навыков работы на высоте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442912" y="46966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Яблочкин Алексей.,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Коношанов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Петр, Исаков Андрей,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Буренко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Егор, Бобков Дмитрий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F8F20D-93E1-4996-8A95-A66B5D188C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871" y="2089676"/>
            <a:ext cx="3757049" cy="452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9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9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2" grpId="0" autoUpdateAnimBg="0"/>
      <p:bldP spid="15" grpId="0" autoUpdateAnimBg="0"/>
      <p:bldP spid="16" grpId="0" animBg="1" autoUpdateAnimBg="0"/>
      <p:bldP spid="17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-Concpt_Shape16PR">
            <a:extLst>
              <a:ext uri="{FF2B5EF4-FFF2-40B4-BE49-F238E27FC236}">
                <a16:creationId xmlns:a16="http://schemas.microsoft.com/office/drawing/2014/main" id="{A00C6C75-86A9-4BDE-9770-890481061373}"/>
              </a:ext>
            </a:extLst>
          </p:cNvPr>
          <p:cNvSpPr/>
          <p:nvPr/>
        </p:nvSpPr>
        <p:spPr>
          <a:xfrm>
            <a:off x="11927277" y="-255277"/>
            <a:ext cx="3775311" cy="3775311"/>
          </a:xfrm>
          <a:prstGeom prst="ellipse">
            <a:avLst/>
          </a:prstGeom>
          <a:solidFill>
            <a:srgbClr val="D1EBF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highlight>
                <a:srgbClr val="155D7D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-Concpt_Shape17">
            <a:extLst>
              <a:ext uri="{FF2B5EF4-FFF2-40B4-BE49-F238E27FC236}">
                <a16:creationId xmlns:a16="http://schemas.microsoft.com/office/drawing/2014/main" id="{9D43E005-179A-4E66-8F8F-712C4CAF7F8A}"/>
              </a:ext>
            </a:extLst>
          </p:cNvPr>
          <p:cNvSpPr/>
          <p:nvPr/>
        </p:nvSpPr>
        <p:spPr>
          <a:xfrm>
            <a:off x="11014167" y="-1438184"/>
            <a:ext cx="6040497" cy="6040497"/>
          </a:xfrm>
          <a:prstGeom prst="donut">
            <a:avLst>
              <a:gd name="adj" fmla="val 8900"/>
            </a:avLst>
          </a:prstGeom>
          <a:solidFill>
            <a:schemeClr val="accent2">
              <a:lumMod val="75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0">
            <a:extLst>
              <a:ext uri="{FF2B5EF4-FFF2-40B4-BE49-F238E27FC236}">
                <a16:creationId xmlns:a16="http://schemas.microsoft.com/office/drawing/2014/main" id="{27E4B784-5290-4F72-B212-3A2E2DD2804E}"/>
              </a:ext>
            </a:extLst>
          </p:cNvPr>
          <p:cNvGrpSpPr/>
          <p:nvPr/>
        </p:nvGrpSpPr>
        <p:grpSpPr>
          <a:xfrm>
            <a:off x="-789758" y="1416179"/>
            <a:ext cx="5288990" cy="4429517"/>
            <a:chOff x="-380022" y="1174976"/>
            <a:chExt cx="5288990" cy="4429517"/>
          </a:xfrm>
        </p:grpSpPr>
        <p:sp>
          <p:nvSpPr>
            <p:cNvPr id="3" name="Shape 23">
              <a:extLst>
                <a:ext uri="{FF2B5EF4-FFF2-40B4-BE49-F238E27FC236}">
                  <a16:creationId xmlns:a16="http://schemas.microsoft.com/office/drawing/2014/main" id="{B61510C4-9834-45C9-9E03-A702576DB815}"/>
                </a:ext>
              </a:extLst>
            </p:cNvPr>
            <p:cNvSpPr/>
            <p:nvPr/>
          </p:nvSpPr>
          <p:spPr>
            <a:xfrm>
              <a:off x="2317356" y="4061131"/>
              <a:ext cx="2591612" cy="1487878"/>
            </a:xfrm>
            <a:prstGeom prst="roundRect">
              <a:avLst>
                <a:gd name="adj" fmla="val 9096"/>
              </a:avLst>
            </a:prstGeom>
            <a:solidFill>
              <a:schemeClr val="accent1">
                <a:lumMod val="100000"/>
                <a:alpha val="0"/>
              </a:schemeClr>
            </a:solidFill>
            <a:ln w="12700" cap="flat" cmpd="sng" algn="ctr">
              <a:solidFill>
                <a:schemeClr val="accent1">
                  <a:shade val="50000"/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" name="Shape 3-Concept6" descr="Проблемы -Cropped">
              <a:extLst>
                <a:ext uri="{FF2B5EF4-FFF2-40B4-BE49-F238E27FC236}">
                  <a16:creationId xmlns:a16="http://schemas.microsoft.com/office/drawing/2014/main" id="{C88FBAFA-C0D9-4658-B8A2-80D09BFF9FE7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50" r="16650"/>
            <a:stretch/>
          </p:blipFill>
          <p:spPr>
            <a:xfrm>
              <a:off x="-380022" y="1174976"/>
              <a:ext cx="4429545" cy="4429517"/>
            </a:xfrm>
            <a:prstGeom prst="ellipse">
              <a:avLst/>
            </a:prstGeom>
          </p:spPr>
        </p:pic>
      </p:grpSp>
      <p:grpSp>
        <p:nvGrpSpPr>
          <p:cNvPr id="15" name="Group 11">
            <a:extLst>
              <a:ext uri="{FF2B5EF4-FFF2-40B4-BE49-F238E27FC236}">
                <a16:creationId xmlns:a16="http://schemas.microsoft.com/office/drawing/2014/main" id="{732C75F0-29A8-4680-A017-E67AE7FF0F34}"/>
              </a:ext>
            </a:extLst>
          </p:cNvPr>
          <p:cNvGrpSpPr/>
          <p:nvPr/>
        </p:nvGrpSpPr>
        <p:grpSpPr>
          <a:xfrm>
            <a:off x="3850079" y="1582064"/>
            <a:ext cx="6925244" cy="4401205"/>
            <a:chOff x="5938396" y="397155"/>
            <a:chExt cx="5685137" cy="4073923"/>
          </a:xfrm>
        </p:grpSpPr>
        <p:sp>
          <p:nvSpPr>
            <p:cNvPr id="4" name="Shape 54">
              <a:extLst>
                <a:ext uri="{FF2B5EF4-FFF2-40B4-BE49-F238E27FC236}">
                  <a16:creationId xmlns:a16="http://schemas.microsoft.com/office/drawing/2014/main" id="{23E0E47A-8ECE-4C94-99A2-8C5749140290}"/>
                </a:ext>
              </a:extLst>
            </p:cNvPr>
            <p:cNvSpPr/>
            <p:nvPr/>
          </p:nvSpPr>
          <p:spPr>
            <a:xfrm>
              <a:off x="6111030" y="397155"/>
              <a:ext cx="5512503" cy="4073923"/>
            </a:xfrm>
            <a:prstGeom prst="rect">
              <a:avLst/>
            </a:prstGeom>
            <a:solidFill>
              <a:schemeClr val="accent1">
                <a:lumMod val="100000"/>
                <a:alpha val="0"/>
              </a:schemeClr>
            </a:solidFill>
            <a:ln w="12700" cap="flat" cmpd="sng" algn="ctr">
              <a:solidFill>
                <a:schemeClr val="accent1">
                  <a:shade val="50000"/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1)Риск падения с высоты</a:t>
              </a: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что может привести к серьезным травмам в случае падения работника с высоты.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2) Сложность в процессе обучения в связи с отсутствием  отработки практических навыков</a:t>
              </a: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что может привести к ошибкам и несчастным случаям.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3) Необходимость в умении использовать СИЗ</a:t>
              </a: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что может увеличить затраты на обучение и повышение квалификации работников.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4)Необходимость соблюдения строгих правил и норм безопасности</a:t>
              </a: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что может затруднить работу и увеличить время, затрачиваемое на выполнение задач.</a:t>
              </a:r>
            </a:p>
          </p:txBody>
        </p:sp>
        <p:sp>
          <p:nvSpPr>
            <p:cNvPr id="5" name="Shape 65">
              <a:extLst>
                <a:ext uri="{FF2B5EF4-FFF2-40B4-BE49-F238E27FC236}">
                  <a16:creationId xmlns:a16="http://schemas.microsoft.com/office/drawing/2014/main" id="{457B40B5-DE43-4F60-9239-1ED9DB79239B}"/>
                </a:ext>
              </a:extLst>
            </p:cNvPr>
            <p:cNvSpPr/>
            <p:nvPr/>
          </p:nvSpPr>
          <p:spPr>
            <a:xfrm>
              <a:off x="5938396" y="911686"/>
              <a:ext cx="5512503" cy="285270"/>
            </a:xfrm>
            <a:prstGeom prst="rect">
              <a:avLst/>
            </a:prstGeom>
            <a:solidFill>
              <a:schemeClr val="accent1">
                <a:lumMod val="100000"/>
                <a:alpha val="0"/>
              </a:schemeClr>
            </a:solidFill>
            <a:ln w="12700" cap="flat" cmpd="sng" algn="ctr">
              <a:solidFill>
                <a:schemeClr val="accent1">
                  <a:shade val="50000"/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" name="-SlideTitle">
            <a:extLst>
              <a:ext uri="{FF2B5EF4-FFF2-40B4-BE49-F238E27FC236}">
                <a16:creationId xmlns:a16="http://schemas.microsoft.com/office/drawing/2014/main" id="{F4202315-9C53-4ACA-97EF-2FE28B9E423E}"/>
              </a:ext>
            </a:extLst>
          </p:cNvPr>
          <p:cNvSpPr txBox="1"/>
          <p:nvPr/>
        </p:nvSpPr>
        <p:spPr>
          <a:xfrm>
            <a:off x="487680" y="255966"/>
            <a:ext cx="2785607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lang="ru-RU" sz="32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Проблемы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FDC96F2-E1C2-4A6D-93AF-62C075DA98EF}"/>
              </a:ext>
            </a:extLst>
          </p:cNvPr>
          <p:cNvSpPr/>
          <p:nvPr/>
        </p:nvSpPr>
        <p:spPr>
          <a:xfrm>
            <a:off x="11205084" y="5921206"/>
            <a:ext cx="611792" cy="611792"/>
          </a:xfrm>
          <a:prstGeom prst="rect">
            <a:avLst/>
          </a:prstGeom>
          <a:solidFill>
            <a:srgbClr val="0DD9D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A13FB38-F537-432B-B5E3-8C212B26A021}"/>
              </a:ext>
            </a:extLst>
          </p:cNvPr>
          <p:cNvSpPr/>
          <p:nvPr/>
        </p:nvSpPr>
        <p:spPr>
          <a:xfrm>
            <a:off x="-136287" y="6412360"/>
            <a:ext cx="611792" cy="611792"/>
          </a:xfrm>
          <a:prstGeom prst="rect">
            <a:avLst/>
          </a:prstGeom>
          <a:solidFill>
            <a:srgbClr val="0E88E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1C47C8D-D11C-43DE-9CEC-F2338F1238FF}"/>
              </a:ext>
            </a:extLst>
          </p:cNvPr>
          <p:cNvSpPr/>
          <p:nvPr/>
        </p:nvSpPr>
        <p:spPr>
          <a:xfrm>
            <a:off x="-291533" y="0"/>
            <a:ext cx="611792" cy="611792"/>
          </a:xfrm>
          <a:prstGeom prst="rect">
            <a:avLst/>
          </a:prstGeom>
          <a:solidFill>
            <a:srgbClr val="0DD9D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8FA4DD3-88DC-4009-8778-957F01FA9452}"/>
              </a:ext>
            </a:extLst>
          </p:cNvPr>
          <p:cNvSpPr/>
          <p:nvPr/>
        </p:nvSpPr>
        <p:spPr>
          <a:xfrm>
            <a:off x="-412052" y="-169125"/>
            <a:ext cx="338250" cy="338250"/>
          </a:xfrm>
          <a:prstGeom prst="rect">
            <a:avLst/>
          </a:prstGeom>
          <a:solidFill>
            <a:srgbClr val="14D990">
              <a:alpha val="80000"/>
            </a:srgbClr>
          </a:solidFill>
          <a:ln>
            <a:noFill/>
          </a:ln>
          <a:effectLst>
            <a:outerShdw blurRad="381000" algn="ctr" rotWithShape="0">
              <a:srgbClr val="00206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8115B07-5204-4608-9745-2EE986F5BB54}"/>
              </a:ext>
            </a:extLst>
          </p:cNvPr>
          <p:cNvSpPr/>
          <p:nvPr/>
        </p:nvSpPr>
        <p:spPr>
          <a:xfrm>
            <a:off x="288870" y="6265799"/>
            <a:ext cx="338250" cy="338250"/>
          </a:xfrm>
          <a:prstGeom prst="rect">
            <a:avLst/>
          </a:prstGeom>
          <a:solidFill>
            <a:srgbClr val="14D990">
              <a:alpha val="80000"/>
            </a:srgbClr>
          </a:solidFill>
          <a:ln>
            <a:noFill/>
          </a:ln>
          <a:effectLst>
            <a:outerShdw blurRad="381000" algn="ctr" rotWithShape="0">
              <a:srgbClr val="00206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C1F5B81-42CD-444C-B0FF-51253A04382F}"/>
              </a:ext>
            </a:extLst>
          </p:cNvPr>
          <p:cNvSpPr/>
          <p:nvPr/>
        </p:nvSpPr>
        <p:spPr>
          <a:xfrm>
            <a:off x="11511747" y="6218261"/>
            <a:ext cx="805891" cy="805891"/>
          </a:xfrm>
          <a:prstGeom prst="rect">
            <a:avLst/>
          </a:prstGeom>
          <a:solidFill>
            <a:srgbClr val="7EBF60">
              <a:alpha val="80000"/>
            </a:srgbClr>
          </a:solidFill>
          <a:ln>
            <a:noFill/>
          </a:ln>
          <a:effectLst>
            <a:outerShdw blurRad="254000" algn="ctr" rotWithShape="0">
              <a:srgbClr val="00206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0AB6D8B-1295-4ED8-AE6E-10CBEDE7E9A2}"/>
              </a:ext>
            </a:extLst>
          </p:cNvPr>
          <p:cNvSpPr/>
          <p:nvPr/>
        </p:nvSpPr>
        <p:spPr>
          <a:xfrm>
            <a:off x="10963173" y="6340714"/>
            <a:ext cx="396242" cy="3962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srgbClr val="00206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21670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6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19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19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3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path" presetSubtype="0" repeatCount="indefinite" accel="50000" decel="50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1.66667E-6 1.85185E-6 L 1.66667E-6 -0.0175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repeatCount="indefinite" accel="50000" decel="50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6.25E-7 -1.11111E-6 L -0.00885 0.0113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3" y="556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repeatCount="indefinite" accel="50000" decel="50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2.08333E-6 3.7037E-7 L -2.08333E-6 0.0175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8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repeatCount="indefinite" accel="50000" decel="50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1.875E-6 -3.7037E-6 L 0.00364 0.0132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648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repeatCount="indefinite" accel="50000" decel="50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6.25E-7 1.85185E-6 L -0.00794 0.01041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" y="50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repeatCount="indefinite" accel="50000" decel="50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70833E-6 -2.96296E-6 L 0.00794 0.01459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" y="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 autoUpdateAnimBg="0"/>
      <p:bldP spid="17" grpId="0" animBg="1" autoUpdateAnimBg="0"/>
      <p:bldP spid="2" grpId="0" autoUpdateAnimBg="0"/>
      <p:bldP spid="12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4" grpId="0" animBg="1"/>
      <p:bldP spid="24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95E19689-0DBD-469E-9224-E195E10EACEF}"/>
              </a:ext>
            </a:extLst>
          </p:cNvPr>
          <p:cNvSpPr/>
          <p:nvPr/>
        </p:nvSpPr>
        <p:spPr>
          <a:xfrm>
            <a:off x="7172744" y="758219"/>
            <a:ext cx="4592536" cy="1028395"/>
          </a:xfrm>
          <a:prstGeom prst="rect">
            <a:avLst/>
          </a:prstGeom>
          <a:solidFill>
            <a:srgbClr val="14D9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-Concpt_Shape63PR">
            <a:extLst>
              <a:ext uri="{FF2B5EF4-FFF2-40B4-BE49-F238E27FC236}">
                <a16:creationId xmlns:a16="http://schemas.microsoft.com/office/drawing/2014/main" id="{50AA33F7-BA61-4388-96FC-BCD7C33BF9D0}"/>
              </a:ext>
            </a:extLst>
          </p:cNvPr>
          <p:cNvSpPr/>
          <p:nvPr/>
        </p:nvSpPr>
        <p:spPr>
          <a:xfrm>
            <a:off x="11887202" y="-304800"/>
            <a:ext cx="609600" cy="609600"/>
          </a:xfrm>
          <a:prstGeom prst="plus">
            <a:avLst>
              <a:gd name="adj" fmla="val 37734"/>
            </a:avLst>
          </a:prstGeom>
          <a:gradFill flip="none" rotWithShape="1">
            <a:gsLst>
              <a:gs pos="0">
                <a:schemeClr val="accent1">
                  <a:lumMod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-Concpt_Shape67" descr="TextureConcept:?11?9,6?9,6?0,37734+?5?0?5?5?1?">
            <a:extLst>
              <a:ext uri="{FF2B5EF4-FFF2-40B4-BE49-F238E27FC236}">
                <a16:creationId xmlns:a16="http://schemas.microsoft.com/office/drawing/2014/main" id="{45993A56-0A8A-4008-A9FA-D24B878BD0E8}"/>
              </a:ext>
            </a:extLst>
          </p:cNvPr>
          <p:cNvSpPr/>
          <p:nvPr/>
        </p:nvSpPr>
        <p:spPr>
          <a:xfrm>
            <a:off x="11885034" y="124086"/>
            <a:ext cx="181000" cy="181000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-Concpt_Shape66">
            <a:extLst>
              <a:ext uri="{FF2B5EF4-FFF2-40B4-BE49-F238E27FC236}">
                <a16:creationId xmlns:a16="http://schemas.microsoft.com/office/drawing/2014/main" id="{64D26985-8DFE-4EDC-A564-9EEEA9E7A703}"/>
              </a:ext>
            </a:extLst>
          </p:cNvPr>
          <p:cNvSpPr/>
          <p:nvPr/>
        </p:nvSpPr>
        <p:spPr>
          <a:xfrm>
            <a:off x="11765280" y="60960"/>
            <a:ext cx="316993" cy="31699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-Concpt_Shape65">
            <a:extLst>
              <a:ext uri="{FF2B5EF4-FFF2-40B4-BE49-F238E27FC236}">
                <a16:creationId xmlns:a16="http://schemas.microsoft.com/office/drawing/2014/main" id="{214B127E-D74B-46BB-8D9D-08B9ADD168AB}"/>
              </a:ext>
            </a:extLst>
          </p:cNvPr>
          <p:cNvSpPr/>
          <p:nvPr/>
        </p:nvSpPr>
        <p:spPr>
          <a:xfrm>
            <a:off x="11881986" y="121038"/>
            <a:ext cx="188976" cy="18897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softEdge rad="33464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-Concpt_Shape64">
            <a:extLst>
              <a:ext uri="{FF2B5EF4-FFF2-40B4-BE49-F238E27FC236}">
                <a16:creationId xmlns:a16="http://schemas.microsoft.com/office/drawing/2014/main" id="{4EA85905-7D63-4603-8409-916F786DFAC8}"/>
              </a:ext>
            </a:extLst>
          </p:cNvPr>
          <p:cNvSpPr/>
          <p:nvPr/>
        </p:nvSpPr>
        <p:spPr>
          <a:xfrm>
            <a:off x="11887200" y="97536"/>
            <a:ext cx="207264" cy="207264"/>
          </a:xfrm>
          <a:prstGeom prst="rect">
            <a:avLst/>
          </a:prstGeom>
          <a:solidFill>
            <a:schemeClr val="accent2">
              <a:lumMod val="100000"/>
              <a:alpha val="0"/>
            </a:schemeClr>
          </a:solidFill>
          <a:ln w="1270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9" name="Group 30">
            <a:extLst>
              <a:ext uri="{FF2B5EF4-FFF2-40B4-BE49-F238E27FC236}">
                <a16:creationId xmlns:a16="http://schemas.microsoft.com/office/drawing/2014/main" id="{343CFF6C-0375-4CE6-B312-C0241358C5A0}"/>
              </a:ext>
            </a:extLst>
          </p:cNvPr>
          <p:cNvGrpSpPr/>
          <p:nvPr/>
        </p:nvGrpSpPr>
        <p:grpSpPr>
          <a:xfrm>
            <a:off x="467131" y="1110179"/>
            <a:ext cx="5514566" cy="5390650"/>
            <a:chOff x="467131" y="1097280"/>
            <a:chExt cx="5514566" cy="5390650"/>
          </a:xfrm>
        </p:grpSpPr>
        <p:grpSp>
          <p:nvGrpSpPr>
            <p:cNvPr id="52" name="Group 26">
              <a:extLst>
                <a:ext uri="{FF2B5EF4-FFF2-40B4-BE49-F238E27FC236}">
                  <a16:creationId xmlns:a16="http://schemas.microsoft.com/office/drawing/2014/main" id="{C12C5366-F110-4588-B347-86B4E6BC612B}"/>
                </a:ext>
              </a:extLst>
            </p:cNvPr>
            <p:cNvGrpSpPr/>
            <p:nvPr/>
          </p:nvGrpSpPr>
          <p:grpSpPr>
            <a:xfrm>
              <a:off x="485215" y="1097280"/>
              <a:ext cx="5496481" cy="4360255"/>
              <a:chOff x="485215" y="1097280"/>
              <a:chExt cx="5496481" cy="4360255"/>
            </a:xfrm>
          </p:grpSpPr>
          <p:cxnSp>
            <p:nvCxnSpPr>
              <p:cNvPr id="3" name="Shape 333">
                <a:extLst>
                  <a:ext uri="{FF2B5EF4-FFF2-40B4-BE49-F238E27FC236}">
                    <a16:creationId xmlns:a16="http://schemas.microsoft.com/office/drawing/2014/main" id="{FEF3A54A-7B96-4DC8-BCB4-E480DCE94E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3113" y="1636144"/>
                <a:ext cx="1" cy="3821391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-Ordered444">
                <a:extLst>
                  <a:ext uri="{FF2B5EF4-FFF2-40B4-BE49-F238E27FC236}">
                    <a16:creationId xmlns:a16="http://schemas.microsoft.com/office/drawing/2014/main" id="{E86B3B43-53B5-4461-8866-6B5B7134F66D}"/>
                  </a:ext>
                </a:extLst>
              </p:cNvPr>
              <p:cNvSpPr/>
              <p:nvPr/>
            </p:nvSpPr>
            <p:spPr>
              <a:xfrm>
                <a:off x="703910" y="1173586"/>
                <a:ext cx="453310" cy="204261"/>
              </a:xfrm>
              <a:prstGeom prst="rect">
                <a:avLst/>
              </a:prstGeom>
              <a:solidFill>
                <a:schemeClr val="accent1">
                  <a:alpha val="0"/>
                </a:schemeClr>
              </a:solidFill>
              <a:ln w="12700" cap="flat" cmpd="sng" algn="ctr">
                <a:solidFill>
                  <a:schemeClr val="accent1">
                    <a:shade val="5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Shape 555">
                <a:extLst>
                  <a:ext uri="{FF2B5EF4-FFF2-40B4-BE49-F238E27FC236}">
                    <a16:creationId xmlns:a16="http://schemas.microsoft.com/office/drawing/2014/main" id="{73CBC930-12D9-4F6E-A5CD-BF56695941A9}"/>
                  </a:ext>
                </a:extLst>
              </p:cNvPr>
              <p:cNvSpPr/>
              <p:nvPr/>
            </p:nvSpPr>
            <p:spPr>
              <a:xfrm>
                <a:off x="485215" y="1097280"/>
                <a:ext cx="5496455" cy="57909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</a:gsLst>
                <a:lin ang="2700000" scaled="1"/>
                <a:tileRect/>
              </a:gradFill>
              <a:ln w="12700" cap="flat" cmpd="sng" algn="ctr">
                <a:solidFill>
                  <a:schemeClr val="accent1">
                    <a:shade val="5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-SubtitleGroup666">
                <a:extLst>
                  <a:ext uri="{FF2B5EF4-FFF2-40B4-BE49-F238E27FC236}">
                    <a16:creationId xmlns:a16="http://schemas.microsoft.com/office/drawing/2014/main" id="{38B4DF6D-2E18-4522-8451-4D5612DD616D}"/>
                  </a:ext>
                </a:extLst>
              </p:cNvPr>
              <p:cNvSpPr/>
              <p:nvPr/>
            </p:nvSpPr>
            <p:spPr>
              <a:xfrm>
                <a:off x="634412" y="1189871"/>
                <a:ext cx="5190054" cy="42999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  <a:alpha val="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  <a:alpha val="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194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Наш проект позволяет:</a:t>
                </a:r>
              </a:p>
            </p:txBody>
          </p:sp>
          <p:sp>
            <p:nvSpPr>
              <p:cNvPr id="8" name="Shape 788">
                <a:extLst>
                  <a:ext uri="{FF2B5EF4-FFF2-40B4-BE49-F238E27FC236}">
                    <a16:creationId xmlns:a16="http://schemas.microsoft.com/office/drawing/2014/main" id="{12F02EE6-B228-491D-966E-1B23C3D9FF54}"/>
                  </a:ext>
                </a:extLst>
              </p:cNvPr>
              <p:cNvSpPr/>
              <p:nvPr/>
            </p:nvSpPr>
            <p:spPr>
              <a:xfrm>
                <a:off x="924536" y="1915506"/>
                <a:ext cx="5057160" cy="1200329"/>
              </a:xfrm>
              <a:prstGeom prst="rect">
                <a:avLst/>
              </a:prstGeom>
              <a:solidFill>
                <a:schemeClr val="accent1">
                  <a:lumMod val="100000"/>
                  <a:alpha val="0"/>
                </a:schemeClr>
              </a:solidFill>
              <a:ln w="12700" cap="flat" cmpd="sng" algn="ctr">
                <a:solidFill>
                  <a:schemeClr val="accent1">
                    <a:shade val="5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Наш VR-тренажер позволяет обучающимся отрабатывать навыки работы на контактной сети при минимальных затратах.</a:t>
                </a:r>
              </a:p>
            </p:txBody>
          </p:sp>
          <p:sp>
            <p:nvSpPr>
              <p:cNvPr id="9" name="Shape 8-Concept99">
                <a:extLst>
                  <a:ext uri="{FF2B5EF4-FFF2-40B4-BE49-F238E27FC236}">
                    <a16:creationId xmlns:a16="http://schemas.microsoft.com/office/drawing/2014/main" id="{F4874508-4E24-4D9D-BFE7-D0BDCD83164C}"/>
                  </a:ext>
                </a:extLst>
              </p:cNvPr>
              <p:cNvSpPr/>
              <p:nvPr/>
            </p:nvSpPr>
            <p:spPr>
              <a:xfrm>
                <a:off x="490551" y="2060343"/>
                <a:ext cx="145126" cy="145126"/>
              </a:xfrm>
              <a:prstGeom prst="plus">
                <a:avLst>
                  <a:gd name="adj" fmla="val 25000"/>
                </a:avLst>
              </a:prstGeom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100000">
                    <a:schemeClr val="accent1">
                      <a:lumMod val="100000"/>
                    </a:schemeClr>
                  </a:gs>
                </a:gsLst>
                <a:lin ang="2700000" scaled="1"/>
                <a:tileRect/>
              </a:gradFill>
              <a:ln w="12700" cap="flat" cmpd="sng" algn="ctr">
                <a:solidFill>
                  <a:schemeClr val="accent1">
                    <a:shade val="5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-Concpt_Shape51">
                <a:extLst>
                  <a:ext uri="{FF2B5EF4-FFF2-40B4-BE49-F238E27FC236}">
                    <a16:creationId xmlns:a16="http://schemas.microsoft.com/office/drawing/2014/main" id="{CC0AA172-164B-4EF8-8585-646123F45CD4}"/>
                  </a:ext>
                </a:extLst>
              </p:cNvPr>
              <p:cNvSpPr/>
              <p:nvPr/>
            </p:nvSpPr>
            <p:spPr>
              <a:xfrm>
                <a:off x="703911" y="2190956"/>
                <a:ext cx="14513" cy="14513"/>
              </a:xfrm>
              <a:prstGeom prst="plus">
                <a:avLst>
                  <a:gd name="adj" fmla="val 37734"/>
                </a:avLst>
              </a:prstGeom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100000">
                    <a:schemeClr val="accent1">
                      <a:lumMod val="100000"/>
                    </a:schemeClr>
                  </a:gs>
                </a:gsLst>
                <a:lin ang="27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  <a:alpha val="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4" name="Group 27">
              <a:extLst>
                <a:ext uri="{FF2B5EF4-FFF2-40B4-BE49-F238E27FC236}">
                  <a16:creationId xmlns:a16="http://schemas.microsoft.com/office/drawing/2014/main" id="{D8A3B0CE-72A5-470E-B56A-98252587D9FD}"/>
                </a:ext>
              </a:extLst>
            </p:cNvPr>
            <p:cNvGrpSpPr/>
            <p:nvPr/>
          </p:nvGrpSpPr>
          <p:grpSpPr>
            <a:xfrm>
              <a:off x="490551" y="3216616"/>
              <a:ext cx="5491146" cy="923330"/>
              <a:chOff x="490551" y="3216616"/>
              <a:chExt cx="5491146" cy="923330"/>
            </a:xfrm>
          </p:grpSpPr>
          <p:sp>
            <p:nvSpPr>
              <p:cNvPr id="11" name="Shape 101111">
                <a:extLst>
                  <a:ext uri="{FF2B5EF4-FFF2-40B4-BE49-F238E27FC236}">
                    <a16:creationId xmlns:a16="http://schemas.microsoft.com/office/drawing/2014/main" id="{5966F363-5059-479B-A7A5-128A36C4C2A5}"/>
                  </a:ext>
                </a:extLst>
              </p:cNvPr>
              <p:cNvSpPr/>
              <p:nvPr/>
            </p:nvSpPr>
            <p:spPr>
              <a:xfrm>
                <a:off x="924536" y="3216616"/>
                <a:ext cx="5057161" cy="923330"/>
              </a:xfrm>
              <a:prstGeom prst="rect">
                <a:avLst/>
              </a:prstGeom>
              <a:solidFill>
                <a:schemeClr val="accent1">
                  <a:lumMod val="100000"/>
                  <a:alpha val="0"/>
                </a:schemeClr>
              </a:solidFill>
              <a:ln w="12700" cap="flat" cmpd="sng" algn="ctr">
                <a:solidFill>
                  <a:schemeClr val="accent1">
                    <a:shade val="5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VR-тренажер позволяет обучающимся отрабатывать навыки работы </a:t>
                </a:r>
                <a:r>
                  <a:rPr lang="ru-RU" dirty="0">
                    <a:solidFill>
                      <a:srgbClr val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со средствами индивидуальной защиты</a:t>
                </a:r>
                <a:r>
                  <a: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(СИЗ)</a:t>
                </a:r>
              </a:p>
            </p:txBody>
          </p:sp>
          <p:sp>
            <p:nvSpPr>
              <p:cNvPr id="12" name="Shape 11-Concept1212">
                <a:extLst>
                  <a:ext uri="{FF2B5EF4-FFF2-40B4-BE49-F238E27FC236}">
                    <a16:creationId xmlns:a16="http://schemas.microsoft.com/office/drawing/2014/main" id="{049136C2-438E-4C49-ADA8-A09F416A5AE7}"/>
                  </a:ext>
                </a:extLst>
              </p:cNvPr>
              <p:cNvSpPr/>
              <p:nvPr/>
            </p:nvSpPr>
            <p:spPr>
              <a:xfrm>
                <a:off x="490551" y="3306767"/>
                <a:ext cx="145126" cy="145126"/>
              </a:xfrm>
              <a:prstGeom prst="plus">
                <a:avLst>
                  <a:gd name="adj" fmla="val 25000"/>
                </a:avLst>
              </a:prstGeom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100000">
                    <a:schemeClr val="accent1">
                      <a:lumMod val="100000"/>
                    </a:schemeClr>
                  </a:gs>
                </a:gsLst>
                <a:lin ang="2700000" scaled="1"/>
                <a:tileRect/>
              </a:gradFill>
              <a:ln w="12700" cap="flat" cmpd="sng" algn="ctr">
                <a:solidFill>
                  <a:schemeClr val="accent1">
                    <a:shade val="5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-Concpt_Shape53">
                <a:extLst>
                  <a:ext uri="{FF2B5EF4-FFF2-40B4-BE49-F238E27FC236}">
                    <a16:creationId xmlns:a16="http://schemas.microsoft.com/office/drawing/2014/main" id="{0CD027C3-3059-452C-BF60-8CEAB92363FA}"/>
                  </a:ext>
                </a:extLst>
              </p:cNvPr>
              <p:cNvSpPr/>
              <p:nvPr/>
            </p:nvSpPr>
            <p:spPr>
              <a:xfrm>
                <a:off x="703911" y="3368800"/>
                <a:ext cx="14513" cy="14513"/>
              </a:xfrm>
              <a:prstGeom prst="plus">
                <a:avLst>
                  <a:gd name="adj" fmla="val 37734"/>
                </a:avLst>
              </a:prstGeom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100000">
                    <a:schemeClr val="accent1">
                      <a:lumMod val="100000"/>
                    </a:schemeClr>
                  </a:gs>
                </a:gsLst>
                <a:lin ang="27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  <a:alpha val="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6" name="Group 28">
              <a:extLst>
                <a:ext uri="{FF2B5EF4-FFF2-40B4-BE49-F238E27FC236}">
                  <a16:creationId xmlns:a16="http://schemas.microsoft.com/office/drawing/2014/main" id="{47DA026E-B166-4C1B-B3AB-30277F82253F}"/>
                </a:ext>
              </a:extLst>
            </p:cNvPr>
            <p:cNvGrpSpPr/>
            <p:nvPr/>
          </p:nvGrpSpPr>
          <p:grpSpPr>
            <a:xfrm>
              <a:off x="490551" y="4518563"/>
              <a:ext cx="5491146" cy="646331"/>
              <a:chOff x="490551" y="4518563"/>
              <a:chExt cx="5491146" cy="646331"/>
            </a:xfrm>
          </p:grpSpPr>
          <p:sp>
            <p:nvSpPr>
              <p:cNvPr id="13" name="Shape 131313">
                <a:extLst>
                  <a:ext uri="{FF2B5EF4-FFF2-40B4-BE49-F238E27FC236}">
                    <a16:creationId xmlns:a16="http://schemas.microsoft.com/office/drawing/2014/main" id="{8B560A96-1D89-4675-9554-BFB1E3B13615}"/>
                  </a:ext>
                </a:extLst>
              </p:cNvPr>
              <p:cNvSpPr/>
              <p:nvPr/>
            </p:nvSpPr>
            <p:spPr>
              <a:xfrm>
                <a:off x="924536" y="4518563"/>
                <a:ext cx="5057161" cy="646331"/>
              </a:xfrm>
              <a:prstGeom prst="rect">
                <a:avLst/>
              </a:prstGeom>
              <a:solidFill>
                <a:schemeClr val="accent1">
                  <a:lumMod val="100000"/>
                  <a:alpha val="0"/>
                </a:schemeClr>
              </a:solidFill>
              <a:ln w="12700" cap="flat" cmpd="sng" algn="ctr">
                <a:solidFill>
                  <a:schemeClr val="accent1">
                    <a:shade val="5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Моделирование различных аварийных ситуаций без риска для жизни и здоровья</a:t>
                </a:r>
              </a:p>
            </p:txBody>
          </p:sp>
          <p:sp>
            <p:nvSpPr>
              <p:cNvPr id="14" name="Shape 14-Concept1414">
                <a:extLst>
                  <a:ext uri="{FF2B5EF4-FFF2-40B4-BE49-F238E27FC236}">
                    <a16:creationId xmlns:a16="http://schemas.microsoft.com/office/drawing/2014/main" id="{9FD23102-0333-47A4-A36E-AC8539EC09A2}"/>
                  </a:ext>
                </a:extLst>
              </p:cNvPr>
              <p:cNvSpPr/>
              <p:nvPr/>
            </p:nvSpPr>
            <p:spPr>
              <a:xfrm>
                <a:off x="490551" y="4573174"/>
                <a:ext cx="145126" cy="145126"/>
              </a:xfrm>
              <a:prstGeom prst="plus">
                <a:avLst>
                  <a:gd name="adj" fmla="val 25000"/>
                </a:avLst>
              </a:prstGeom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100000">
                    <a:schemeClr val="accent1">
                      <a:lumMod val="100000"/>
                    </a:schemeClr>
                  </a:gs>
                </a:gsLst>
                <a:lin ang="2700000" scaled="1"/>
                <a:tileRect/>
              </a:gradFill>
              <a:ln w="12700" cap="flat" cmpd="sng" algn="ctr">
                <a:solidFill>
                  <a:schemeClr val="accent1">
                    <a:shade val="5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-Concpt_Shape55">
                <a:extLst>
                  <a:ext uri="{FF2B5EF4-FFF2-40B4-BE49-F238E27FC236}">
                    <a16:creationId xmlns:a16="http://schemas.microsoft.com/office/drawing/2014/main" id="{B5039596-E52F-4C5D-B0D1-BFE363445478}"/>
                  </a:ext>
                </a:extLst>
              </p:cNvPr>
              <p:cNvSpPr/>
              <p:nvPr/>
            </p:nvSpPr>
            <p:spPr>
              <a:xfrm>
                <a:off x="703911" y="4650448"/>
                <a:ext cx="14513" cy="14512"/>
              </a:xfrm>
              <a:prstGeom prst="plus">
                <a:avLst>
                  <a:gd name="adj" fmla="val 37734"/>
                </a:avLst>
              </a:prstGeom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100000">
                    <a:schemeClr val="accent1">
                      <a:lumMod val="100000"/>
                    </a:schemeClr>
                  </a:gs>
                </a:gsLst>
                <a:lin ang="27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  <a:alpha val="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8" name="Group 29">
              <a:extLst>
                <a:ext uri="{FF2B5EF4-FFF2-40B4-BE49-F238E27FC236}">
                  <a16:creationId xmlns:a16="http://schemas.microsoft.com/office/drawing/2014/main" id="{08136A9E-8B33-4322-B822-B29D403F5548}"/>
                </a:ext>
              </a:extLst>
            </p:cNvPr>
            <p:cNvGrpSpPr/>
            <p:nvPr/>
          </p:nvGrpSpPr>
          <p:grpSpPr>
            <a:xfrm>
              <a:off x="467131" y="5287601"/>
              <a:ext cx="5514560" cy="1200329"/>
              <a:chOff x="467131" y="5287601"/>
              <a:chExt cx="5514560" cy="1200329"/>
            </a:xfrm>
          </p:grpSpPr>
          <p:sp>
            <p:nvSpPr>
              <p:cNvPr id="15" name="Shape 161515">
                <a:extLst>
                  <a:ext uri="{FF2B5EF4-FFF2-40B4-BE49-F238E27FC236}">
                    <a16:creationId xmlns:a16="http://schemas.microsoft.com/office/drawing/2014/main" id="{B8989FE0-1796-4BC8-BF2B-563190C9137F}"/>
                  </a:ext>
                </a:extLst>
              </p:cNvPr>
              <p:cNvSpPr/>
              <p:nvPr/>
            </p:nvSpPr>
            <p:spPr>
              <a:xfrm>
                <a:off x="924535" y="5287601"/>
                <a:ext cx="5057156" cy="1200329"/>
              </a:xfrm>
              <a:prstGeom prst="rect">
                <a:avLst/>
              </a:prstGeom>
              <a:solidFill>
                <a:schemeClr val="accent1">
                  <a:lumMod val="100000"/>
                  <a:alpha val="0"/>
                </a:schemeClr>
              </a:solidFill>
              <a:ln w="12700" cap="flat" cmpd="sng" algn="ctr">
                <a:solidFill>
                  <a:schemeClr val="accent1">
                    <a:shade val="5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Наш проект усовершенствует процесс обучения, позволяя работникам быстрее и эффективнее освоить навыки работы на высоте.</a:t>
                </a:r>
              </a:p>
            </p:txBody>
          </p:sp>
          <p:sp>
            <p:nvSpPr>
              <p:cNvPr id="16" name="Shape 17-Concept1616">
                <a:extLst>
                  <a:ext uri="{FF2B5EF4-FFF2-40B4-BE49-F238E27FC236}">
                    <a16:creationId xmlns:a16="http://schemas.microsoft.com/office/drawing/2014/main" id="{4C08686B-D0D1-4997-B796-CEA251DD4CB2}"/>
                  </a:ext>
                </a:extLst>
              </p:cNvPr>
              <p:cNvSpPr/>
              <p:nvPr/>
            </p:nvSpPr>
            <p:spPr>
              <a:xfrm>
                <a:off x="467131" y="5402226"/>
                <a:ext cx="145126" cy="145127"/>
              </a:xfrm>
              <a:prstGeom prst="plus">
                <a:avLst>
                  <a:gd name="adj" fmla="val 25000"/>
                </a:avLst>
              </a:prstGeom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100000">
                    <a:schemeClr val="accent1">
                      <a:lumMod val="100000"/>
                    </a:schemeClr>
                  </a:gs>
                </a:gsLst>
                <a:lin ang="2700000" scaled="1"/>
                <a:tileRect/>
              </a:gradFill>
              <a:ln w="12700" cap="flat" cmpd="sng" algn="ctr">
                <a:solidFill>
                  <a:schemeClr val="accent1">
                    <a:shade val="5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-Concpt_Shape57">
                <a:extLst>
                  <a:ext uri="{FF2B5EF4-FFF2-40B4-BE49-F238E27FC236}">
                    <a16:creationId xmlns:a16="http://schemas.microsoft.com/office/drawing/2014/main" id="{00A689F3-7BBA-4746-9FBA-546284C75FFF}"/>
                  </a:ext>
                </a:extLst>
              </p:cNvPr>
              <p:cNvSpPr/>
              <p:nvPr/>
            </p:nvSpPr>
            <p:spPr>
              <a:xfrm>
                <a:off x="703911" y="5852177"/>
                <a:ext cx="14513" cy="14512"/>
              </a:xfrm>
              <a:prstGeom prst="plus">
                <a:avLst>
                  <a:gd name="adj" fmla="val 37734"/>
                </a:avLst>
              </a:prstGeom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100000">
                    <a:schemeClr val="accent1">
                      <a:lumMod val="100000"/>
                    </a:schemeClr>
                  </a:gs>
                </a:gsLst>
                <a:lin ang="27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  <a:alpha val="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60" name="Group 31">
            <a:extLst>
              <a:ext uri="{FF2B5EF4-FFF2-40B4-BE49-F238E27FC236}">
                <a16:creationId xmlns:a16="http://schemas.microsoft.com/office/drawing/2014/main" id="{55D63521-2AFA-4A26-9640-B80F24EED3FC}"/>
              </a:ext>
            </a:extLst>
          </p:cNvPr>
          <p:cNvGrpSpPr/>
          <p:nvPr/>
        </p:nvGrpSpPr>
        <p:grpSpPr>
          <a:xfrm>
            <a:off x="6187802" y="1097280"/>
            <a:ext cx="5878231" cy="5434094"/>
            <a:chOff x="6187802" y="1097280"/>
            <a:chExt cx="5878231" cy="5434094"/>
          </a:xfrm>
        </p:grpSpPr>
        <p:sp>
          <p:nvSpPr>
            <p:cNvPr id="18" name="Shape 201818">
              <a:extLst>
                <a:ext uri="{FF2B5EF4-FFF2-40B4-BE49-F238E27FC236}">
                  <a16:creationId xmlns:a16="http://schemas.microsoft.com/office/drawing/2014/main" id="{98F84A39-9012-4AF0-98A8-A30227350333}"/>
                </a:ext>
              </a:extLst>
            </p:cNvPr>
            <p:cNvSpPr/>
            <p:nvPr/>
          </p:nvSpPr>
          <p:spPr>
            <a:xfrm>
              <a:off x="6187802" y="4855594"/>
              <a:ext cx="5878231" cy="1675780"/>
            </a:xfrm>
            <a:prstGeom prst="rect">
              <a:avLst/>
            </a:prstGeom>
            <a:solidFill>
              <a:schemeClr val="accent1">
                <a:lumMod val="100000"/>
                <a:alpha val="0"/>
              </a:schemeClr>
            </a:solidFill>
            <a:ln w="12700" cap="flat" cmpd="sng" algn="ctr">
              <a:solidFill>
                <a:schemeClr val="accent1">
                  <a:shade val="50000"/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58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Мы предлагаем VR-тренажер по отработке навыков работы на высоте, который позволит закрыть актуальные проблемы с </a:t>
              </a:r>
              <a:r>
                <a:rPr kumimoji="0" lang="ru-RU" sz="2058" b="0" i="0" u="sng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обучением рабочих </a:t>
              </a:r>
              <a:r>
                <a:rPr kumimoji="0" lang="ru-RU" sz="2058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и </a:t>
              </a:r>
              <a:r>
                <a:rPr kumimoji="0" lang="ru-RU" sz="2058" b="0" i="0" u="sng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уменьшить травматизм на рабочем месте</a:t>
              </a:r>
            </a:p>
          </p:txBody>
        </p:sp>
        <p:sp>
          <p:nvSpPr>
            <p:cNvPr id="20" name="Shape 222020">
              <a:extLst>
                <a:ext uri="{FF2B5EF4-FFF2-40B4-BE49-F238E27FC236}">
                  <a16:creationId xmlns:a16="http://schemas.microsoft.com/office/drawing/2014/main" id="{7F3DCEB4-9F9C-40BA-9BA2-430947592CF8}"/>
                </a:ext>
              </a:extLst>
            </p:cNvPr>
            <p:cNvSpPr/>
            <p:nvPr/>
          </p:nvSpPr>
          <p:spPr>
            <a:xfrm>
              <a:off x="6229345" y="1097280"/>
              <a:ext cx="5274087" cy="178363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lin ang="2700000" scaled="1"/>
              <a:tileRect/>
            </a:gradFill>
            <a:ln w="12700" cap="flat" cmpd="sng" algn="ctr">
              <a:solidFill>
                <a:schemeClr val="accent1">
                  <a:shade val="50000"/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-SlideTitle">
            <a:extLst>
              <a:ext uri="{FF2B5EF4-FFF2-40B4-BE49-F238E27FC236}">
                <a16:creationId xmlns:a16="http://schemas.microsoft.com/office/drawing/2014/main" id="{B4BE8F96-899B-4228-B1C9-8E7608971E94}"/>
              </a:ext>
            </a:extLst>
          </p:cNvPr>
          <p:cNvSpPr txBox="1"/>
          <p:nvPr/>
        </p:nvSpPr>
        <p:spPr>
          <a:xfrm>
            <a:off x="467131" y="255966"/>
            <a:ext cx="285740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lang="ru-RU" sz="3200" b="1" dirty="0">
                <a:solidFill>
                  <a:srgbClr val="1D7C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Решение</a:t>
            </a:r>
            <a:endParaRPr lang="ru-RU" sz="3200" b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2" name="Group 20">
            <a:extLst>
              <a:ext uri="{FF2B5EF4-FFF2-40B4-BE49-F238E27FC236}">
                <a16:creationId xmlns:a16="http://schemas.microsoft.com/office/drawing/2014/main" id="{F10B1216-C6C5-4E2F-94E1-9197B7B709AB}"/>
              </a:ext>
            </a:extLst>
          </p:cNvPr>
          <p:cNvGrpSpPr/>
          <p:nvPr/>
        </p:nvGrpSpPr>
        <p:grpSpPr>
          <a:xfrm>
            <a:off x="-483754" y="6215389"/>
            <a:ext cx="1023448" cy="1023448"/>
            <a:chOff x="-334873" y="6215389"/>
            <a:chExt cx="1023448" cy="1023448"/>
          </a:xfrm>
        </p:grpSpPr>
        <p:sp>
          <p:nvSpPr>
            <p:cNvPr id="7" name="-Concept_Shape77">
              <a:extLst>
                <a:ext uri="{FF2B5EF4-FFF2-40B4-BE49-F238E27FC236}">
                  <a16:creationId xmlns:a16="http://schemas.microsoft.com/office/drawing/2014/main" id="{8A0663EA-4F4F-4780-824C-246755A9C6BB}"/>
                </a:ext>
              </a:extLst>
            </p:cNvPr>
            <p:cNvSpPr/>
            <p:nvPr/>
          </p:nvSpPr>
          <p:spPr>
            <a:xfrm>
              <a:off x="-334873" y="6215389"/>
              <a:ext cx="1023448" cy="1023448"/>
            </a:xfrm>
            <a:prstGeom prst="plus">
              <a:avLst>
                <a:gd name="adj" fmla="val 25000"/>
              </a:avLst>
            </a:pr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-Concpt_Shape61">
              <a:extLst>
                <a:ext uri="{FF2B5EF4-FFF2-40B4-BE49-F238E27FC236}">
                  <a16:creationId xmlns:a16="http://schemas.microsoft.com/office/drawing/2014/main" id="{048B3EDE-9612-4495-A46D-64F8B2082511}"/>
                </a:ext>
              </a:extLst>
            </p:cNvPr>
            <p:cNvSpPr/>
            <p:nvPr/>
          </p:nvSpPr>
          <p:spPr>
            <a:xfrm>
              <a:off x="-334873" y="7136492"/>
              <a:ext cx="102345" cy="102345"/>
            </a:xfrm>
            <a:prstGeom prst="plus">
              <a:avLst>
                <a:gd name="adj" fmla="val 37734"/>
              </a:avLst>
            </a:prstGeom>
            <a:gradFill flip="none" rotWithShape="1">
              <a:gsLst>
                <a:gs pos="0">
                  <a:schemeClr val="accent2">
                    <a:lumMod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lin ang="27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9CE3F16-BDB9-4D71-AE70-1E9F98EC1504}"/>
              </a:ext>
            </a:extLst>
          </p:cNvPr>
          <p:cNvGrpSpPr/>
          <p:nvPr/>
        </p:nvGrpSpPr>
        <p:grpSpPr>
          <a:xfrm>
            <a:off x="662983" y="1958649"/>
            <a:ext cx="301954" cy="315516"/>
            <a:chOff x="6323193" y="2780480"/>
            <a:chExt cx="719900" cy="752234"/>
          </a:xfrm>
        </p:grpSpPr>
        <p:grpSp>
          <p:nvGrpSpPr>
            <p:cNvPr id="78" name="Группа 77">
              <a:extLst>
                <a:ext uri="{FF2B5EF4-FFF2-40B4-BE49-F238E27FC236}">
                  <a16:creationId xmlns:a16="http://schemas.microsoft.com/office/drawing/2014/main" id="{41C03B78-2115-41BE-B1F0-7092A84A9944}"/>
                </a:ext>
              </a:extLst>
            </p:cNvPr>
            <p:cNvGrpSpPr/>
            <p:nvPr/>
          </p:nvGrpSpPr>
          <p:grpSpPr>
            <a:xfrm>
              <a:off x="6323193" y="2812813"/>
              <a:ext cx="719900" cy="719901"/>
              <a:chOff x="6323193" y="2812813"/>
              <a:chExt cx="719900" cy="719901"/>
            </a:xfrm>
          </p:grpSpPr>
          <p:sp>
            <p:nvSpPr>
              <p:cNvPr id="79" name="Полилиния: фигура 23">
                <a:extLst>
                  <a:ext uri="{FF2B5EF4-FFF2-40B4-BE49-F238E27FC236}">
                    <a16:creationId xmlns:a16="http://schemas.microsoft.com/office/drawing/2014/main" id="{CA1E9DD4-A579-45CD-B1F1-EA8C73877BDF}"/>
                  </a:ext>
                </a:extLst>
              </p:cNvPr>
              <p:cNvSpPr/>
              <p:nvPr/>
            </p:nvSpPr>
            <p:spPr>
              <a:xfrm>
                <a:off x="6323193" y="2812813"/>
                <a:ext cx="719900" cy="719900"/>
              </a:xfrm>
              <a:custGeom>
                <a:avLst/>
                <a:gdLst>
                  <a:gd name="connsiteX0" fmla="*/ 905702 w 905702"/>
                  <a:gd name="connsiteY0" fmla="*/ 452851 h 905702"/>
                  <a:gd name="connsiteX1" fmla="*/ 452851 w 905702"/>
                  <a:gd name="connsiteY1" fmla="*/ 905702 h 905702"/>
                  <a:gd name="connsiteX2" fmla="*/ 0 w 905702"/>
                  <a:gd name="connsiteY2" fmla="*/ 452851 h 905702"/>
                  <a:gd name="connsiteX3" fmla="*/ 452851 w 905702"/>
                  <a:gd name="connsiteY3" fmla="*/ 0 h 905702"/>
                  <a:gd name="connsiteX4" fmla="*/ 905702 w 905702"/>
                  <a:gd name="connsiteY4" fmla="*/ 452851 h 905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5702" h="905702">
                    <a:moveTo>
                      <a:pt x="905702" y="452851"/>
                    </a:moveTo>
                    <a:cubicBezTo>
                      <a:pt x="905702" y="702954"/>
                      <a:pt x="702954" y="905702"/>
                      <a:pt x="452851" y="905702"/>
                    </a:cubicBezTo>
                    <a:cubicBezTo>
                      <a:pt x="202748" y="905702"/>
                      <a:pt x="0" y="702954"/>
                      <a:pt x="0" y="452851"/>
                    </a:cubicBezTo>
                    <a:cubicBezTo>
                      <a:pt x="0" y="202748"/>
                      <a:pt x="202748" y="0"/>
                      <a:pt x="452851" y="0"/>
                    </a:cubicBezTo>
                    <a:cubicBezTo>
                      <a:pt x="702954" y="0"/>
                      <a:pt x="905702" y="202748"/>
                      <a:pt x="905702" y="452851"/>
                    </a:cubicBezTo>
                    <a:close/>
                  </a:path>
                </a:pathLst>
              </a:custGeom>
              <a:solidFill>
                <a:srgbClr val="0C71C5"/>
              </a:solidFill>
              <a:ln w="1767" cap="flat">
                <a:noFill/>
                <a:prstDash val="solid"/>
                <a:miter/>
              </a:ln>
              <a:effectLst>
                <a:outerShdw blurRad="88900" algn="c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80" name="Полилиния: фигура 24">
                <a:extLst>
                  <a:ext uri="{FF2B5EF4-FFF2-40B4-BE49-F238E27FC236}">
                    <a16:creationId xmlns:a16="http://schemas.microsoft.com/office/drawing/2014/main" id="{B7B84E8B-9650-4105-B4FE-A338CE96D62B}"/>
                  </a:ext>
                </a:extLst>
              </p:cNvPr>
              <p:cNvSpPr/>
              <p:nvPr/>
            </p:nvSpPr>
            <p:spPr>
              <a:xfrm>
                <a:off x="6323193" y="2812814"/>
                <a:ext cx="719900" cy="719900"/>
              </a:xfrm>
              <a:custGeom>
                <a:avLst/>
                <a:gdLst>
                  <a:gd name="connsiteX0" fmla="*/ 905702 w 905702"/>
                  <a:gd name="connsiteY0" fmla="*/ 452851 h 905702"/>
                  <a:gd name="connsiteX1" fmla="*/ 452851 w 905702"/>
                  <a:gd name="connsiteY1" fmla="*/ 905702 h 905702"/>
                  <a:gd name="connsiteX2" fmla="*/ 0 w 905702"/>
                  <a:gd name="connsiteY2" fmla="*/ 452851 h 905702"/>
                  <a:gd name="connsiteX3" fmla="*/ 452851 w 905702"/>
                  <a:gd name="connsiteY3" fmla="*/ 0 h 905702"/>
                  <a:gd name="connsiteX4" fmla="*/ 905702 w 905702"/>
                  <a:gd name="connsiteY4" fmla="*/ 452851 h 905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5702" h="905702">
                    <a:moveTo>
                      <a:pt x="905702" y="452851"/>
                    </a:moveTo>
                    <a:cubicBezTo>
                      <a:pt x="905702" y="702954"/>
                      <a:pt x="702954" y="905702"/>
                      <a:pt x="452851" y="905702"/>
                    </a:cubicBezTo>
                    <a:cubicBezTo>
                      <a:pt x="202748" y="905702"/>
                      <a:pt x="0" y="702954"/>
                      <a:pt x="0" y="452851"/>
                    </a:cubicBezTo>
                    <a:cubicBezTo>
                      <a:pt x="0" y="202748"/>
                      <a:pt x="202748" y="0"/>
                      <a:pt x="452851" y="0"/>
                    </a:cubicBezTo>
                    <a:cubicBezTo>
                      <a:pt x="702954" y="0"/>
                      <a:pt x="905702" y="202748"/>
                      <a:pt x="905702" y="452851"/>
                    </a:cubicBez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81" name="Полилиния: фигура 25">
                <a:extLst>
                  <a:ext uri="{FF2B5EF4-FFF2-40B4-BE49-F238E27FC236}">
                    <a16:creationId xmlns:a16="http://schemas.microsoft.com/office/drawing/2014/main" id="{B4BA69A3-D756-471D-8616-BAB3F3706444}"/>
                  </a:ext>
                </a:extLst>
              </p:cNvPr>
              <p:cNvSpPr/>
              <p:nvPr/>
            </p:nvSpPr>
            <p:spPr>
              <a:xfrm>
                <a:off x="6398748" y="2888368"/>
                <a:ext cx="568790" cy="568790"/>
              </a:xfrm>
              <a:custGeom>
                <a:avLst/>
                <a:gdLst>
                  <a:gd name="connsiteX0" fmla="*/ 905702 w 905702"/>
                  <a:gd name="connsiteY0" fmla="*/ 452851 h 905702"/>
                  <a:gd name="connsiteX1" fmla="*/ 452851 w 905702"/>
                  <a:gd name="connsiteY1" fmla="*/ 905702 h 905702"/>
                  <a:gd name="connsiteX2" fmla="*/ 0 w 905702"/>
                  <a:gd name="connsiteY2" fmla="*/ 452851 h 905702"/>
                  <a:gd name="connsiteX3" fmla="*/ 452851 w 905702"/>
                  <a:gd name="connsiteY3" fmla="*/ 0 h 905702"/>
                  <a:gd name="connsiteX4" fmla="*/ 905702 w 905702"/>
                  <a:gd name="connsiteY4" fmla="*/ 452851 h 905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5702" h="905702">
                    <a:moveTo>
                      <a:pt x="905702" y="452851"/>
                    </a:moveTo>
                    <a:cubicBezTo>
                      <a:pt x="905702" y="702954"/>
                      <a:pt x="702954" y="905702"/>
                      <a:pt x="452851" y="905702"/>
                    </a:cubicBezTo>
                    <a:cubicBezTo>
                      <a:pt x="202748" y="905702"/>
                      <a:pt x="0" y="702954"/>
                      <a:pt x="0" y="452851"/>
                    </a:cubicBezTo>
                    <a:cubicBezTo>
                      <a:pt x="0" y="202748"/>
                      <a:pt x="202748" y="0"/>
                      <a:pt x="452851" y="0"/>
                    </a:cubicBezTo>
                    <a:cubicBezTo>
                      <a:pt x="702954" y="0"/>
                      <a:pt x="905702" y="202748"/>
                      <a:pt x="905702" y="452851"/>
                    </a:cubicBez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82" name="Полилиния: фигура 26">
                <a:extLst>
                  <a:ext uri="{FF2B5EF4-FFF2-40B4-BE49-F238E27FC236}">
                    <a16:creationId xmlns:a16="http://schemas.microsoft.com/office/drawing/2014/main" id="{612BDF70-C8DA-4475-9C07-295875E00F2B}"/>
                  </a:ext>
                </a:extLst>
              </p:cNvPr>
              <p:cNvSpPr/>
              <p:nvPr/>
            </p:nvSpPr>
            <p:spPr>
              <a:xfrm>
                <a:off x="6684314" y="2869519"/>
                <a:ext cx="303244" cy="303244"/>
              </a:xfrm>
              <a:custGeom>
                <a:avLst/>
                <a:gdLst>
                  <a:gd name="connsiteX0" fmla="*/ 0 w 381509"/>
                  <a:gd name="connsiteY0" fmla="*/ 27170 h 381509"/>
                  <a:gd name="connsiteX1" fmla="*/ 28549 w 381509"/>
                  <a:gd name="connsiteY1" fmla="*/ 87 h 381509"/>
                  <a:gd name="connsiteX2" fmla="*/ 381423 w 381509"/>
                  <a:gd name="connsiteY2" fmla="*/ 352961 h 381509"/>
                  <a:gd name="connsiteX3" fmla="*/ 354345 w 381509"/>
                  <a:gd name="connsiteY3" fmla="*/ 381510 h 381509"/>
                  <a:gd name="connsiteX4" fmla="*/ 327190 w 381509"/>
                  <a:gd name="connsiteY4" fmla="*/ 356692 h 381509"/>
                  <a:gd name="connsiteX5" fmla="*/ 24818 w 381509"/>
                  <a:gd name="connsiteY5" fmla="*/ 54320 h 381509"/>
                  <a:gd name="connsiteX6" fmla="*/ 0 w 381509"/>
                  <a:gd name="connsiteY6" fmla="*/ 27170 h 381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509" h="381509">
                    <a:moveTo>
                      <a:pt x="0" y="27170"/>
                    </a:moveTo>
                    <a:cubicBezTo>
                      <a:pt x="12" y="11324"/>
                      <a:pt x="13156" y="-1170"/>
                      <a:pt x="28549" y="87"/>
                    </a:cubicBezTo>
                    <a:cubicBezTo>
                      <a:pt x="210463" y="15811"/>
                      <a:pt x="365697" y="171046"/>
                      <a:pt x="381423" y="352961"/>
                    </a:cubicBezTo>
                    <a:cubicBezTo>
                      <a:pt x="382680" y="368352"/>
                      <a:pt x="370177" y="381496"/>
                      <a:pt x="354345" y="381510"/>
                    </a:cubicBezTo>
                    <a:cubicBezTo>
                      <a:pt x="340066" y="381521"/>
                      <a:pt x="328317" y="370675"/>
                      <a:pt x="327190" y="356692"/>
                    </a:cubicBezTo>
                    <a:cubicBezTo>
                      <a:pt x="313969" y="199400"/>
                      <a:pt x="182110" y="67546"/>
                      <a:pt x="24818" y="54320"/>
                    </a:cubicBezTo>
                    <a:cubicBezTo>
                      <a:pt x="10835" y="53200"/>
                      <a:pt x="-9" y="41436"/>
                      <a:pt x="0" y="27170"/>
                    </a:cubicBezTo>
                    <a:close/>
                  </a:path>
                </a:pathLst>
              </a:custGeom>
              <a:solidFill>
                <a:srgbClr val="0C71C5">
                  <a:alpha val="90000"/>
                </a:srgbClr>
              </a:solidFill>
              <a:ln w="17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ru-RU" dirty="0">
                  <a:solidFill>
                    <a:srgbClr val="0C71C5"/>
                  </a:solidFill>
                </a:endParaRPr>
              </a:p>
            </p:txBody>
          </p:sp>
          <p:sp>
            <p:nvSpPr>
              <p:cNvPr id="83" name="Полилиния: фигура 27">
                <a:extLst>
                  <a:ext uri="{FF2B5EF4-FFF2-40B4-BE49-F238E27FC236}">
                    <a16:creationId xmlns:a16="http://schemas.microsoft.com/office/drawing/2014/main" id="{1D8F36A1-7258-4604-B968-5581F681A0AA}"/>
                  </a:ext>
                </a:extLst>
              </p:cNvPr>
              <p:cNvSpPr/>
              <p:nvPr/>
            </p:nvSpPr>
            <p:spPr>
              <a:xfrm>
                <a:off x="6381070" y="3172762"/>
                <a:ext cx="303244" cy="303244"/>
              </a:xfrm>
              <a:custGeom>
                <a:avLst/>
                <a:gdLst>
                  <a:gd name="connsiteX0" fmla="*/ 27169 w 381509"/>
                  <a:gd name="connsiteY0" fmla="*/ 0 h 381510"/>
                  <a:gd name="connsiteX1" fmla="*/ 87 w 381509"/>
                  <a:gd name="connsiteY1" fmla="*/ 28549 h 381510"/>
                  <a:gd name="connsiteX2" fmla="*/ 352960 w 381509"/>
                  <a:gd name="connsiteY2" fmla="*/ 381423 h 381510"/>
                  <a:gd name="connsiteX3" fmla="*/ 381509 w 381509"/>
                  <a:gd name="connsiteY3" fmla="*/ 354347 h 381510"/>
                  <a:gd name="connsiteX4" fmla="*/ 356689 w 381509"/>
                  <a:gd name="connsiteY4" fmla="*/ 327192 h 381510"/>
                  <a:gd name="connsiteX5" fmla="*/ 54319 w 381509"/>
                  <a:gd name="connsiteY5" fmla="*/ 24818 h 381510"/>
                  <a:gd name="connsiteX6" fmla="*/ 27169 w 381509"/>
                  <a:gd name="connsiteY6" fmla="*/ 0 h 38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509" h="381510">
                    <a:moveTo>
                      <a:pt x="27169" y="0"/>
                    </a:moveTo>
                    <a:cubicBezTo>
                      <a:pt x="11332" y="12"/>
                      <a:pt x="-1166" y="13157"/>
                      <a:pt x="87" y="28549"/>
                    </a:cubicBezTo>
                    <a:cubicBezTo>
                      <a:pt x="15811" y="210457"/>
                      <a:pt x="171048" y="365705"/>
                      <a:pt x="352960" y="381423"/>
                    </a:cubicBezTo>
                    <a:cubicBezTo>
                      <a:pt x="368355" y="382682"/>
                      <a:pt x="381495" y="370179"/>
                      <a:pt x="381509" y="354347"/>
                    </a:cubicBezTo>
                    <a:cubicBezTo>
                      <a:pt x="381520" y="340066"/>
                      <a:pt x="370674" y="328308"/>
                      <a:pt x="356689" y="327192"/>
                    </a:cubicBezTo>
                    <a:cubicBezTo>
                      <a:pt x="199399" y="313973"/>
                      <a:pt x="67538" y="182105"/>
                      <a:pt x="54319" y="24818"/>
                    </a:cubicBezTo>
                    <a:cubicBezTo>
                      <a:pt x="53192" y="10835"/>
                      <a:pt x="41439" y="-7"/>
                      <a:pt x="27169" y="0"/>
                    </a:cubicBezTo>
                    <a:close/>
                  </a:path>
                </a:pathLst>
              </a:custGeom>
              <a:solidFill>
                <a:srgbClr val="0C71C5">
                  <a:alpha val="90000"/>
                </a:srgbClr>
              </a:solidFill>
              <a:ln w="17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ru-RU" dirty="0">
                  <a:solidFill>
                    <a:srgbClr val="0C71C5"/>
                  </a:solidFill>
                </a:endParaRP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E2C20A5-4E78-4B74-8665-F084E08B08A2}"/>
                </a:ext>
              </a:extLst>
            </p:cNvPr>
            <p:cNvSpPr txBox="1"/>
            <p:nvPr/>
          </p:nvSpPr>
          <p:spPr>
            <a:xfrm>
              <a:off x="6396708" y="2780480"/>
              <a:ext cx="321673" cy="733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0" i="0" kern="1200" dirty="0">
                  <a:solidFill>
                    <a:srgbClr val="0C71C5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  <a:endParaRPr lang="ru-RU" sz="1400" dirty="0">
                <a:solidFill>
                  <a:srgbClr val="0C71C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id="{F1019F7D-8A83-4FD5-A6D8-93BEDB2F95A4}"/>
              </a:ext>
            </a:extLst>
          </p:cNvPr>
          <p:cNvGrpSpPr/>
          <p:nvPr/>
        </p:nvGrpSpPr>
        <p:grpSpPr>
          <a:xfrm>
            <a:off x="670603" y="3246429"/>
            <a:ext cx="301954" cy="315516"/>
            <a:chOff x="6323193" y="2780480"/>
            <a:chExt cx="719900" cy="752234"/>
          </a:xfrm>
        </p:grpSpPr>
        <p:grpSp>
          <p:nvGrpSpPr>
            <p:cNvPr id="86" name="Группа 85">
              <a:extLst>
                <a:ext uri="{FF2B5EF4-FFF2-40B4-BE49-F238E27FC236}">
                  <a16:creationId xmlns:a16="http://schemas.microsoft.com/office/drawing/2014/main" id="{968256C6-ECE1-4BF6-8140-C743646E02F9}"/>
                </a:ext>
              </a:extLst>
            </p:cNvPr>
            <p:cNvGrpSpPr/>
            <p:nvPr/>
          </p:nvGrpSpPr>
          <p:grpSpPr>
            <a:xfrm>
              <a:off x="6323193" y="2812813"/>
              <a:ext cx="719900" cy="719901"/>
              <a:chOff x="6323193" y="2812813"/>
              <a:chExt cx="719900" cy="719901"/>
            </a:xfrm>
          </p:grpSpPr>
          <p:sp>
            <p:nvSpPr>
              <p:cNvPr id="88" name="Полилиния: фигура 23">
                <a:extLst>
                  <a:ext uri="{FF2B5EF4-FFF2-40B4-BE49-F238E27FC236}">
                    <a16:creationId xmlns:a16="http://schemas.microsoft.com/office/drawing/2014/main" id="{7BCA2C6B-D6B2-4C2B-8ECB-AEBC28285EA2}"/>
                  </a:ext>
                </a:extLst>
              </p:cNvPr>
              <p:cNvSpPr/>
              <p:nvPr/>
            </p:nvSpPr>
            <p:spPr>
              <a:xfrm>
                <a:off x="6323193" y="2812813"/>
                <a:ext cx="719900" cy="719900"/>
              </a:xfrm>
              <a:custGeom>
                <a:avLst/>
                <a:gdLst>
                  <a:gd name="connsiteX0" fmla="*/ 905702 w 905702"/>
                  <a:gd name="connsiteY0" fmla="*/ 452851 h 905702"/>
                  <a:gd name="connsiteX1" fmla="*/ 452851 w 905702"/>
                  <a:gd name="connsiteY1" fmla="*/ 905702 h 905702"/>
                  <a:gd name="connsiteX2" fmla="*/ 0 w 905702"/>
                  <a:gd name="connsiteY2" fmla="*/ 452851 h 905702"/>
                  <a:gd name="connsiteX3" fmla="*/ 452851 w 905702"/>
                  <a:gd name="connsiteY3" fmla="*/ 0 h 905702"/>
                  <a:gd name="connsiteX4" fmla="*/ 905702 w 905702"/>
                  <a:gd name="connsiteY4" fmla="*/ 452851 h 905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5702" h="905702">
                    <a:moveTo>
                      <a:pt x="905702" y="452851"/>
                    </a:moveTo>
                    <a:cubicBezTo>
                      <a:pt x="905702" y="702954"/>
                      <a:pt x="702954" y="905702"/>
                      <a:pt x="452851" y="905702"/>
                    </a:cubicBezTo>
                    <a:cubicBezTo>
                      <a:pt x="202748" y="905702"/>
                      <a:pt x="0" y="702954"/>
                      <a:pt x="0" y="452851"/>
                    </a:cubicBezTo>
                    <a:cubicBezTo>
                      <a:pt x="0" y="202748"/>
                      <a:pt x="202748" y="0"/>
                      <a:pt x="452851" y="0"/>
                    </a:cubicBezTo>
                    <a:cubicBezTo>
                      <a:pt x="702954" y="0"/>
                      <a:pt x="905702" y="202748"/>
                      <a:pt x="905702" y="452851"/>
                    </a:cubicBezTo>
                    <a:close/>
                  </a:path>
                </a:pathLst>
              </a:custGeom>
              <a:solidFill>
                <a:srgbClr val="0C71C5"/>
              </a:solidFill>
              <a:ln w="1767" cap="flat">
                <a:noFill/>
                <a:prstDash val="solid"/>
                <a:miter/>
              </a:ln>
              <a:effectLst>
                <a:outerShdw blurRad="88900" algn="c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89" name="Полилиния: фигура 24">
                <a:extLst>
                  <a:ext uri="{FF2B5EF4-FFF2-40B4-BE49-F238E27FC236}">
                    <a16:creationId xmlns:a16="http://schemas.microsoft.com/office/drawing/2014/main" id="{0324DCCC-6615-4303-961A-055EE3A0B5E5}"/>
                  </a:ext>
                </a:extLst>
              </p:cNvPr>
              <p:cNvSpPr/>
              <p:nvPr/>
            </p:nvSpPr>
            <p:spPr>
              <a:xfrm>
                <a:off x="6323193" y="2812814"/>
                <a:ext cx="719900" cy="719900"/>
              </a:xfrm>
              <a:custGeom>
                <a:avLst/>
                <a:gdLst>
                  <a:gd name="connsiteX0" fmla="*/ 905702 w 905702"/>
                  <a:gd name="connsiteY0" fmla="*/ 452851 h 905702"/>
                  <a:gd name="connsiteX1" fmla="*/ 452851 w 905702"/>
                  <a:gd name="connsiteY1" fmla="*/ 905702 h 905702"/>
                  <a:gd name="connsiteX2" fmla="*/ 0 w 905702"/>
                  <a:gd name="connsiteY2" fmla="*/ 452851 h 905702"/>
                  <a:gd name="connsiteX3" fmla="*/ 452851 w 905702"/>
                  <a:gd name="connsiteY3" fmla="*/ 0 h 905702"/>
                  <a:gd name="connsiteX4" fmla="*/ 905702 w 905702"/>
                  <a:gd name="connsiteY4" fmla="*/ 452851 h 905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5702" h="905702">
                    <a:moveTo>
                      <a:pt x="905702" y="452851"/>
                    </a:moveTo>
                    <a:cubicBezTo>
                      <a:pt x="905702" y="702954"/>
                      <a:pt x="702954" y="905702"/>
                      <a:pt x="452851" y="905702"/>
                    </a:cubicBezTo>
                    <a:cubicBezTo>
                      <a:pt x="202748" y="905702"/>
                      <a:pt x="0" y="702954"/>
                      <a:pt x="0" y="452851"/>
                    </a:cubicBezTo>
                    <a:cubicBezTo>
                      <a:pt x="0" y="202748"/>
                      <a:pt x="202748" y="0"/>
                      <a:pt x="452851" y="0"/>
                    </a:cubicBezTo>
                    <a:cubicBezTo>
                      <a:pt x="702954" y="0"/>
                      <a:pt x="905702" y="202748"/>
                      <a:pt x="905702" y="452851"/>
                    </a:cubicBez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90" name="Полилиния: фигура 25">
                <a:extLst>
                  <a:ext uri="{FF2B5EF4-FFF2-40B4-BE49-F238E27FC236}">
                    <a16:creationId xmlns:a16="http://schemas.microsoft.com/office/drawing/2014/main" id="{066B5352-ECA7-45BF-856B-A527A9E24EC0}"/>
                  </a:ext>
                </a:extLst>
              </p:cNvPr>
              <p:cNvSpPr/>
              <p:nvPr/>
            </p:nvSpPr>
            <p:spPr>
              <a:xfrm>
                <a:off x="6398748" y="2888368"/>
                <a:ext cx="568790" cy="568790"/>
              </a:xfrm>
              <a:custGeom>
                <a:avLst/>
                <a:gdLst>
                  <a:gd name="connsiteX0" fmla="*/ 905702 w 905702"/>
                  <a:gd name="connsiteY0" fmla="*/ 452851 h 905702"/>
                  <a:gd name="connsiteX1" fmla="*/ 452851 w 905702"/>
                  <a:gd name="connsiteY1" fmla="*/ 905702 h 905702"/>
                  <a:gd name="connsiteX2" fmla="*/ 0 w 905702"/>
                  <a:gd name="connsiteY2" fmla="*/ 452851 h 905702"/>
                  <a:gd name="connsiteX3" fmla="*/ 452851 w 905702"/>
                  <a:gd name="connsiteY3" fmla="*/ 0 h 905702"/>
                  <a:gd name="connsiteX4" fmla="*/ 905702 w 905702"/>
                  <a:gd name="connsiteY4" fmla="*/ 452851 h 905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5702" h="905702">
                    <a:moveTo>
                      <a:pt x="905702" y="452851"/>
                    </a:moveTo>
                    <a:cubicBezTo>
                      <a:pt x="905702" y="702954"/>
                      <a:pt x="702954" y="905702"/>
                      <a:pt x="452851" y="905702"/>
                    </a:cubicBezTo>
                    <a:cubicBezTo>
                      <a:pt x="202748" y="905702"/>
                      <a:pt x="0" y="702954"/>
                      <a:pt x="0" y="452851"/>
                    </a:cubicBezTo>
                    <a:cubicBezTo>
                      <a:pt x="0" y="202748"/>
                      <a:pt x="202748" y="0"/>
                      <a:pt x="452851" y="0"/>
                    </a:cubicBezTo>
                    <a:cubicBezTo>
                      <a:pt x="702954" y="0"/>
                      <a:pt x="905702" y="202748"/>
                      <a:pt x="905702" y="452851"/>
                    </a:cubicBez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91" name="Полилиния: фигура 26">
                <a:extLst>
                  <a:ext uri="{FF2B5EF4-FFF2-40B4-BE49-F238E27FC236}">
                    <a16:creationId xmlns:a16="http://schemas.microsoft.com/office/drawing/2014/main" id="{F54CF798-352E-4C0C-BA4F-5E45CE123CA4}"/>
                  </a:ext>
                </a:extLst>
              </p:cNvPr>
              <p:cNvSpPr/>
              <p:nvPr/>
            </p:nvSpPr>
            <p:spPr>
              <a:xfrm>
                <a:off x="6684314" y="2869519"/>
                <a:ext cx="303244" cy="303244"/>
              </a:xfrm>
              <a:custGeom>
                <a:avLst/>
                <a:gdLst>
                  <a:gd name="connsiteX0" fmla="*/ 0 w 381509"/>
                  <a:gd name="connsiteY0" fmla="*/ 27170 h 381509"/>
                  <a:gd name="connsiteX1" fmla="*/ 28549 w 381509"/>
                  <a:gd name="connsiteY1" fmla="*/ 87 h 381509"/>
                  <a:gd name="connsiteX2" fmla="*/ 381423 w 381509"/>
                  <a:gd name="connsiteY2" fmla="*/ 352961 h 381509"/>
                  <a:gd name="connsiteX3" fmla="*/ 354345 w 381509"/>
                  <a:gd name="connsiteY3" fmla="*/ 381510 h 381509"/>
                  <a:gd name="connsiteX4" fmla="*/ 327190 w 381509"/>
                  <a:gd name="connsiteY4" fmla="*/ 356692 h 381509"/>
                  <a:gd name="connsiteX5" fmla="*/ 24818 w 381509"/>
                  <a:gd name="connsiteY5" fmla="*/ 54320 h 381509"/>
                  <a:gd name="connsiteX6" fmla="*/ 0 w 381509"/>
                  <a:gd name="connsiteY6" fmla="*/ 27170 h 381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509" h="381509">
                    <a:moveTo>
                      <a:pt x="0" y="27170"/>
                    </a:moveTo>
                    <a:cubicBezTo>
                      <a:pt x="12" y="11324"/>
                      <a:pt x="13156" y="-1170"/>
                      <a:pt x="28549" y="87"/>
                    </a:cubicBezTo>
                    <a:cubicBezTo>
                      <a:pt x="210463" y="15811"/>
                      <a:pt x="365697" y="171046"/>
                      <a:pt x="381423" y="352961"/>
                    </a:cubicBezTo>
                    <a:cubicBezTo>
                      <a:pt x="382680" y="368352"/>
                      <a:pt x="370177" y="381496"/>
                      <a:pt x="354345" y="381510"/>
                    </a:cubicBezTo>
                    <a:cubicBezTo>
                      <a:pt x="340066" y="381521"/>
                      <a:pt x="328317" y="370675"/>
                      <a:pt x="327190" y="356692"/>
                    </a:cubicBezTo>
                    <a:cubicBezTo>
                      <a:pt x="313969" y="199400"/>
                      <a:pt x="182110" y="67546"/>
                      <a:pt x="24818" y="54320"/>
                    </a:cubicBezTo>
                    <a:cubicBezTo>
                      <a:pt x="10835" y="53200"/>
                      <a:pt x="-9" y="41436"/>
                      <a:pt x="0" y="27170"/>
                    </a:cubicBezTo>
                    <a:close/>
                  </a:path>
                </a:pathLst>
              </a:custGeom>
              <a:solidFill>
                <a:srgbClr val="0C71C5">
                  <a:alpha val="90000"/>
                </a:srgbClr>
              </a:solidFill>
              <a:ln w="17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ru-RU" dirty="0">
                  <a:solidFill>
                    <a:srgbClr val="0C71C5"/>
                  </a:solidFill>
                </a:endParaRPr>
              </a:p>
            </p:txBody>
          </p:sp>
          <p:sp>
            <p:nvSpPr>
              <p:cNvPr id="92" name="Полилиния: фигура 27">
                <a:extLst>
                  <a:ext uri="{FF2B5EF4-FFF2-40B4-BE49-F238E27FC236}">
                    <a16:creationId xmlns:a16="http://schemas.microsoft.com/office/drawing/2014/main" id="{9580A222-655F-4964-A0B9-AE9F13359591}"/>
                  </a:ext>
                </a:extLst>
              </p:cNvPr>
              <p:cNvSpPr/>
              <p:nvPr/>
            </p:nvSpPr>
            <p:spPr>
              <a:xfrm>
                <a:off x="6381070" y="3172762"/>
                <a:ext cx="303244" cy="303244"/>
              </a:xfrm>
              <a:custGeom>
                <a:avLst/>
                <a:gdLst>
                  <a:gd name="connsiteX0" fmla="*/ 27169 w 381509"/>
                  <a:gd name="connsiteY0" fmla="*/ 0 h 381510"/>
                  <a:gd name="connsiteX1" fmla="*/ 87 w 381509"/>
                  <a:gd name="connsiteY1" fmla="*/ 28549 h 381510"/>
                  <a:gd name="connsiteX2" fmla="*/ 352960 w 381509"/>
                  <a:gd name="connsiteY2" fmla="*/ 381423 h 381510"/>
                  <a:gd name="connsiteX3" fmla="*/ 381509 w 381509"/>
                  <a:gd name="connsiteY3" fmla="*/ 354347 h 381510"/>
                  <a:gd name="connsiteX4" fmla="*/ 356689 w 381509"/>
                  <a:gd name="connsiteY4" fmla="*/ 327192 h 381510"/>
                  <a:gd name="connsiteX5" fmla="*/ 54319 w 381509"/>
                  <a:gd name="connsiteY5" fmla="*/ 24818 h 381510"/>
                  <a:gd name="connsiteX6" fmla="*/ 27169 w 381509"/>
                  <a:gd name="connsiteY6" fmla="*/ 0 h 38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509" h="381510">
                    <a:moveTo>
                      <a:pt x="27169" y="0"/>
                    </a:moveTo>
                    <a:cubicBezTo>
                      <a:pt x="11332" y="12"/>
                      <a:pt x="-1166" y="13157"/>
                      <a:pt x="87" y="28549"/>
                    </a:cubicBezTo>
                    <a:cubicBezTo>
                      <a:pt x="15811" y="210457"/>
                      <a:pt x="171048" y="365705"/>
                      <a:pt x="352960" y="381423"/>
                    </a:cubicBezTo>
                    <a:cubicBezTo>
                      <a:pt x="368355" y="382682"/>
                      <a:pt x="381495" y="370179"/>
                      <a:pt x="381509" y="354347"/>
                    </a:cubicBezTo>
                    <a:cubicBezTo>
                      <a:pt x="381520" y="340066"/>
                      <a:pt x="370674" y="328308"/>
                      <a:pt x="356689" y="327192"/>
                    </a:cubicBezTo>
                    <a:cubicBezTo>
                      <a:pt x="199399" y="313973"/>
                      <a:pt x="67538" y="182105"/>
                      <a:pt x="54319" y="24818"/>
                    </a:cubicBezTo>
                    <a:cubicBezTo>
                      <a:pt x="53192" y="10835"/>
                      <a:pt x="41439" y="-7"/>
                      <a:pt x="27169" y="0"/>
                    </a:cubicBezTo>
                    <a:close/>
                  </a:path>
                </a:pathLst>
              </a:custGeom>
              <a:solidFill>
                <a:srgbClr val="0C71C5">
                  <a:alpha val="90000"/>
                </a:srgbClr>
              </a:solidFill>
              <a:ln w="17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ru-RU" dirty="0">
                  <a:solidFill>
                    <a:srgbClr val="0C71C5"/>
                  </a:solidFill>
                </a:endParaRPr>
              </a:p>
            </p:txBody>
          </p:sp>
        </p:grp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B533970-7D1C-42A9-A8F4-EF327D8B4830}"/>
                </a:ext>
              </a:extLst>
            </p:cNvPr>
            <p:cNvSpPr txBox="1"/>
            <p:nvPr/>
          </p:nvSpPr>
          <p:spPr>
            <a:xfrm>
              <a:off x="6396708" y="2780480"/>
              <a:ext cx="321673" cy="733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C71C5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  <a:endParaRPr lang="ru-RU" sz="1400" dirty="0">
                <a:solidFill>
                  <a:srgbClr val="0C71C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id="{9F4B4DE2-5FA0-4C2F-ACC1-491CE8BF4C7C}"/>
              </a:ext>
            </a:extLst>
          </p:cNvPr>
          <p:cNvGrpSpPr/>
          <p:nvPr/>
        </p:nvGrpSpPr>
        <p:grpSpPr>
          <a:xfrm>
            <a:off x="659766" y="4503647"/>
            <a:ext cx="301954" cy="315516"/>
            <a:chOff x="6323193" y="2780480"/>
            <a:chExt cx="719900" cy="752234"/>
          </a:xfrm>
        </p:grpSpPr>
        <p:grpSp>
          <p:nvGrpSpPr>
            <p:cNvPr id="102" name="Группа 101">
              <a:extLst>
                <a:ext uri="{FF2B5EF4-FFF2-40B4-BE49-F238E27FC236}">
                  <a16:creationId xmlns:a16="http://schemas.microsoft.com/office/drawing/2014/main" id="{287E4337-8071-4BD7-8F95-BAB1F79858B6}"/>
                </a:ext>
              </a:extLst>
            </p:cNvPr>
            <p:cNvGrpSpPr/>
            <p:nvPr/>
          </p:nvGrpSpPr>
          <p:grpSpPr>
            <a:xfrm>
              <a:off x="6323193" y="2812813"/>
              <a:ext cx="719900" cy="719901"/>
              <a:chOff x="6323193" y="2812813"/>
              <a:chExt cx="719900" cy="719901"/>
            </a:xfrm>
          </p:grpSpPr>
          <p:sp>
            <p:nvSpPr>
              <p:cNvPr id="104" name="Полилиния: фигура 23">
                <a:extLst>
                  <a:ext uri="{FF2B5EF4-FFF2-40B4-BE49-F238E27FC236}">
                    <a16:creationId xmlns:a16="http://schemas.microsoft.com/office/drawing/2014/main" id="{C1E8C901-BBE4-4489-8B0B-4D007AD00C4E}"/>
                  </a:ext>
                </a:extLst>
              </p:cNvPr>
              <p:cNvSpPr/>
              <p:nvPr/>
            </p:nvSpPr>
            <p:spPr>
              <a:xfrm>
                <a:off x="6323193" y="2812813"/>
                <a:ext cx="719900" cy="719900"/>
              </a:xfrm>
              <a:custGeom>
                <a:avLst/>
                <a:gdLst>
                  <a:gd name="connsiteX0" fmla="*/ 905702 w 905702"/>
                  <a:gd name="connsiteY0" fmla="*/ 452851 h 905702"/>
                  <a:gd name="connsiteX1" fmla="*/ 452851 w 905702"/>
                  <a:gd name="connsiteY1" fmla="*/ 905702 h 905702"/>
                  <a:gd name="connsiteX2" fmla="*/ 0 w 905702"/>
                  <a:gd name="connsiteY2" fmla="*/ 452851 h 905702"/>
                  <a:gd name="connsiteX3" fmla="*/ 452851 w 905702"/>
                  <a:gd name="connsiteY3" fmla="*/ 0 h 905702"/>
                  <a:gd name="connsiteX4" fmla="*/ 905702 w 905702"/>
                  <a:gd name="connsiteY4" fmla="*/ 452851 h 905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5702" h="905702">
                    <a:moveTo>
                      <a:pt x="905702" y="452851"/>
                    </a:moveTo>
                    <a:cubicBezTo>
                      <a:pt x="905702" y="702954"/>
                      <a:pt x="702954" y="905702"/>
                      <a:pt x="452851" y="905702"/>
                    </a:cubicBezTo>
                    <a:cubicBezTo>
                      <a:pt x="202748" y="905702"/>
                      <a:pt x="0" y="702954"/>
                      <a:pt x="0" y="452851"/>
                    </a:cubicBezTo>
                    <a:cubicBezTo>
                      <a:pt x="0" y="202748"/>
                      <a:pt x="202748" y="0"/>
                      <a:pt x="452851" y="0"/>
                    </a:cubicBezTo>
                    <a:cubicBezTo>
                      <a:pt x="702954" y="0"/>
                      <a:pt x="905702" y="202748"/>
                      <a:pt x="905702" y="452851"/>
                    </a:cubicBezTo>
                    <a:close/>
                  </a:path>
                </a:pathLst>
              </a:custGeom>
              <a:solidFill>
                <a:srgbClr val="0C71C5"/>
              </a:solidFill>
              <a:ln w="1767" cap="flat">
                <a:noFill/>
                <a:prstDash val="solid"/>
                <a:miter/>
              </a:ln>
              <a:effectLst>
                <a:outerShdw blurRad="88900" algn="c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105" name="Полилиния: фигура 24">
                <a:extLst>
                  <a:ext uri="{FF2B5EF4-FFF2-40B4-BE49-F238E27FC236}">
                    <a16:creationId xmlns:a16="http://schemas.microsoft.com/office/drawing/2014/main" id="{2452C366-4118-468B-AD32-5C84D143DBCA}"/>
                  </a:ext>
                </a:extLst>
              </p:cNvPr>
              <p:cNvSpPr/>
              <p:nvPr/>
            </p:nvSpPr>
            <p:spPr>
              <a:xfrm>
                <a:off x="6323193" y="2812814"/>
                <a:ext cx="719900" cy="719900"/>
              </a:xfrm>
              <a:custGeom>
                <a:avLst/>
                <a:gdLst>
                  <a:gd name="connsiteX0" fmla="*/ 905702 w 905702"/>
                  <a:gd name="connsiteY0" fmla="*/ 452851 h 905702"/>
                  <a:gd name="connsiteX1" fmla="*/ 452851 w 905702"/>
                  <a:gd name="connsiteY1" fmla="*/ 905702 h 905702"/>
                  <a:gd name="connsiteX2" fmla="*/ 0 w 905702"/>
                  <a:gd name="connsiteY2" fmla="*/ 452851 h 905702"/>
                  <a:gd name="connsiteX3" fmla="*/ 452851 w 905702"/>
                  <a:gd name="connsiteY3" fmla="*/ 0 h 905702"/>
                  <a:gd name="connsiteX4" fmla="*/ 905702 w 905702"/>
                  <a:gd name="connsiteY4" fmla="*/ 452851 h 905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5702" h="905702">
                    <a:moveTo>
                      <a:pt x="905702" y="452851"/>
                    </a:moveTo>
                    <a:cubicBezTo>
                      <a:pt x="905702" y="702954"/>
                      <a:pt x="702954" y="905702"/>
                      <a:pt x="452851" y="905702"/>
                    </a:cubicBezTo>
                    <a:cubicBezTo>
                      <a:pt x="202748" y="905702"/>
                      <a:pt x="0" y="702954"/>
                      <a:pt x="0" y="452851"/>
                    </a:cubicBezTo>
                    <a:cubicBezTo>
                      <a:pt x="0" y="202748"/>
                      <a:pt x="202748" y="0"/>
                      <a:pt x="452851" y="0"/>
                    </a:cubicBezTo>
                    <a:cubicBezTo>
                      <a:pt x="702954" y="0"/>
                      <a:pt x="905702" y="202748"/>
                      <a:pt x="905702" y="452851"/>
                    </a:cubicBez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106" name="Полилиния: фигура 25">
                <a:extLst>
                  <a:ext uri="{FF2B5EF4-FFF2-40B4-BE49-F238E27FC236}">
                    <a16:creationId xmlns:a16="http://schemas.microsoft.com/office/drawing/2014/main" id="{98DB7DDB-A228-4B95-8F53-67ACCC54AA70}"/>
                  </a:ext>
                </a:extLst>
              </p:cNvPr>
              <p:cNvSpPr/>
              <p:nvPr/>
            </p:nvSpPr>
            <p:spPr>
              <a:xfrm>
                <a:off x="6398748" y="2888368"/>
                <a:ext cx="568790" cy="568790"/>
              </a:xfrm>
              <a:custGeom>
                <a:avLst/>
                <a:gdLst>
                  <a:gd name="connsiteX0" fmla="*/ 905702 w 905702"/>
                  <a:gd name="connsiteY0" fmla="*/ 452851 h 905702"/>
                  <a:gd name="connsiteX1" fmla="*/ 452851 w 905702"/>
                  <a:gd name="connsiteY1" fmla="*/ 905702 h 905702"/>
                  <a:gd name="connsiteX2" fmla="*/ 0 w 905702"/>
                  <a:gd name="connsiteY2" fmla="*/ 452851 h 905702"/>
                  <a:gd name="connsiteX3" fmla="*/ 452851 w 905702"/>
                  <a:gd name="connsiteY3" fmla="*/ 0 h 905702"/>
                  <a:gd name="connsiteX4" fmla="*/ 905702 w 905702"/>
                  <a:gd name="connsiteY4" fmla="*/ 452851 h 905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5702" h="905702">
                    <a:moveTo>
                      <a:pt x="905702" y="452851"/>
                    </a:moveTo>
                    <a:cubicBezTo>
                      <a:pt x="905702" y="702954"/>
                      <a:pt x="702954" y="905702"/>
                      <a:pt x="452851" y="905702"/>
                    </a:cubicBezTo>
                    <a:cubicBezTo>
                      <a:pt x="202748" y="905702"/>
                      <a:pt x="0" y="702954"/>
                      <a:pt x="0" y="452851"/>
                    </a:cubicBezTo>
                    <a:cubicBezTo>
                      <a:pt x="0" y="202748"/>
                      <a:pt x="202748" y="0"/>
                      <a:pt x="452851" y="0"/>
                    </a:cubicBezTo>
                    <a:cubicBezTo>
                      <a:pt x="702954" y="0"/>
                      <a:pt x="905702" y="202748"/>
                      <a:pt x="905702" y="452851"/>
                    </a:cubicBez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107" name="Полилиния: фигура 26">
                <a:extLst>
                  <a:ext uri="{FF2B5EF4-FFF2-40B4-BE49-F238E27FC236}">
                    <a16:creationId xmlns:a16="http://schemas.microsoft.com/office/drawing/2014/main" id="{6E8B399F-77A1-4FB8-BCEF-582438C48687}"/>
                  </a:ext>
                </a:extLst>
              </p:cNvPr>
              <p:cNvSpPr/>
              <p:nvPr/>
            </p:nvSpPr>
            <p:spPr>
              <a:xfrm>
                <a:off x="6684314" y="2869519"/>
                <a:ext cx="303244" cy="303244"/>
              </a:xfrm>
              <a:custGeom>
                <a:avLst/>
                <a:gdLst>
                  <a:gd name="connsiteX0" fmla="*/ 0 w 381509"/>
                  <a:gd name="connsiteY0" fmla="*/ 27170 h 381509"/>
                  <a:gd name="connsiteX1" fmla="*/ 28549 w 381509"/>
                  <a:gd name="connsiteY1" fmla="*/ 87 h 381509"/>
                  <a:gd name="connsiteX2" fmla="*/ 381423 w 381509"/>
                  <a:gd name="connsiteY2" fmla="*/ 352961 h 381509"/>
                  <a:gd name="connsiteX3" fmla="*/ 354345 w 381509"/>
                  <a:gd name="connsiteY3" fmla="*/ 381510 h 381509"/>
                  <a:gd name="connsiteX4" fmla="*/ 327190 w 381509"/>
                  <a:gd name="connsiteY4" fmla="*/ 356692 h 381509"/>
                  <a:gd name="connsiteX5" fmla="*/ 24818 w 381509"/>
                  <a:gd name="connsiteY5" fmla="*/ 54320 h 381509"/>
                  <a:gd name="connsiteX6" fmla="*/ 0 w 381509"/>
                  <a:gd name="connsiteY6" fmla="*/ 27170 h 381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509" h="381509">
                    <a:moveTo>
                      <a:pt x="0" y="27170"/>
                    </a:moveTo>
                    <a:cubicBezTo>
                      <a:pt x="12" y="11324"/>
                      <a:pt x="13156" y="-1170"/>
                      <a:pt x="28549" y="87"/>
                    </a:cubicBezTo>
                    <a:cubicBezTo>
                      <a:pt x="210463" y="15811"/>
                      <a:pt x="365697" y="171046"/>
                      <a:pt x="381423" y="352961"/>
                    </a:cubicBezTo>
                    <a:cubicBezTo>
                      <a:pt x="382680" y="368352"/>
                      <a:pt x="370177" y="381496"/>
                      <a:pt x="354345" y="381510"/>
                    </a:cubicBezTo>
                    <a:cubicBezTo>
                      <a:pt x="340066" y="381521"/>
                      <a:pt x="328317" y="370675"/>
                      <a:pt x="327190" y="356692"/>
                    </a:cubicBezTo>
                    <a:cubicBezTo>
                      <a:pt x="313969" y="199400"/>
                      <a:pt x="182110" y="67546"/>
                      <a:pt x="24818" y="54320"/>
                    </a:cubicBezTo>
                    <a:cubicBezTo>
                      <a:pt x="10835" y="53200"/>
                      <a:pt x="-9" y="41436"/>
                      <a:pt x="0" y="27170"/>
                    </a:cubicBezTo>
                    <a:close/>
                  </a:path>
                </a:pathLst>
              </a:custGeom>
              <a:solidFill>
                <a:srgbClr val="0C71C5">
                  <a:alpha val="90000"/>
                </a:srgbClr>
              </a:solidFill>
              <a:ln w="17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ru-RU" dirty="0">
                  <a:solidFill>
                    <a:srgbClr val="0C71C5"/>
                  </a:solidFill>
                </a:endParaRPr>
              </a:p>
            </p:txBody>
          </p:sp>
          <p:sp>
            <p:nvSpPr>
              <p:cNvPr id="108" name="Полилиния: фигура 27">
                <a:extLst>
                  <a:ext uri="{FF2B5EF4-FFF2-40B4-BE49-F238E27FC236}">
                    <a16:creationId xmlns:a16="http://schemas.microsoft.com/office/drawing/2014/main" id="{E5A5C501-A00C-4B51-B6D5-38C92336534D}"/>
                  </a:ext>
                </a:extLst>
              </p:cNvPr>
              <p:cNvSpPr/>
              <p:nvPr/>
            </p:nvSpPr>
            <p:spPr>
              <a:xfrm>
                <a:off x="6381070" y="3172762"/>
                <a:ext cx="303244" cy="303244"/>
              </a:xfrm>
              <a:custGeom>
                <a:avLst/>
                <a:gdLst>
                  <a:gd name="connsiteX0" fmla="*/ 27169 w 381509"/>
                  <a:gd name="connsiteY0" fmla="*/ 0 h 381510"/>
                  <a:gd name="connsiteX1" fmla="*/ 87 w 381509"/>
                  <a:gd name="connsiteY1" fmla="*/ 28549 h 381510"/>
                  <a:gd name="connsiteX2" fmla="*/ 352960 w 381509"/>
                  <a:gd name="connsiteY2" fmla="*/ 381423 h 381510"/>
                  <a:gd name="connsiteX3" fmla="*/ 381509 w 381509"/>
                  <a:gd name="connsiteY3" fmla="*/ 354347 h 381510"/>
                  <a:gd name="connsiteX4" fmla="*/ 356689 w 381509"/>
                  <a:gd name="connsiteY4" fmla="*/ 327192 h 381510"/>
                  <a:gd name="connsiteX5" fmla="*/ 54319 w 381509"/>
                  <a:gd name="connsiteY5" fmla="*/ 24818 h 381510"/>
                  <a:gd name="connsiteX6" fmla="*/ 27169 w 381509"/>
                  <a:gd name="connsiteY6" fmla="*/ 0 h 38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509" h="381510">
                    <a:moveTo>
                      <a:pt x="27169" y="0"/>
                    </a:moveTo>
                    <a:cubicBezTo>
                      <a:pt x="11332" y="12"/>
                      <a:pt x="-1166" y="13157"/>
                      <a:pt x="87" y="28549"/>
                    </a:cubicBezTo>
                    <a:cubicBezTo>
                      <a:pt x="15811" y="210457"/>
                      <a:pt x="171048" y="365705"/>
                      <a:pt x="352960" y="381423"/>
                    </a:cubicBezTo>
                    <a:cubicBezTo>
                      <a:pt x="368355" y="382682"/>
                      <a:pt x="381495" y="370179"/>
                      <a:pt x="381509" y="354347"/>
                    </a:cubicBezTo>
                    <a:cubicBezTo>
                      <a:pt x="381520" y="340066"/>
                      <a:pt x="370674" y="328308"/>
                      <a:pt x="356689" y="327192"/>
                    </a:cubicBezTo>
                    <a:cubicBezTo>
                      <a:pt x="199399" y="313973"/>
                      <a:pt x="67538" y="182105"/>
                      <a:pt x="54319" y="24818"/>
                    </a:cubicBezTo>
                    <a:cubicBezTo>
                      <a:pt x="53192" y="10835"/>
                      <a:pt x="41439" y="-7"/>
                      <a:pt x="27169" y="0"/>
                    </a:cubicBezTo>
                    <a:close/>
                  </a:path>
                </a:pathLst>
              </a:custGeom>
              <a:solidFill>
                <a:srgbClr val="0C71C5">
                  <a:alpha val="90000"/>
                </a:srgbClr>
              </a:solidFill>
              <a:ln w="17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ru-RU" dirty="0">
                  <a:solidFill>
                    <a:srgbClr val="0C71C5"/>
                  </a:solidFill>
                </a:endParaRPr>
              </a:p>
            </p:txBody>
          </p:sp>
        </p:grp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F5F9F60-5A93-4F3A-A8FE-DB2A38A0A029}"/>
                </a:ext>
              </a:extLst>
            </p:cNvPr>
            <p:cNvSpPr txBox="1"/>
            <p:nvPr/>
          </p:nvSpPr>
          <p:spPr>
            <a:xfrm>
              <a:off x="6396708" y="2780480"/>
              <a:ext cx="321673" cy="733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C71C5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  <a:endParaRPr lang="ru-RU" sz="1400" dirty="0">
                <a:solidFill>
                  <a:srgbClr val="0C71C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09" name="Группа 108">
            <a:extLst>
              <a:ext uri="{FF2B5EF4-FFF2-40B4-BE49-F238E27FC236}">
                <a16:creationId xmlns:a16="http://schemas.microsoft.com/office/drawing/2014/main" id="{67772AE0-8178-49DF-AFFE-68BF05126D6B}"/>
              </a:ext>
            </a:extLst>
          </p:cNvPr>
          <p:cNvGrpSpPr/>
          <p:nvPr/>
        </p:nvGrpSpPr>
        <p:grpSpPr>
          <a:xfrm>
            <a:off x="647309" y="5306891"/>
            <a:ext cx="301954" cy="315516"/>
            <a:chOff x="6323193" y="2780480"/>
            <a:chExt cx="719900" cy="752234"/>
          </a:xfrm>
        </p:grpSpPr>
        <p:grpSp>
          <p:nvGrpSpPr>
            <p:cNvPr id="110" name="Группа 109">
              <a:extLst>
                <a:ext uri="{FF2B5EF4-FFF2-40B4-BE49-F238E27FC236}">
                  <a16:creationId xmlns:a16="http://schemas.microsoft.com/office/drawing/2014/main" id="{26D13D20-C57C-4DFA-A7C5-74874B877AC4}"/>
                </a:ext>
              </a:extLst>
            </p:cNvPr>
            <p:cNvGrpSpPr/>
            <p:nvPr/>
          </p:nvGrpSpPr>
          <p:grpSpPr>
            <a:xfrm>
              <a:off x="6323193" y="2812813"/>
              <a:ext cx="719900" cy="719901"/>
              <a:chOff x="6323193" y="2812813"/>
              <a:chExt cx="719900" cy="719901"/>
            </a:xfrm>
          </p:grpSpPr>
          <p:sp>
            <p:nvSpPr>
              <p:cNvPr id="112" name="Полилиния: фигура 23">
                <a:extLst>
                  <a:ext uri="{FF2B5EF4-FFF2-40B4-BE49-F238E27FC236}">
                    <a16:creationId xmlns:a16="http://schemas.microsoft.com/office/drawing/2014/main" id="{4953FC2D-5568-4C05-98BF-8E7DCFA31EB5}"/>
                  </a:ext>
                </a:extLst>
              </p:cNvPr>
              <p:cNvSpPr/>
              <p:nvPr/>
            </p:nvSpPr>
            <p:spPr>
              <a:xfrm>
                <a:off x="6323193" y="2812813"/>
                <a:ext cx="719900" cy="719900"/>
              </a:xfrm>
              <a:custGeom>
                <a:avLst/>
                <a:gdLst>
                  <a:gd name="connsiteX0" fmla="*/ 905702 w 905702"/>
                  <a:gd name="connsiteY0" fmla="*/ 452851 h 905702"/>
                  <a:gd name="connsiteX1" fmla="*/ 452851 w 905702"/>
                  <a:gd name="connsiteY1" fmla="*/ 905702 h 905702"/>
                  <a:gd name="connsiteX2" fmla="*/ 0 w 905702"/>
                  <a:gd name="connsiteY2" fmla="*/ 452851 h 905702"/>
                  <a:gd name="connsiteX3" fmla="*/ 452851 w 905702"/>
                  <a:gd name="connsiteY3" fmla="*/ 0 h 905702"/>
                  <a:gd name="connsiteX4" fmla="*/ 905702 w 905702"/>
                  <a:gd name="connsiteY4" fmla="*/ 452851 h 905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5702" h="905702">
                    <a:moveTo>
                      <a:pt x="905702" y="452851"/>
                    </a:moveTo>
                    <a:cubicBezTo>
                      <a:pt x="905702" y="702954"/>
                      <a:pt x="702954" y="905702"/>
                      <a:pt x="452851" y="905702"/>
                    </a:cubicBezTo>
                    <a:cubicBezTo>
                      <a:pt x="202748" y="905702"/>
                      <a:pt x="0" y="702954"/>
                      <a:pt x="0" y="452851"/>
                    </a:cubicBezTo>
                    <a:cubicBezTo>
                      <a:pt x="0" y="202748"/>
                      <a:pt x="202748" y="0"/>
                      <a:pt x="452851" y="0"/>
                    </a:cubicBezTo>
                    <a:cubicBezTo>
                      <a:pt x="702954" y="0"/>
                      <a:pt x="905702" y="202748"/>
                      <a:pt x="905702" y="452851"/>
                    </a:cubicBezTo>
                    <a:close/>
                  </a:path>
                </a:pathLst>
              </a:custGeom>
              <a:solidFill>
                <a:srgbClr val="0C71C5"/>
              </a:solidFill>
              <a:ln w="1767" cap="flat">
                <a:noFill/>
                <a:prstDash val="solid"/>
                <a:miter/>
              </a:ln>
              <a:effectLst>
                <a:outerShdw blurRad="88900" algn="c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113" name="Полилиния: фигура 24">
                <a:extLst>
                  <a:ext uri="{FF2B5EF4-FFF2-40B4-BE49-F238E27FC236}">
                    <a16:creationId xmlns:a16="http://schemas.microsoft.com/office/drawing/2014/main" id="{00482E57-26B6-41AB-8043-82072B759D4F}"/>
                  </a:ext>
                </a:extLst>
              </p:cNvPr>
              <p:cNvSpPr/>
              <p:nvPr/>
            </p:nvSpPr>
            <p:spPr>
              <a:xfrm>
                <a:off x="6323193" y="2812814"/>
                <a:ext cx="719900" cy="719900"/>
              </a:xfrm>
              <a:custGeom>
                <a:avLst/>
                <a:gdLst>
                  <a:gd name="connsiteX0" fmla="*/ 905702 w 905702"/>
                  <a:gd name="connsiteY0" fmla="*/ 452851 h 905702"/>
                  <a:gd name="connsiteX1" fmla="*/ 452851 w 905702"/>
                  <a:gd name="connsiteY1" fmla="*/ 905702 h 905702"/>
                  <a:gd name="connsiteX2" fmla="*/ 0 w 905702"/>
                  <a:gd name="connsiteY2" fmla="*/ 452851 h 905702"/>
                  <a:gd name="connsiteX3" fmla="*/ 452851 w 905702"/>
                  <a:gd name="connsiteY3" fmla="*/ 0 h 905702"/>
                  <a:gd name="connsiteX4" fmla="*/ 905702 w 905702"/>
                  <a:gd name="connsiteY4" fmla="*/ 452851 h 905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5702" h="905702">
                    <a:moveTo>
                      <a:pt x="905702" y="452851"/>
                    </a:moveTo>
                    <a:cubicBezTo>
                      <a:pt x="905702" y="702954"/>
                      <a:pt x="702954" y="905702"/>
                      <a:pt x="452851" y="905702"/>
                    </a:cubicBezTo>
                    <a:cubicBezTo>
                      <a:pt x="202748" y="905702"/>
                      <a:pt x="0" y="702954"/>
                      <a:pt x="0" y="452851"/>
                    </a:cubicBezTo>
                    <a:cubicBezTo>
                      <a:pt x="0" y="202748"/>
                      <a:pt x="202748" y="0"/>
                      <a:pt x="452851" y="0"/>
                    </a:cubicBezTo>
                    <a:cubicBezTo>
                      <a:pt x="702954" y="0"/>
                      <a:pt x="905702" y="202748"/>
                      <a:pt x="905702" y="452851"/>
                    </a:cubicBez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114" name="Полилиния: фигура 25">
                <a:extLst>
                  <a:ext uri="{FF2B5EF4-FFF2-40B4-BE49-F238E27FC236}">
                    <a16:creationId xmlns:a16="http://schemas.microsoft.com/office/drawing/2014/main" id="{22657B9A-3C55-4570-A064-4336967720DA}"/>
                  </a:ext>
                </a:extLst>
              </p:cNvPr>
              <p:cNvSpPr/>
              <p:nvPr/>
            </p:nvSpPr>
            <p:spPr>
              <a:xfrm>
                <a:off x="6398748" y="2888368"/>
                <a:ext cx="568790" cy="568790"/>
              </a:xfrm>
              <a:custGeom>
                <a:avLst/>
                <a:gdLst>
                  <a:gd name="connsiteX0" fmla="*/ 905702 w 905702"/>
                  <a:gd name="connsiteY0" fmla="*/ 452851 h 905702"/>
                  <a:gd name="connsiteX1" fmla="*/ 452851 w 905702"/>
                  <a:gd name="connsiteY1" fmla="*/ 905702 h 905702"/>
                  <a:gd name="connsiteX2" fmla="*/ 0 w 905702"/>
                  <a:gd name="connsiteY2" fmla="*/ 452851 h 905702"/>
                  <a:gd name="connsiteX3" fmla="*/ 452851 w 905702"/>
                  <a:gd name="connsiteY3" fmla="*/ 0 h 905702"/>
                  <a:gd name="connsiteX4" fmla="*/ 905702 w 905702"/>
                  <a:gd name="connsiteY4" fmla="*/ 452851 h 905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5702" h="905702">
                    <a:moveTo>
                      <a:pt x="905702" y="452851"/>
                    </a:moveTo>
                    <a:cubicBezTo>
                      <a:pt x="905702" y="702954"/>
                      <a:pt x="702954" y="905702"/>
                      <a:pt x="452851" y="905702"/>
                    </a:cubicBezTo>
                    <a:cubicBezTo>
                      <a:pt x="202748" y="905702"/>
                      <a:pt x="0" y="702954"/>
                      <a:pt x="0" y="452851"/>
                    </a:cubicBezTo>
                    <a:cubicBezTo>
                      <a:pt x="0" y="202748"/>
                      <a:pt x="202748" y="0"/>
                      <a:pt x="452851" y="0"/>
                    </a:cubicBezTo>
                    <a:cubicBezTo>
                      <a:pt x="702954" y="0"/>
                      <a:pt x="905702" y="202748"/>
                      <a:pt x="905702" y="452851"/>
                    </a:cubicBez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115" name="Полилиния: фигура 26">
                <a:extLst>
                  <a:ext uri="{FF2B5EF4-FFF2-40B4-BE49-F238E27FC236}">
                    <a16:creationId xmlns:a16="http://schemas.microsoft.com/office/drawing/2014/main" id="{93E48D13-29A8-4FF7-88D9-3897DD2B97F8}"/>
                  </a:ext>
                </a:extLst>
              </p:cNvPr>
              <p:cNvSpPr/>
              <p:nvPr/>
            </p:nvSpPr>
            <p:spPr>
              <a:xfrm>
                <a:off x="6684314" y="2869519"/>
                <a:ext cx="303244" cy="303244"/>
              </a:xfrm>
              <a:custGeom>
                <a:avLst/>
                <a:gdLst>
                  <a:gd name="connsiteX0" fmla="*/ 0 w 381509"/>
                  <a:gd name="connsiteY0" fmla="*/ 27170 h 381509"/>
                  <a:gd name="connsiteX1" fmla="*/ 28549 w 381509"/>
                  <a:gd name="connsiteY1" fmla="*/ 87 h 381509"/>
                  <a:gd name="connsiteX2" fmla="*/ 381423 w 381509"/>
                  <a:gd name="connsiteY2" fmla="*/ 352961 h 381509"/>
                  <a:gd name="connsiteX3" fmla="*/ 354345 w 381509"/>
                  <a:gd name="connsiteY3" fmla="*/ 381510 h 381509"/>
                  <a:gd name="connsiteX4" fmla="*/ 327190 w 381509"/>
                  <a:gd name="connsiteY4" fmla="*/ 356692 h 381509"/>
                  <a:gd name="connsiteX5" fmla="*/ 24818 w 381509"/>
                  <a:gd name="connsiteY5" fmla="*/ 54320 h 381509"/>
                  <a:gd name="connsiteX6" fmla="*/ 0 w 381509"/>
                  <a:gd name="connsiteY6" fmla="*/ 27170 h 381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509" h="381509">
                    <a:moveTo>
                      <a:pt x="0" y="27170"/>
                    </a:moveTo>
                    <a:cubicBezTo>
                      <a:pt x="12" y="11324"/>
                      <a:pt x="13156" y="-1170"/>
                      <a:pt x="28549" y="87"/>
                    </a:cubicBezTo>
                    <a:cubicBezTo>
                      <a:pt x="210463" y="15811"/>
                      <a:pt x="365697" y="171046"/>
                      <a:pt x="381423" y="352961"/>
                    </a:cubicBezTo>
                    <a:cubicBezTo>
                      <a:pt x="382680" y="368352"/>
                      <a:pt x="370177" y="381496"/>
                      <a:pt x="354345" y="381510"/>
                    </a:cubicBezTo>
                    <a:cubicBezTo>
                      <a:pt x="340066" y="381521"/>
                      <a:pt x="328317" y="370675"/>
                      <a:pt x="327190" y="356692"/>
                    </a:cubicBezTo>
                    <a:cubicBezTo>
                      <a:pt x="313969" y="199400"/>
                      <a:pt x="182110" y="67546"/>
                      <a:pt x="24818" y="54320"/>
                    </a:cubicBezTo>
                    <a:cubicBezTo>
                      <a:pt x="10835" y="53200"/>
                      <a:pt x="-9" y="41436"/>
                      <a:pt x="0" y="27170"/>
                    </a:cubicBezTo>
                    <a:close/>
                  </a:path>
                </a:pathLst>
              </a:custGeom>
              <a:solidFill>
                <a:srgbClr val="0C71C5">
                  <a:alpha val="90000"/>
                </a:srgbClr>
              </a:solidFill>
              <a:ln w="17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ru-RU" dirty="0">
                  <a:solidFill>
                    <a:srgbClr val="0C71C5"/>
                  </a:solidFill>
                </a:endParaRPr>
              </a:p>
            </p:txBody>
          </p:sp>
          <p:sp>
            <p:nvSpPr>
              <p:cNvPr id="116" name="Полилиния: фигура 27">
                <a:extLst>
                  <a:ext uri="{FF2B5EF4-FFF2-40B4-BE49-F238E27FC236}">
                    <a16:creationId xmlns:a16="http://schemas.microsoft.com/office/drawing/2014/main" id="{B2C9800A-8301-466B-A08F-5F5A1A3076EE}"/>
                  </a:ext>
                </a:extLst>
              </p:cNvPr>
              <p:cNvSpPr/>
              <p:nvPr/>
            </p:nvSpPr>
            <p:spPr>
              <a:xfrm>
                <a:off x="6381070" y="3172762"/>
                <a:ext cx="303244" cy="303244"/>
              </a:xfrm>
              <a:custGeom>
                <a:avLst/>
                <a:gdLst>
                  <a:gd name="connsiteX0" fmla="*/ 27169 w 381509"/>
                  <a:gd name="connsiteY0" fmla="*/ 0 h 381510"/>
                  <a:gd name="connsiteX1" fmla="*/ 87 w 381509"/>
                  <a:gd name="connsiteY1" fmla="*/ 28549 h 381510"/>
                  <a:gd name="connsiteX2" fmla="*/ 352960 w 381509"/>
                  <a:gd name="connsiteY2" fmla="*/ 381423 h 381510"/>
                  <a:gd name="connsiteX3" fmla="*/ 381509 w 381509"/>
                  <a:gd name="connsiteY3" fmla="*/ 354347 h 381510"/>
                  <a:gd name="connsiteX4" fmla="*/ 356689 w 381509"/>
                  <a:gd name="connsiteY4" fmla="*/ 327192 h 381510"/>
                  <a:gd name="connsiteX5" fmla="*/ 54319 w 381509"/>
                  <a:gd name="connsiteY5" fmla="*/ 24818 h 381510"/>
                  <a:gd name="connsiteX6" fmla="*/ 27169 w 381509"/>
                  <a:gd name="connsiteY6" fmla="*/ 0 h 38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509" h="381510">
                    <a:moveTo>
                      <a:pt x="27169" y="0"/>
                    </a:moveTo>
                    <a:cubicBezTo>
                      <a:pt x="11332" y="12"/>
                      <a:pt x="-1166" y="13157"/>
                      <a:pt x="87" y="28549"/>
                    </a:cubicBezTo>
                    <a:cubicBezTo>
                      <a:pt x="15811" y="210457"/>
                      <a:pt x="171048" y="365705"/>
                      <a:pt x="352960" y="381423"/>
                    </a:cubicBezTo>
                    <a:cubicBezTo>
                      <a:pt x="368355" y="382682"/>
                      <a:pt x="381495" y="370179"/>
                      <a:pt x="381509" y="354347"/>
                    </a:cubicBezTo>
                    <a:cubicBezTo>
                      <a:pt x="381520" y="340066"/>
                      <a:pt x="370674" y="328308"/>
                      <a:pt x="356689" y="327192"/>
                    </a:cubicBezTo>
                    <a:cubicBezTo>
                      <a:pt x="199399" y="313973"/>
                      <a:pt x="67538" y="182105"/>
                      <a:pt x="54319" y="24818"/>
                    </a:cubicBezTo>
                    <a:cubicBezTo>
                      <a:pt x="53192" y="10835"/>
                      <a:pt x="41439" y="-7"/>
                      <a:pt x="27169" y="0"/>
                    </a:cubicBezTo>
                    <a:close/>
                  </a:path>
                </a:pathLst>
              </a:custGeom>
              <a:solidFill>
                <a:srgbClr val="0C71C5">
                  <a:alpha val="90000"/>
                </a:srgbClr>
              </a:solidFill>
              <a:ln w="17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ru-RU" dirty="0">
                  <a:solidFill>
                    <a:srgbClr val="0C71C5"/>
                  </a:solidFill>
                </a:endParaRPr>
              </a:p>
            </p:txBody>
          </p:sp>
        </p:grp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4CC1F276-455D-40C4-9CA2-292106A3C540}"/>
                </a:ext>
              </a:extLst>
            </p:cNvPr>
            <p:cNvSpPr txBox="1"/>
            <p:nvPr/>
          </p:nvSpPr>
          <p:spPr>
            <a:xfrm>
              <a:off x="6396708" y="2780480"/>
              <a:ext cx="321673" cy="733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C71C5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  <a:endParaRPr lang="ru-RU" sz="1400" dirty="0">
                <a:solidFill>
                  <a:srgbClr val="0C71C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7B2A9E7D-088F-4074-B3EE-32576E52D630}"/>
              </a:ext>
            </a:extLst>
          </p:cNvPr>
          <p:cNvGrpSpPr/>
          <p:nvPr/>
        </p:nvGrpSpPr>
        <p:grpSpPr>
          <a:xfrm>
            <a:off x="6878712" y="4831091"/>
            <a:ext cx="3975351" cy="72572"/>
            <a:chOff x="6651611" y="6657154"/>
            <a:chExt cx="3975351" cy="72572"/>
          </a:xfrm>
        </p:grpSpPr>
        <p:sp>
          <p:nvSpPr>
            <p:cNvPr id="118" name="Прямоугольник 117">
              <a:extLst>
                <a:ext uri="{FF2B5EF4-FFF2-40B4-BE49-F238E27FC236}">
                  <a16:creationId xmlns:a16="http://schemas.microsoft.com/office/drawing/2014/main" id="{9507DD22-3887-4DA4-AF19-919AA49B421B}"/>
                </a:ext>
              </a:extLst>
            </p:cNvPr>
            <p:cNvSpPr/>
            <p:nvPr/>
          </p:nvSpPr>
          <p:spPr>
            <a:xfrm>
              <a:off x="7446043" y="6657154"/>
              <a:ext cx="797622" cy="72572"/>
            </a:xfrm>
            <a:prstGeom prst="rect">
              <a:avLst/>
            </a:prstGeom>
            <a:solidFill>
              <a:srgbClr val="0C71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9" name="Прямоугольник 118">
              <a:extLst>
                <a:ext uri="{FF2B5EF4-FFF2-40B4-BE49-F238E27FC236}">
                  <a16:creationId xmlns:a16="http://schemas.microsoft.com/office/drawing/2014/main" id="{074CC7C5-411F-44E5-877C-E68396F41127}"/>
                </a:ext>
              </a:extLst>
            </p:cNvPr>
            <p:cNvSpPr/>
            <p:nvPr/>
          </p:nvSpPr>
          <p:spPr>
            <a:xfrm>
              <a:off x="6651611" y="6657154"/>
              <a:ext cx="797622" cy="72572"/>
            </a:xfrm>
            <a:prstGeom prst="rect">
              <a:avLst/>
            </a:prstGeom>
            <a:solidFill>
              <a:srgbClr val="0E88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0" name="Прямоугольник 119">
              <a:extLst>
                <a:ext uri="{FF2B5EF4-FFF2-40B4-BE49-F238E27FC236}">
                  <a16:creationId xmlns:a16="http://schemas.microsoft.com/office/drawing/2014/main" id="{B8454212-E701-4873-96FC-A811B9A6BC75}"/>
                </a:ext>
              </a:extLst>
            </p:cNvPr>
            <p:cNvSpPr/>
            <p:nvPr/>
          </p:nvSpPr>
          <p:spPr>
            <a:xfrm>
              <a:off x="8240475" y="6657154"/>
              <a:ext cx="797622" cy="72572"/>
            </a:xfrm>
            <a:prstGeom prst="rect">
              <a:avLst/>
            </a:prstGeom>
            <a:solidFill>
              <a:srgbClr val="0D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1" name="Прямоугольник 120">
              <a:extLst>
                <a:ext uri="{FF2B5EF4-FFF2-40B4-BE49-F238E27FC236}">
                  <a16:creationId xmlns:a16="http://schemas.microsoft.com/office/drawing/2014/main" id="{A915CDE4-2E81-44CC-AABD-3A2738A2E6A2}"/>
                </a:ext>
              </a:extLst>
            </p:cNvPr>
            <p:cNvSpPr/>
            <p:nvPr/>
          </p:nvSpPr>
          <p:spPr>
            <a:xfrm>
              <a:off x="9034908" y="6657154"/>
              <a:ext cx="797622" cy="72572"/>
            </a:xfrm>
            <a:prstGeom prst="rect">
              <a:avLst/>
            </a:prstGeom>
            <a:solidFill>
              <a:srgbClr val="14D9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2" name="Прямоугольник 121">
              <a:extLst>
                <a:ext uri="{FF2B5EF4-FFF2-40B4-BE49-F238E27FC236}">
                  <a16:creationId xmlns:a16="http://schemas.microsoft.com/office/drawing/2014/main" id="{D182F186-D787-471B-8D67-7E6893106D90}"/>
                </a:ext>
              </a:extLst>
            </p:cNvPr>
            <p:cNvSpPr/>
            <p:nvPr/>
          </p:nvSpPr>
          <p:spPr>
            <a:xfrm>
              <a:off x="9829340" y="6657154"/>
              <a:ext cx="797622" cy="72572"/>
            </a:xfrm>
            <a:prstGeom prst="rect">
              <a:avLst/>
            </a:prstGeom>
            <a:solidFill>
              <a:srgbClr val="7EB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BEB57EB-E296-46D1-B960-72AB00D30E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45" y="1275643"/>
            <a:ext cx="5267776" cy="3555448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476232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8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8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555">
            <a:extLst>
              <a:ext uri="{FF2B5EF4-FFF2-40B4-BE49-F238E27FC236}">
                <a16:creationId xmlns:a16="http://schemas.microsoft.com/office/drawing/2014/main" id="{7D06D688-D806-40CA-AA8E-5669A2B87E69}"/>
              </a:ext>
            </a:extLst>
          </p:cNvPr>
          <p:cNvSpPr/>
          <p:nvPr/>
        </p:nvSpPr>
        <p:spPr>
          <a:xfrm>
            <a:off x="364602" y="533446"/>
            <a:ext cx="4496765" cy="57909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lin ang="2700000" scaled="1"/>
            <a:tileRect/>
          </a:gra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35AA30-2674-46FF-9ABB-36CE9F0AEB50}"/>
              </a:ext>
            </a:extLst>
          </p:cNvPr>
          <p:cNvSpPr txBox="1"/>
          <p:nvPr/>
        </p:nvSpPr>
        <p:spPr>
          <a:xfrm>
            <a:off x="480349" y="-63131"/>
            <a:ext cx="17072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2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  <a:endParaRPr lang="ru-RU" sz="32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1B67C5-B569-44C8-9CB4-252CDBB511CF}"/>
              </a:ext>
            </a:extLst>
          </p:cNvPr>
          <p:cNvSpPr txBox="1"/>
          <p:nvPr/>
        </p:nvSpPr>
        <p:spPr>
          <a:xfrm>
            <a:off x="364602" y="533446"/>
            <a:ext cx="4612512" cy="5899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i="1" dirty="0">
                <a:solidFill>
                  <a:schemeClr val="bg1"/>
                </a:solidFill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Предположим, что потенциальное число рабочих на высоте составляет 50 000 человек</a:t>
            </a:r>
            <a:r>
              <a:rPr lang="ru-RU" sz="1400" b="1" i="1" dirty="0">
                <a:solidFill>
                  <a:schemeClr val="bg1"/>
                </a:solidFill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1400" b="1" i="1" dirty="0">
                <a:solidFill>
                  <a:schemeClr val="bg1"/>
                </a:solidFill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 Предположим, что</a:t>
            </a:r>
            <a:r>
              <a:rPr lang="ru-RU" sz="1400" b="1" dirty="0">
                <a:solidFill>
                  <a:schemeClr val="bg1"/>
                </a:solidFill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PAM: 5% от общего числа работников на высоте.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TAM: Все работники на высоте, т.е., 50 000 человек.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SAM: 30% от TAM, предполагая, что только часть из них будет готова инвестировать в подобные тренажеры.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SOM: 10% от SAM, что представляет вашу потенциальную рыночную долю.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Рассчитаем: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PAM (</a:t>
            </a:r>
            <a:r>
              <a:rPr lang="ru-RU" dirty="0" err="1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Potential</a:t>
            </a:r>
            <a:r>
              <a:rPr lang="ru-RU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Addressable</a:t>
            </a:r>
            <a:r>
              <a:rPr lang="ru-RU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 Market): PAM = 50,000 * 0.05 = </a:t>
            </a:r>
            <a:r>
              <a:rPr lang="ru-RU" b="1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2,500</a:t>
            </a:r>
            <a:r>
              <a:rPr lang="ru-RU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 потенциальных пользователей в год.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TAM (Total Addressable Market): TAM = 50,000 * 4,800 </a:t>
            </a:r>
            <a:r>
              <a:rPr lang="ru-RU" dirty="0" err="1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r>
              <a:rPr lang="en-US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(стоимость обучения) = </a:t>
            </a:r>
            <a:r>
              <a:rPr lang="ru-RU" b="1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240,000,000 </a:t>
            </a:r>
            <a:r>
              <a:rPr lang="ru-RU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рублей в год.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SAM (Serviceable Addressable Market): SAM = 50,000 * 0.3 * 4,800 </a:t>
            </a:r>
            <a:r>
              <a:rPr lang="ru-RU" dirty="0" err="1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r>
              <a:rPr lang="en-US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ru-RU" b="1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72,000,000</a:t>
            </a:r>
            <a:r>
              <a:rPr lang="ru-RU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 рублей в год.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SOM (Service Obtainable Market): SOM = 50,000 * 0.3 * 0.1 * 4,800 </a:t>
            </a:r>
            <a:r>
              <a:rPr lang="ru-RU" dirty="0" err="1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r>
              <a:rPr lang="en-US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= 7,200,00</a:t>
            </a:r>
            <a:r>
              <a:rPr lang="ru-RU" dirty="0">
                <a:effectLst/>
                <a:latin typeface="Bebas Neue Pro Middle" panose="020B0406020202050201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0 рублей в год.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27DEB422-D615-4EE5-9022-C800C1C651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6041871"/>
              </p:ext>
            </p:extLst>
          </p:nvPr>
        </p:nvGraphicFramePr>
        <p:xfrm>
          <a:off x="4525701" y="727750"/>
          <a:ext cx="4132677" cy="4388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86152CA5-8EB8-458D-82A7-BADE9ECCA3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9078140"/>
              </p:ext>
            </p:extLst>
          </p:nvPr>
        </p:nvGraphicFramePr>
        <p:xfrm>
          <a:off x="8251391" y="1266400"/>
          <a:ext cx="3912243" cy="4938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B451F741-DB02-482B-B57D-B48B5DB76B1D}"/>
              </a:ext>
            </a:extLst>
          </p:cNvPr>
          <p:cNvCxnSpPr>
            <a:cxnSpLocks/>
          </p:cNvCxnSpPr>
          <p:nvPr/>
        </p:nvCxnSpPr>
        <p:spPr>
          <a:xfrm>
            <a:off x="364602" y="1112536"/>
            <a:ext cx="0" cy="5246169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9DC8E131-2926-48E9-9CD0-24CDB5A20989}"/>
              </a:ext>
            </a:extLst>
          </p:cNvPr>
          <p:cNvCxnSpPr>
            <a:cxnSpLocks/>
          </p:cNvCxnSpPr>
          <p:nvPr/>
        </p:nvCxnSpPr>
        <p:spPr>
          <a:xfrm flipH="1">
            <a:off x="364603" y="6346902"/>
            <a:ext cx="4533418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B0AD188B-0FC1-4CC3-B8A4-3E8A5D1E526B}"/>
              </a:ext>
            </a:extLst>
          </p:cNvPr>
          <p:cNvCxnSpPr>
            <a:cxnSpLocks/>
          </p:cNvCxnSpPr>
          <p:nvPr/>
        </p:nvCxnSpPr>
        <p:spPr>
          <a:xfrm>
            <a:off x="4861367" y="1112536"/>
            <a:ext cx="36654" cy="5246169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A2DC8A9-B9CA-4E04-A7FF-1771296106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0263" y="1273583"/>
            <a:ext cx="3721646" cy="4813749"/>
          </a:xfrm>
          <a:prstGeom prst="rect">
            <a:avLst/>
          </a:prstGeom>
        </p:spPr>
      </p:pic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57AD2ED1-B8E3-4A10-ADD7-23FF9275BCF1}"/>
              </a:ext>
            </a:extLst>
          </p:cNvPr>
          <p:cNvGrpSpPr/>
          <p:nvPr/>
        </p:nvGrpSpPr>
        <p:grpSpPr>
          <a:xfrm>
            <a:off x="11870224" y="140930"/>
            <a:ext cx="586820" cy="586820"/>
            <a:chOff x="4587240" y="2057400"/>
            <a:chExt cx="2880360" cy="2880360"/>
          </a:xfrm>
        </p:grpSpPr>
        <p:sp>
          <p:nvSpPr>
            <p:cNvPr id="31" name="-Concpt_Shape31">
              <a:extLst>
                <a:ext uri="{FF2B5EF4-FFF2-40B4-BE49-F238E27FC236}">
                  <a16:creationId xmlns:a16="http://schemas.microsoft.com/office/drawing/2014/main" id="{72A942B4-33AF-4EF4-AAF7-B7A722DCA19C}"/>
                </a:ext>
              </a:extLst>
            </p:cNvPr>
            <p:cNvSpPr/>
            <p:nvPr/>
          </p:nvSpPr>
          <p:spPr>
            <a:xfrm>
              <a:off x="4587240" y="2057400"/>
              <a:ext cx="2880360" cy="2880360"/>
            </a:xfrm>
            <a:prstGeom prst="rect">
              <a:avLst/>
            </a:prstGeom>
            <a:solidFill>
              <a:schemeClr val="accent1">
                <a:lumMod val="100000"/>
                <a:alpha val="0"/>
              </a:schemeClr>
            </a:solidFill>
            <a:ln w="12700" cap="flat" cmpd="sng" algn="ctr">
              <a:solidFill>
                <a:schemeClr val="accent1">
                  <a:alpha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-Concpt_Shape32">
              <a:extLst>
                <a:ext uri="{FF2B5EF4-FFF2-40B4-BE49-F238E27FC236}">
                  <a16:creationId xmlns:a16="http://schemas.microsoft.com/office/drawing/2014/main" id="{A79DFD0D-5C57-4C46-9AF4-472D39BFAAA4}"/>
                </a:ext>
              </a:extLst>
            </p:cNvPr>
            <p:cNvSpPr/>
            <p:nvPr/>
          </p:nvSpPr>
          <p:spPr>
            <a:xfrm>
              <a:off x="4669536" y="2057400"/>
              <a:ext cx="2798064" cy="2798064"/>
            </a:xfrm>
            <a:prstGeom prst="plus">
              <a:avLst>
                <a:gd name="adj" fmla="val 25000"/>
              </a:avLst>
            </a:prstGeom>
            <a:pattFill prst="wdUpDiag">
              <a:fgClr>
                <a:schemeClr val="accent1"/>
              </a:fgClr>
              <a:bgClr>
                <a:schemeClr val="bg1"/>
              </a:bgClr>
            </a:patt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-Concept_Shape30">
              <a:extLst>
                <a:ext uri="{FF2B5EF4-FFF2-40B4-BE49-F238E27FC236}">
                  <a16:creationId xmlns:a16="http://schemas.microsoft.com/office/drawing/2014/main" id="{B188D802-D38F-48C9-BEB9-9DE529A7163C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prstGeom prst="plus">
              <a:avLst>
                <a:gd name="adj" fmla="val 25000"/>
              </a:avLst>
            </a:pr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52948E43-3775-49E9-8D7B-FE90B49A6A17}"/>
              </a:ext>
            </a:extLst>
          </p:cNvPr>
          <p:cNvGrpSpPr/>
          <p:nvPr/>
        </p:nvGrpSpPr>
        <p:grpSpPr>
          <a:xfrm rot="19054202">
            <a:off x="-1041295" y="6127970"/>
            <a:ext cx="1809168" cy="1809168"/>
            <a:chOff x="4587240" y="2057400"/>
            <a:chExt cx="2880360" cy="2880360"/>
          </a:xfrm>
        </p:grpSpPr>
        <p:sp>
          <p:nvSpPr>
            <p:cNvPr id="35" name="-Concpt_Shape35">
              <a:extLst>
                <a:ext uri="{FF2B5EF4-FFF2-40B4-BE49-F238E27FC236}">
                  <a16:creationId xmlns:a16="http://schemas.microsoft.com/office/drawing/2014/main" id="{C1C86416-814C-4F5D-811F-AE5AC5D811D6}"/>
                </a:ext>
              </a:extLst>
            </p:cNvPr>
            <p:cNvSpPr/>
            <p:nvPr/>
          </p:nvSpPr>
          <p:spPr>
            <a:xfrm>
              <a:off x="4587240" y="2057400"/>
              <a:ext cx="2880360" cy="2880360"/>
            </a:xfrm>
            <a:prstGeom prst="rect">
              <a:avLst/>
            </a:prstGeom>
            <a:solidFill>
              <a:schemeClr val="accent1">
                <a:lumMod val="100000"/>
                <a:alpha val="0"/>
              </a:schemeClr>
            </a:solidFill>
            <a:ln w="12700" cap="flat" cmpd="sng" algn="ctr">
              <a:solidFill>
                <a:schemeClr val="accent1">
                  <a:alpha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-Concpt_Shape36">
              <a:extLst>
                <a:ext uri="{FF2B5EF4-FFF2-40B4-BE49-F238E27FC236}">
                  <a16:creationId xmlns:a16="http://schemas.microsoft.com/office/drawing/2014/main" id="{E10B592A-6355-4D2D-A7EF-B50919EFF1C4}"/>
                </a:ext>
              </a:extLst>
            </p:cNvPr>
            <p:cNvSpPr/>
            <p:nvPr/>
          </p:nvSpPr>
          <p:spPr>
            <a:xfrm>
              <a:off x="4642104" y="2057400"/>
              <a:ext cx="2825496" cy="2825496"/>
            </a:xfrm>
            <a:prstGeom prst="plus">
              <a:avLst>
                <a:gd name="adj" fmla="val 25000"/>
              </a:avLst>
            </a:prstGeom>
            <a:pattFill prst="wdUpDiag">
              <a:fgClr>
                <a:schemeClr val="accent1"/>
              </a:fgClr>
              <a:bgClr>
                <a:schemeClr val="bg1"/>
              </a:bgClr>
            </a:patt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-Concept_Shape34">
              <a:extLst>
                <a:ext uri="{FF2B5EF4-FFF2-40B4-BE49-F238E27FC236}">
                  <a16:creationId xmlns:a16="http://schemas.microsoft.com/office/drawing/2014/main" id="{A67DDAA4-8017-4E5D-BDF9-5DE1D39D7D88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prstGeom prst="plus">
              <a:avLst>
                <a:gd name="adj" fmla="val 25000"/>
              </a:avLst>
            </a:pr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23650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1234" y="313072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ваши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5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98D4255-DD1D-4034-B0CD-922F573BED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828648"/>
              </p:ext>
            </p:extLst>
          </p:nvPr>
        </p:nvGraphicFramePr>
        <p:xfrm>
          <a:off x="232862" y="1422677"/>
          <a:ext cx="11726275" cy="478513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603000">
                  <a:extLst>
                    <a:ext uri="{9D8B030D-6E8A-4147-A177-3AD203B41FA5}">
                      <a16:colId xmlns:a16="http://schemas.microsoft.com/office/drawing/2014/main" val="2548602707"/>
                    </a:ext>
                  </a:extLst>
                </a:gridCol>
                <a:gridCol w="2534250">
                  <a:extLst>
                    <a:ext uri="{9D8B030D-6E8A-4147-A177-3AD203B41FA5}">
                      <a16:colId xmlns:a16="http://schemas.microsoft.com/office/drawing/2014/main" val="2500102160"/>
                    </a:ext>
                  </a:extLst>
                </a:gridCol>
                <a:gridCol w="2303375">
                  <a:extLst>
                    <a:ext uri="{9D8B030D-6E8A-4147-A177-3AD203B41FA5}">
                      <a16:colId xmlns:a16="http://schemas.microsoft.com/office/drawing/2014/main" val="819779697"/>
                    </a:ext>
                  </a:extLst>
                </a:gridCol>
                <a:gridCol w="2244425">
                  <a:extLst>
                    <a:ext uri="{9D8B030D-6E8A-4147-A177-3AD203B41FA5}">
                      <a16:colId xmlns:a16="http://schemas.microsoft.com/office/drawing/2014/main" val="984289085"/>
                    </a:ext>
                  </a:extLst>
                </a:gridCol>
                <a:gridCol w="2041225">
                  <a:extLst>
                    <a:ext uri="{9D8B030D-6E8A-4147-A177-3AD203B41FA5}">
                      <a16:colId xmlns:a16="http://schemas.microsoft.com/office/drawing/2014/main" val="2085912148"/>
                    </a:ext>
                  </a:extLst>
                </a:gridCol>
              </a:tblGrid>
              <a:tr h="2904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Параметр</a:t>
                      </a: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Создаваемый продукт</a:t>
                      </a:r>
                      <a:endParaRPr sz="1400" u="none" strike="noStrike" cap="none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Основные конкуренты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232314"/>
                  </a:ext>
                </a:extLst>
              </a:tr>
              <a:tr h="129405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«VR_</a:t>
                      </a:r>
                      <a:r>
                        <a:rPr lang="en-US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NOW</a:t>
                      </a: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»</a:t>
                      </a:r>
                      <a:endParaRPr b="1" dirty="0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b="1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НПЦ «НОВАТРАНС»</a:t>
                      </a:r>
                      <a:endParaRPr sz="1400" b="1" u="none" strike="noStrike" cap="none" dirty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b="1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Кузбасс-ЦОТ</a:t>
                      </a:r>
                      <a:endParaRPr sz="1400" b="1" u="none" strike="noStrike" cap="none" dirty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b="1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ООО «ПРОМВИАР»</a:t>
                      </a:r>
                      <a:endParaRPr sz="1400" b="1" u="none" strike="noStrike" cap="none" dirty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28116"/>
                  </a:ext>
                </a:extLst>
              </a:tr>
              <a:tr h="498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Работы, связанные со спецификой ЖД</a:t>
                      </a:r>
                      <a:endParaRPr b="1" dirty="0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Нет</a:t>
                      </a:r>
                      <a:endParaRPr sz="1400" b="1" u="none" strike="noStrike" cap="none" dirty="0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Нет</a:t>
                      </a:r>
                      <a:endParaRPr sz="1400" b="1" u="none" strike="noStrike" cap="none" dirty="0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Нет</a:t>
                      </a:r>
                      <a:endParaRPr sz="1400" b="1" u="none" strike="noStrike" cap="none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861261"/>
                  </a:ext>
                </a:extLst>
              </a:tr>
              <a:tr h="443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Работа на высоте</a:t>
                      </a: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b="1" u="none" strike="noStrike" cap="none" dirty="0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b="1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b="1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b="1" u="none" strike="noStrike" cap="none" dirty="0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201101"/>
                  </a:ext>
                </a:extLst>
              </a:tr>
              <a:tr h="461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выполнения</a:t>
                      </a:r>
                      <a:endParaRPr b="1" dirty="0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 2-х месяцев</a:t>
                      </a:r>
                      <a:endParaRPr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b="1" dirty="0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 3-х месяцев</a:t>
                      </a:r>
                      <a:endParaRPr b="1" dirty="0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 3-х месяцев</a:t>
                      </a:r>
                      <a:endParaRPr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 3-х месяцев</a:t>
                      </a:r>
                      <a:endParaRPr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562374"/>
                  </a:ext>
                </a:extLst>
              </a:tr>
              <a:tr h="548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lang="ru-RU" b="1" i="0" u="none" strike="noStrike" cap="none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 (ср.)</a:t>
                      </a:r>
                      <a:endParaRPr b="1" dirty="0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 400 тыс. р</a:t>
                      </a:r>
                      <a:endParaRPr sz="1400" b="1" u="none" strike="noStrike" cap="none" dirty="0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 900 тыс. р</a:t>
                      </a:r>
                      <a:endParaRPr sz="1400" b="1" u="none" strike="noStrike" cap="none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 800 тыс. р</a:t>
                      </a:r>
                      <a:endParaRPr sz="1400" b="1" u="none" strike="noStrike" cap="none" dirty="0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 600 тыс. р</a:t>
                      </a:r>
                      <a:endParaRPr sz="1400" b="1" u="none" strike="noStrike" cap="none" dirty="0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015707"/>
                  </a:ext>
                </a:extLst>
              </a:tr>
              <a:tr h="462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4B4"/>
                        </a:buClr>
                        <a:buSzPts val="1400"/>
                        <a:buFont typeface="Arial"/>
                        <a:buNone/>
                      </a:pPr>
                      <a:r>
                        <a:rPr lang="ru-RU" b="1" i="0" u="none" strike="noStrike" cap="non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Страна-производитель</a:t>
                      </a:r>
                      <a:endParaRPr b="1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Россия</a:t>
                      </a:r>
                      <a:endParaRPr sz="1400" b="1" u="none" strike="noStrike" cap="none" dirty="0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Россия</a:t>
                      </a:r>
                      <a:endParaRPr sz="1400" b="1" u="none" strike="noStrike" cap="none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b="1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Россия</a:t>
                      </a:r>
                      <a:endParaRPr sz="1400" b="1" u="none" strike="noStrike" cap="none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b="1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Россия</a:t>
                      </a:r>
                      <a:endParaRPr sz="1400" b="1" u="none" strike="noStrike" cap="none" dirty="0">
                        <a:solidFill>
                          <a:srgbClr val="0084B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610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31338" y="-157376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6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5" name="Google Shape;136;p6">
            <a:extLst>
              <a:ext uri="{FF2B5EF4-FFF2-40B4-BE49-F238E27FC236}">
                <a16:creationId xmlns:a16="http://schemas.microsoft.com/office/drawing/2014/main" id="{406670D8-6127-4A79-953D-19BF754DF3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5772556"/>
              </p:ext>
            </p:extLst>
          </p:nvPr>
        </p:nvGraphicFramePr>
        <p:xfrm>
          <a:off x="70960" y="491274"/>
          <a:ext cx="11970575" cy="608030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74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7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7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0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46900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 </a:t>
                      </a:r>
                      <a:r>
                        <a:rPr lang="ru-RU" sz="1500" b="0" u="sng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Проблема и существующие альтернативы</a:t>
                      </a:r>
                      <a:r>
                        <a:rPr lang="ru-RU" sz="1500" b="0" u="none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1500" b="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Наш VR тренажер -  это способ удешевить и обезопасить обучение персонала.</a:t>
                      </a:r>
                      <a:endParaRPr sz="1300" b="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Альтернативой являются реальные учебные полигоны( в свою очередь это затратно, как с экономической, так и с временной сторонами..</a:t>
                      </a:r>
                      <a:endParaRPr sz="1300" b="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 </a:t>
                      </a:r>
                      <a:r>
                        <a:rPr lang="ru-RU" sz="1500" b="0" u="sng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Решение</a:t>
                      </a:r>
                      <a:endParaRPr sz="1500" b="0" u="sng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Продукт позволит проводить обучение персонала в безопасной среде, где он сможет обучиться и отработать практические  по технической карте</a:t>
                      </a:r>
                      <a:endParaRPr sz="1300" b="0" u="none" strike="noStrike" cap="none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 </a:t>
                      </a:r>
                      <a:r>
                        <a:rPr lang="ru-RU" sz="1500" b="0" u="sng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Ценностные предложения</a:t>
                      </a:r>
                      <a:endParaRPr sz="1500" b="0" u="sng" strike="noStrike" cap="none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Мы предоставляем программный комплекс, который позволяет обучаться на персональной сцене, созданной по желанию заказчика( В качестве движка используется </a:t>
                      </a:r>
                      <a:r>
                        <a:rPr lang="en-US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Unity/Unreal Engine)</a:t>
                      </a:r>
                      <a:endParaRPr sz="1300" b="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u="sng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Характеристики</a:t>
                      </a:r>
                      <a:endParaRPr sz="1300" b="0" u="sng" strike="noStrike" cap="none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Низкое количество издержек при разработке;</a:t>
                      </a:r>
                      <a:endParaRPr sz="1300" b="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u="none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Новизна</a:t>
                      </a: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300" b="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u="sng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Производительность</a:t>
                      </a:r>
                      <a:endParaRPr sz="1500" b="0" u="sng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Цена - от 400 тыс. рублей;</a:t>
                      </a:r>
                      <a:endParaRPr sz="1500" b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Отсутствие простоев при несчастных случаях на производстве;</a:t>
                      </a:r>
                      <a:endParaRPr sz="1300" b="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u="none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Снижение рисков</a:t>
                      </a: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несчастных случаев</a:t>
                      </a:r>
                      <a:endParaRPr sz="1500" b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Низкий порог вхождения.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u="none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Увеличение числа людей, обладающих компетенцией по работе на высоте</a:t>
                      </a:r>
                      <a:endParaRPr sz="1300" b="0" u="none" strike="noStrike" cap="none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9. </a:t>
                      </a:r>
                      <a:r>
                        <a:rPr lang="ru-RU" sz="1500" b="0" u="sng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Скрытое преимущество</a:t>
                      </a:r>
                      <a:endParaRPr sz="1500" b="0" u="sng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Непосредственная связь с контактной сетью и железной дороги ( выходить на иные энергетические компании) возможность обучению выполнения работ без получения допуска.</a:t>
                      </a:r>
                      <a:endParaRPr sz="1300" b="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0" u="none" strike="noStrike" cap="none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 </a:t>
                      </a:r>
                      <a:r>
                        <a:rPr lang="ru-RU" sz="1500" u="sng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Сегменты клиентов</a:t>
                      </a:r>
                      <a:endParaRPr sz="1500" u="sng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Железнодорожные ВУЗы и </a:t>
                      </a:r>
                      <a:r>
                        <a:rPr lang="ru-RU" sz="1300" dirty="0" err="1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ССУЗы</a:t>
                      </a:r>
                      <a:r>
                        <a:rPr lang="ru-RU" sz="130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;</a:t>
                      </a:r>
                      <a:endParaRPr sz="130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Центры повышения квалификации.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Энергетические компании</a:t>
                      </a:r>
                      <a:endParaRPr sz="130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 </a:t>
                      </a:r>
                      <a:r>
                        <a:rPr lang="ru-RU" sz="1500" b="0" u="sng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ресурсы</a:t>
                      </a:r>
                      <a:endParaRPr sz="1500" b="0" u="sng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Финансовые,</a:t>
                      </a:r>
                      <a:endParaRPr sz="1300" b="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Человеческие,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Временные.</a:t>
                      </a:r>
                      <a:endParaRPr sz="1300" b="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23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 </a:t>
                      </a:r>
                      <a:r>
                        <a:rPr lang="ru-RU" sz="1300" b="0" u="sng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Каналы</a:t>
                      </a:r>
                      <a:r>
                        <a:rPr lang="ru-RU" sz="1300" b="0" u="none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1300" b="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Создать сайт, через который можно напрямую взаимодействовать с потребителем без посредников. ( Для этого есть человек в нашей компании, созданию сайта отводится 2 недели)</a:t>
                      </a:r>
                      <a:endParaRPr sz="1300" b="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187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 </a:t>
                      </a:r>
                      <a:r>
                        <a:rPr lang="ru-RU" sz="1500" b="0" u="sng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Структура издержек</a:t>
                      </a:r>
                      <a:endParaRPr sz="1500" b="0" u="sng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Сравнительно небольшая стоимость оборудования;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 стоимость оборудования входит: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1.Закупка очков виртуальной реальности, в нынешних обстоятельствах это – </a:t>
                      </a:r>
                      <a:r>
                        <a:rPr lang="en-US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PICO 4,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.Закупка оборудования для работы для выполнения моделирования и составление логик тренажера</a:t>
                      </a:r>
                      <a:endParaRPr sz="1300" b="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 </a:t>
                      </a:r>
                      <a:r>
                        <a:rPr lang="ru-RU" sz="1500" b="0" u="sng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Потоки доходов</a:t>
                      </a:r>
                      <a:endParaRPr sz="1500" b="0" u="sng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Наши клиенты готовы платить за готовый, качественный продукт, которые не ограничивается каким-либо конкретным сценарием, а включает в себя их широкий спектр. Мы планируем продавать основную версию нашего проекта за фиксированную цену.( В эту стоимость будет закладываться человеческие ресурсы, разнообразие работ по технической карте, обучение сотрудников управлению в виртуальной среде посредством моделирования отдельного класса, где рабочие смогут разобраться с управлением и взаимодействием с объектами, обучиться применению СИЗ) А в дальнейшем, за дополнительную плату предоставлять конкретные дополнения.</a:t>
                      </a:r>
                      <a:endParaRPr sz="1300" b="0" u="none" strike="noStrike" cap="none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5425" marR="55425" marT="27700" marB="27700">
                    <a:lnL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70C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36A9831-DC40-AACC-5A7E-703D3849A6DD}"/>
              </a:ext>
            </a:extLst>
          </p:cNvPr>
          <p:cNvGrpSpPr/>
          <p:nvPr/>
        </p:nvGrpSpPr>
        <p:grpSpPr>
          <a:xfrm>
            <a:off x="6211013" y="2489192"/>
            <a:ext cx="2963331" cy="2566221"/>
            <a:chOff x="6211013" y="2277160"/>
            <a:chExt cx="2963331" cy="2566221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2C6364B-0628-C756-7785-EE30310A2CA8}"/>
                </a:ext>
              </a:extLst>
            </p:cNvPr>
            <p:cNvSpPr/>
            <p:nvPr/>
          </p:nvSpPr>
          <p:spPr>
            <a:xfrm flipH="1">
              <a:off x="6259502" y="2277162"/>
              <a:ext cx="2914840" cy="25662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81000" algn="ctr" rotWithShape="0">
                <a:srgbClr val="00206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Полилиния: фигура 8">
              <a:extLst>
                <a:ext uri="{FF2B5EF4-FFF2-40B4-BE49-F238E27FC236}">
                  <a16:creationId xmlns:a16="http://schemas.microsoft.com/office/drawing/2014/main" id="{A63AD252-33C6-5404-7256-54A513AFDE04}"/>
                </a:ext>
              </a:extLst>
            </p:cNvPr>
            <p:cNvSpPr/>
            <p:nvPr/>
          </p:nvSpPr>
          <p:spPr>
            <a:xfrm flipH="1">
              <a:off x="6211013" y="2277160"/>
              <a:ext cx="2963331" cy="589298"/>
            </a:xfrm>
            <a:custGeom>
              <a:avLst/>
              <a:gdLst>
                <a:gd name="connsiteX0" fmla="*/ 2914838 w 2963331"/>
                <a:gd name="connsiteY0" fmla="*/ 0 h 589298"/>
                <a:gd name="connsiteX1" fmla="*/ 2036622 w 2963331"/>
                <a:gd name="connsiteY1" fmla="*/ 0 h 589298"/>
                <a:gd name="connsiteX2" fmla="*/ 584593 w 2963331"/>
                <a:gd name="connsiteY2" fmla="*/ 0 h 589298"/>
                <a:gd name="connsiteX3" fmla="*/ 0 w 2963331"/>
                <a:gd name="connsiteY3" fmla="*/ 0 h 589298"/>
                <a:gd name="connsiteX4" fmla="*/ 0 w 2963331"/>
                <a:gd name="connsiteY4" fmla="*/ 589298 h 589298"/>
                <a:gd name="connsiteX5" fmla="*/ 584593 w 2963331"/>
                <a:gd name="connsiteY5" fmla="*/ 589298 h 589298"/>
                <a:gd name="connsiteX6" fmla="*/ 2036622 w 2963331"/>
                <a:gd name="connsiteY6" fmla="*/ 589298 h 589298"/>
                <a:gd name="connsiteX7" fmla="*/ 2914838 w 2963331"/>
                <a:gd name="connsiteY7" fmla="*/ 589298 h 589298"/>
                <a:gd name="connsiteX8" fmla="*/ 2914838 w 2963331"/>
                <a:gd name="connsiteY8" fmla="*/ 345847 h 589298"/>
                <a:gd name="connsiteX9" fmla="*/ 2931645 w 2963331"/>
                <a:gd name="connsiteY9" fmla="*/ 342454 h 589298"/>
                <a:gd name="connsiteX10" fmla="*/ 2963331 w 2963331"/>
                <a:gd name="connsiteY10" fmla="*/ 294650 h 589298"/>
                <a:gd name="connsiteX11" fmla="*/ 2931645 w 2963331"/>
                <a:gd name="connsiteY11" fmla="*/ 246846 h 589298"/>
                <a:gd name="connsiteX12" fmla="*/ 2914838 w 2963331"/>
                <a:gd name="connsiteY12" fmla="*/ 243453 h 589298"/>
                <a:gd name="connsiteX13" fmla="*/ 2914838 w 2963331"/>
                <a:gd name="connsiteY13" fmla="*/ 0 h 589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63331" h="589298">
                  <a:moveTo>
                    <a:pt x="2914838" y="0"/>
                  </a:moveTo>
                  <a:lnTo>
                    <a:pt x="2036622" y="0"/>
                  </a:lnTo>
                  <a:lnTo>
                    <a:pt x="584593" y="0"/>
                  </a:lnTo>
                  <a:lnTo>
                    <a:pt x="0" y="0"/>
                  </a:lnTo>
                  <a:lnTo>
                    <a:pt x="0" y="589298"/>
                  </a:lnTo>
                  <a:lnTo>
                    <a:pt x="584593" y="589298"/>
                  </a:lnTo>
                  <a:lnTo>
                    <a:pt x="2036622" y="589298"/>
                  </a:lnTo>
                  <a:lnTo>
                    <a:pt x="2914838" y="589298"/>
                  </a:lnTo>
                  <a:lnTo>
                    <a:pt x="2914838" y="345847"/>
                  </a:lnTo>
                  <a:lnTo>
                    <a:pt x="2931645" y="342454"/>
                  </a:lnTo>
                  <a:cubicBezTo>
                    <a:pt x="2950266" y="334578"/>
                    <a:pt x="2963331" y="316140"/>
                    <a:pt x="2963331" y="294650"/>
                  </a:cubicBezTo>
                  <a:cubicBezTo>
                    <a:pt x="2963331" y="273160"/>
                    <a:pt x="2950266" y="254722"/>
                    <a:pt x="2931645" y="246846"/>
                  </a:cubicBezTo>
                  <a:lnTo>
                    <a:pt x="2914838" y="243453"/>
                  </a:lnTo>
                  <a:lnTo>
                    <a:pt x="2914838" y="0"/>
                  </a:lnTo>
                  <a:close/>
                </a:path>
              </a:pathLst>
            </a:custGeom>
            <a:solidFill>
              <a:srgbClr val="14D9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3C8370D-9FF4-B70A-EEF0-4E210748CA6A}"/>
              </a:ext>
            </a:extLst>
          </p:cNvPr>
          <p:cNvSpPr/>
          <p:nvPr/>
        </p:nvSpPr>
        <p:spPr>
          <a:xfrm>
            <a:off x="11148312" y="207570"/>
            <a:ext cx="617352" cy="617352"/>
          </a:xfrm>
          <a:prstGeom prst="rect">
            <a:avLst/>
          </a:prstGeom>
          <a:solidFill>
            <a:srgbClr val="7EBF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DFA8547-85A5-3683-2A8B-2CF352FC39A9}"/>
              </a:ext>
            </a:extLst>
          </p:cNvPr>
          <p:cNvCxnSpPr>
            <a:cxnSpLocks/>
            <a:endCxn id="23" idx="2"/>
          </p:cNvCxnSpPr>
          <p:nvPr/>
        </p:nvCxnSpPr>
        <p:spPr>
          <a:xfrm>
            <a:off x="6096000" y="-766916"/>
            <a:ext cx="1951" cy="5207870"/>
          </a:xfrm>
          <a:prstGeom prst="line">
            <a:avLst/>
          </a:prstGeom>
          <a:ln w="28575">
            <a:solidFill>
              <a:srgbClr val="0DD9D9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5A12BB89-91D0-84BB-0378-64CEC7618CBA}"/>
              </a:ext>
            </a:extLst>
          </p:cNvPr>
          <p:cNvGrpSpPr/>
          <p:nvPr/>
        </p:nvGrpSpPr>
        <p:grpSpPr>
          <a:xfrm>
            <a:off x="3161838" y="883962"/>
            <a:ext cx="2825499" cy="3049680"/>
            <a:chOff x="3608599" y="671930"/>
            <a:chExt cx="2378738" cy="2566221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52551AB-5096-E026-6FCE-EFB6EAFC56FB}"/>
                </a:ext>
              </a:extLst>
            </p:cNvPr>
            <p:cNvSpPr/>
            <p:nvPr userDrawn="1"/>
          </p:nvSpPr>
          <p:spPr>
            <a:xfrm>
              <a:off x="3608808" y="671932"/>
              <a:ext cx="2330245" cy="25662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81000" algn="ctr" rotWithShape="0">
                <a:srgbClr val="00206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олилиния: фигура 13">
              <a:extLst>
                <a:ext uri="{FF2B5EF4-FFF2-40B4-BE49-F238E27FC236}">
                  <a16:creationId xmlns:a16="http://schemas.microsoft.com/office/drawing/2014/main" id="{0C7F4045-B7A9-439F-58B6-FFFCA8642851}"/>
                </a:ext>
              </a:extLst>
            </p:cNvPr>
            <p:cNvSpPr/>
            <p:nvPr/>
          </p:nvSpPr>
          <p:spPr>
            <a:xfrm>
              <a:off x="3608599" y="671930"/>
              <a:ext cx="2378738" cy="589298"/>
            </a:xfrm>
            <a:custGeom>
              <a:avLst/>
              <a:gdLst>
                <a:gd name="connsiteX0" fmla="*/ 0 w 2378738"/>
                <a:gd name="connsiteY0" fmla="*/ 0 h 589298"/>
                <a:gd name="connsiteX1" fmla="*/ 2330245 w 2378738"/>
                <a:gd name="connsiteY1" fmla="*/ 0 h 589298"/>
                <a:gd name="connsiteX2" fmla="*/ 2330245 w 2378738"/>
                <a:gd name="connsiteY2" fmla="*/ 243453 h 589298"/>
                <a:gd name="connsiteX3" fmla="*/ 2347052 w 2378738"/>
                <a:gd name="connsiteY3" fmla="*/ 246846 h 589298"/>
                <a:gd name="connsiteX4" fmla="*/ 2378738 w 2378738"/>
                <a:gd name="connsiteY4" fmla="*/ 294650 h 589298"/>
                <a:gd name="connsiteX5" fmla="*/ 2347052 w 2378738"/>
                <a:gd name="connsiteY5" fmla="*/ 342454 h 589298"/>
                <a:gd name="connsiteX6" fmla="*/ 2330245 w 2378738"/>
                <a:gd name="connsiteY6" fmla="*/ 345847 h 589298"/>
                <a:gd name="connsiteX7" fmla="*/ 2330245 w 2378738"/>
                <a:gd name="connsiteY7" fmla="*/ 589298 h 589298"/>
                <a:gd name="connsiteX8" fmla="*/ 0 w 2378738"/>
                <a:gd name="connsiteY8" fmla="*/ 589298 h 589298"/>
                <a:gd name="connsiteX9" fmla="*/ 0 w 2378738"/>
                <a:gd name="connsiteY9" fmla="*/ 0 h 589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8738" h="589298">
                  <a:moveTo>
                    <a:pt x="0" y="0"/>
                  </a:moveTo>
                  <a:lnTo>
                    <a:pt x="2330245" y="0"/>
                  </a:lnTo>
                  <a:lnTo>
                    <a:pt x="2330245" y="243453"/>
                  </a:lnTo>
                  <a:lnTo>
                    <a:pt x="2347052" y="246846"/>
                  </a:lnTo>
                  <a:cubicBezTo>
                    <a:pt x="2365673" y="254722"/>
                    <a:pt x="2378738" y="273160"/>
                    <a:pt x="2378738" y="294650"/>
                  </a:cubicBezTo>
                  <a:cubicBezTo>
                    <a:pt x="2378738" y="316140"/>
                    <a:pt x="2365673" y="334578"/>
                    <a:pt x="2347052" y="342454"/>
                  </a:cubicBezTo>
                  <a:lnTo>
                    <a:pt x="2330245" y="345847"/>
                  </a:lnTo>
                  <a:lnTo>
                    <a:pt x="2330245" y="589298"/>
                  </a:lnTo>
                  <a:lnTo>
                    <a:pt x="0" y="5892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D0F388C-D7B7-EBC7-340F-4496D25F3214}"/>
              </a:ext>
            </a:extLst>
          </p:cNvPr>
          <p:cNvGrpSpPr/>
          <p:nvPr/>
        </p:nvGrpSpPr>
        <p:grpSpPr>
          <a:xfrm>
            <a:off x="3024007" y="4094422"/>
            <a:ext cx="2963331" cy="2566221"/>
            <a:chOff x="3024007" y="3882390"/>
            <a:chExt cx="2963331" cy="2566221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C71D91AD-677B-D759-C527-155224399E32}"/>
                </a:ext>
              </a:extLst>
            </p:cNvPr>
            <p:cNvSpPr/>
            <p:nvPr/>
          </p:nvSpPr>
          <p:spPr>
            <a:xfrm>
              <a:off x="3024007" y="3882392"/>
              <a:ext cx="2914840" cy="25662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81000" algn="ctr" rotWithShape="0">
                <a:srgbClr val="00206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Полилиния: фигура 16">
              <a:extLst>
                <a:ext uri="{FF2B5EF4-FFF2-40B4-BE49-F238E27FC236}">
                  <a16:creationId xmlns:a16="http://schemas.microsoft.com/office/drawing/2014/main" id="{1F65B5B0-A4AF-F8D7-A297-3CEC38F79F31}"/>
                </a:ext>
              </a:extLst>
            </p:cNvPr>
            <p:cNvSpPr/>
            <p:nvPr/>
          </p:nvSpPr>
          <p:spPr>
            <a:xfrm>
              <a:off x="3024007" y="3882390"/>
              <a:ext cx="2963331" cy="589298"/>
            </a:xfrm>
            <a:custGeom>
              <a:avLst/>
              <a:gdLst>
                <a:gd name="connsiteX0" fmla="*/ 0 w 2963331"/>
                <a:gd name="connsiteY0" fmla="*/ 0 h 589298"/>
                <a:gd name="connsiteX1" fmla="*/ 584593 w 2963331"/>
                <a:gd name="connsiteY1" fmla="*/ 0 h 589298"/>
                <a:gd name="connsiteX2" fmla="*/ 2036622 w 2963331"/>
                <a:gd name="connsiteY2" fmla="*/ 0 h 589298"/>
                <a:gd name="connsiteX3" fmla="*/ 2914838 w 2963331"/>
                <a:gd name="connsiteY3" fmla="*/ 0 h 589298"/>
                <a:gd name="connsiteX4" fmla="*/ 2914838 w 2963331"/>
                <a:gd name="connsiteY4" fmla="*/ 243453 h 589298"/>
                <a:gd name="connsiteX5" fmla="*/ 2931645 w 2963331"/>
                <a:gd name="connsiteY5" fmla="*/ 246846 h 589298"/>
                <a:gd name="connsiteX6" fmla="*/ 2963331 w 2963331"/>
                <a:gd name="connsiteY6" fmla="*/ 294650 h 589298"/>
                <a:gd name="connsiteX7" fmla="*/ 2931645 w 2963331"/>
                <a:gd name="connsiteY7" fmla="*/ 342454 h 589298"/>
                <a:gd name="connsiteX8" fmla="*/ 2914838 w 2963331"/>
                <a:gd name="connsiteY8" fmla="*/ 345847 h 589298"/>
                <a:gd name="connsiteX9" fmla="*/ 2914838 w 2963331"/>
                <a:gd name="connsiteY9" fmla="*/ 589298 h 589298"/>
                <a:gd name="connsiteX10" fmla="*/ 2036622 w 2963331"/>
                <a:gd name="connsiteY10" fmla="*/ 589298 h 589298"/>
                <a:gd name="connsiteX11" fmla="*/ 584593 w 2963331"/>
                <a:gd name="connsiteY11" fmla="*/ 589298 h 589298"/>
                <a:gd name="connsiteX12" fmla="*/ 0 w 2963331"/>
                <a:gd name="connsiteY12" fmla="*/ 589298 h 589298"/>
                <a:gd name="connsiteX13" fmla="*/ 0 w 2963331"/>
                <a:gd name="connsiteY13" fmla="*/ 0 h 589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63331" h="589298">
                  <a:moveTo>
                    <a:pt x="0" y="0"/>
                  </a:moveTo>
                  <a:lnTo>
                    <a:pt x="584593" y="0"/>
                  </a:lnTo>
                  <a:lnTo>
                    <a:pt x="2036622" y="0"/>
                  </a:lnTo>
                  <a:lnTo>
                    <a:pt x="2914838" y="0"/>
                  </a:lnTo>
                  <a:lnTo>
                    <a:pt x="2914838" y="243453"/>
                  </a:lnTo>
                  <a:lnTo>
                    <a:pt x="2931645" y="246846"/>
                  </a:lnTo>
                  <a:cubicBezTo>
                    <a:pt x="2950266" y="254722"/>
                    <a:pt x="2963331" y="273160"/>
                    <a:pt x="2963331" y="294650"/>
                  </a:cubicBezTo>
                  <a:cubicBezTo>
                    <a:pt x="2963331" y="316140"/>
                    <a:pt x="2950266" y="334578"/>
                    <a:pt x="2931645" y="342454"/>
                  </a:cubicBezTo>
                  <a:lnTo>
                    <a:pt x="2914838" y="345847"/>
                  </a:lnTo>
                  <a:lnTo>
                    <a:pt x="2914838" y="589298"/>
                  </a:lnTo>
                  <a:lnTo>
                    <a:pt x="2036622" y="589298"/>
                  </a:lnTo>
                  <a:lnTo>
                    <a:pt x="584593" y="589298"/>
                  </a:lnTo>
                  <a:lnTo>
                    <a:pt x="0" y="5892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B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</p:grpSp>
      <p:sp>
        <p:nvSpPr>
          <p:cNvPr id="15" name="Полилиния: фигура 17">
            <a:extLst>
              <a:ext uri="{FF2B5EF4-FFF2-40B4-BE49-F238E27FC236}">
                <a16:creationId xmlns:a16="http://schemas.microsoft.com/office/drawing/2014/main" id="{96881D1E-5C71-DDB5-6491-61866FFB7ADF}"/>
              </a:ext>
            </a:extLst>
          </p:cNvPr>
          <p:cNvSpPr/>
          <p:nvPr/>
        </p:nvSpPr>
        <p:spPr>
          <a:xfrm flipH="1">
            <a:off x="6048517" y="2731962"/>
            <a:ext cx="103762" cy="103762"/>
          </a:xfrm>
          <a:custGeom>
            <a:avLst/>
            <a:gdLst>
              <a:gd name="connsiteX0" fmla="*/ 51881 w 103762"/>
              <a:gd name="connsiteY0" fmla="*/ 0 h 103762"/>
              <a:gd name="connsiteX1" fmla="*/ 0 w 103762"/>
              <a:gd name="connsiteY1" fmla="*/ 51881 h 103762"/>
              <a:gd name="connsiteX2" fmla="*/ 51881 w 103762"/>
              <a:gd name="connsiteY2" fmla="*/ 103762 h 103762"/>
              <a:gd name="connsiteX3" fmla="*/ 103762 w 103762"/>
              <a:gd name="connsiteY3" fmla="*/ 51881 h 103762"/>
              <a:gd name="connsiteX4" fmla="*/ 51881 w 103762"/>
              <a:gd name="connsiteY4" fmla="*/ 0 h 10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762" h="103762">
                <a:moveTo>
                  <a:pt x="51881" y="0"/>
                </a:moveTo>
                <a:cubicBezTo>
                  <a:pt x="23228" y="0"/>
                  <a:pt x="0" y="23228"/>
                  <a:pt x="0" y="51881"/>
                </a:cubicBezTo>
                <a:cubicBezTo>
                  <a:pt x="0" y="80534"/>
                  <a:pt x="23228" y="103762"/>
                  <a:pt x="51881" y="103762"/>
                </a:cubicBezTo>
                <a:cubicBezTo>
                  <a:pt x="80534" y="103762"/>
                  <a:pt x="103762" y="80534"/>
                  <a:pt x="103762" y="51881"/>
                </a:cubicBezTo>
                <a:cubicBezTo>
                  <a:pt x="103762" y="23228"/>
                  <a:pt x="80534" y="0"/>
                  <a:pt x="51881" y="0"/>
                </a:cubicBezTo>
                <a:close/>
              </a:path>
            </a:pathLst>
          </a:custGeom>
          <a:solidFill>
            <a:srgbClr val="14D9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34E51F0-B490-AEE3-69C9-84C73B1DB2EA}"/>
              </a:ext>
            </a:extLst>
          </p:cNvPr>
          <p:cNvSpPr/>
          <p:nvPr/>
        </p:nvSpPr>
        <p:spPr>
          <a:xfrm>
            <a:off x="9174342" y="5055413"/>
            <a:ext cx="352425" cy="352425"/>
          </a:xfrm>
          <a:prstGeom prst="rect">
            <a:avLst/>
          </a:prstGeom>
          <a:solidFill>
            <a:srgbClr val="0C71C5"/>
          </a:solidFill>
          <a:ln>
            <a:noFill/>
          </a:ln>
          <a:effectLst>
            <a:outerShdw blurRad="381000" algn="ctr" rotWithShape="0">
              <a:srgbClr val="00206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188AB84-E50D-3C12-9C08-B6F667CD39BC}"/>
              </a:ext>
            </a:extLst>
          </p:cNvPr>
          <p:cNvSpPr/>
          <p:nvPr/>
        </p:nvSpPr>
        <p:spPr>
          <a:xfrm>
            <a:off x="10832013" y="746598"/>
            <a:ext cx="413120" cy="4131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algn="ctr" rotWithShape="0">
              <a:srgbClr val="00206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860F2DB-8683-C238-9883-8DBC442379FE}"/>
              </a:ext>
            </a:extLst>
          </p:cNvPr>
          <p:cNvSpPr/>
          <p:nvPr/>
        </p:nvSpPr>
        <p:spPr>
          <a:xfrm>
            <a:off x="2934163" y="3552145"/>
            <a:ext cx="227675" cy="227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6697D96-3005-687E-46DB-DDE512D080AD}"/>
              </a:ext>
            </a:extLst>
          </p:cNvPr>
          <p:cNvSpPr/>
          <p:nvPr/>
        </p:nvSpPr>
        <p:spPr>
          <a:xfrm>
            <a:off x="2127330" y="3017097"/>
            <a:ext cx="521404" cy="521404"/>
          </a:xfrm>
          <a:prstGeom prst="rect">
            <a:avLst/>
          </a:prstGeom>
          <a:solidFill>
            <a:srgbClr val="0C71C5"/>
          </a:solidFill>
          <a:ln>
            <a:noFill/>
          </a:ln>
          <a:effectLst>
            <a:outerShdw blurRad="381000" algn="ctr" rotWithShape="0">
              <a:srgbClr val="00206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3DD650F-7F52-D237-1472-477DBFD23336}"/>
              </a:ext>
            </a:extLst>
          </p:cNvPr>
          <p:cNvSpPr/>
          <p:nvPr/>
        </p:nvSpPr>
        <p:spPr>
          <a:xfrm>
            <a:off x="8134629" y="1258414"/>
            <a:ext cx="338250" cy="338250"/>
          </a:xfrm>
          <a:prstGeom prst="rect">
            <a:avLst/>
          </a:prstGeom>
          <a:solidFill>
            <a:srgbClr val="0DD9D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7A4A503-D2B1-9714-7560-B1A6F3940A67}"/>
              </a:ext>
            </a:extLst>
          </p:cNvPr>
          <p:cNvSpPr/>
          <p:nvPr/>
        </p:nvSpPr>
        <p:spPr>
          <a:xfrm>
            <a:off x="7949685" y="1178611"/>
            <a:ext cx="338250" cy="338250"/>
          </a:xfrm>
          <a:prstGeom prst="rect">
            <a:avLst/>
          </a:prstGeom>
          <a:solidFill>
            <a:srgbClr val="14D990">
              <a:alpha val="80000"/>
            </a:srgbClr>
          </a:solidFill>
          <a:ln>
            <a:noFill/>
          </a:ln>
          <a:effectLst>
            <a:outerShdw blurRad="381000" algn="ctr" rotWithShape="0">
              <a:srgbClr val="00206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777FB39A-E8BE-C4DB-9091-E90EFA7808BB}"/>
              </a:ext>
            </a:extLst>
          </p:cNvPr>
          <p:cNvSpPr/>
          <p:nvPr/>
        </p:nvSpPr>
        <p:spPr>
          <a:xfrm>
            <a:off x="11533188" y="-738648"/>
            <a:ext cx="1181100" cy="1181100"/>
          </a:xfrm>
          <a:prstGeom prst="rect">
            <a:avLst/>
          </a:prstGeom>
          <a:solidFill>
            <a:srgbClr val="15A0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олилиния: фигура 34">
            <a:extLst>
              <a:ext uri="{FF2B5EF4-FFF2-40B4-BE49-F238E27FC236}">
                <a16:creationId xmlns:a16="http://schemas.microsoft.com/office/drawing/2014/main" id="{68690F34-9D68-27D7-B350-FC8895FA5190}"/>
              </a:ext>
            </a:extLst>
          </p:cNvPr>
          <p:cNvSpPr/>
          <p:nvPr/>
        </p:nvSpPr>
        <p:spPr>
          <a:xfrm>
            <a:off x="6046070" y="4337192"/>
            <a:ext cx="103762" cy="103762"/>
          </a:xfrm>
          <a:custGeom>
            <a:avLst/>
            <a:gdLst>
              <a:gd name="connsiteX0" fmla="*/ 51881 w 103762"/>
              <a:gd name="connsiteY0" fmla="*/ 0 h 103762"/>
              <a:gd name="connsiteX1" fmla="*/ 103762 w 103762"/>
              <a:gd name="connsiteY1" fmla="*/ 51881 h 103762"/>
              <a:gd name="connsiteX2" fmla="*/ 51881 w 103762"/>
              <a:gd name="connsiteY2" fmla="*/ 103762 h 103762"/>
              <a:gd name="connsiteX3" fmla="*/ 0 w 103762"/>
              <a:gd name="connsiteY3" fmla="*/ 51881 h 103762"/>
              <a:gd name="connsiteX4" fmla="*/ 51881 w 103762"/>
              <a:gd name="connsiteY4" fmla="*/ 0 h 10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762" h="103762">
                <a:moveTo>
                  <a:pt x="51881" y="0"/>
                </a:moveTo>
                <a:cubicBezTo>
                  <a:pt x="80534" y="0"/>
                  <a:pt x="103762" y="23228"/>
                  <a:pt x="103762" y="51881"/>
                </a:cubicBezTo>
                <a:cubicBezTo>
                  <a:pt x="103762" y="80534"/>
                  <a:pt x="80534" y="103762"/>
                  <a:pt x="51881" y="103762"/>
                </a:cubicBezTo>
                <a:cubicBezTo>
                  <a:pt x="23228" y="103762"/>
                  <a:pt x="0" y="80534"/>
                  <a:pt x="0" y="51881"/>
                </a:cubicBezTo>
                <a:cubicBezTo>
                  <a:pt x="0" y="23228"/>
                  <a:pt x="23228" y="0"/>
                  <a:pt x="51881" y="0"/>
                </a:cubicBezTo>
                <a:close/>
              </a:path>
            </a:pathLst>
          </a:custGeom>
          <a:solidFill>
            <a:srgbClr val="7EBF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4" name="Полилиния: фигура 35">
            <a:extLst>
              <a:ext uri="{FF2B5EF4-FFF2-40B4-BE49-F238E27FC236}">
                <a16:creationId xmlns:a16="http://schemas.microsoft.com/office/drawing/2014/main" id="{08C7462E-68B2-41CA-0D75-8E4C0BE6AA49}"/>
              </a:ext>
            </a:extLst>
          </p:cNvPr>
          <p:cNvSpPr/>
          <p:nvPr/>
        </p:nvSpPr>
        <p:spPr>
          <a:xfrm>
            <a:off x="6046070" y="1126732"/>
            <a:ext cx="103762" cy="103762"/>
          </a:xfrm>
          <a:custGeom>
            <a:avLst/>
            <a:gdLst>
              <a:gd name="connsiteX0" fmla="*/ 51881 w 103762"/>
              <a:gd name="connsiteY0" fmla="*/ 0 h 103762"/>
              <a:gd name="connsiteX1" fmla="*/ 103762 w 103762"/>
              <a:gd name="connsiteY1" fmla="*/ 51881 h 103762"/>
              <a:gd name="connsiteX2" fmla="*/ 51881 w 103762"/>
              <a:gd name="connsiteY2" fmla="*/ 103762 h 103762"/>
              <a:gd name="connsiteX3" fmla="*/ 0 w 103762"/>
              <a:gd name="connsiteY3" fmla="*/ 51881 h 103762"/>
              <a:gd name="connsiteX4" fmla="*/ 51881 w 103762"/>
              <a:gd name="connsiteY4" fmla="*/ 0 h 10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762" h="103762">
                <a:moveTo>
                  <a:pt x="51881" y="0"/>
                </a:moveTo>
                <a:cubicBezTo>
                  <a:pt x="80534" y="0"/>
                  <a:pt x="103762" y="23228"/>
                  <a:pt x="103762" y="51881"/>
                </a:cubicBezTo>
                <a:cubicBezTo>
                  <a:pt x="103762" y="80534"/>
                  <a:pt x="80534" y="103762"/>
                  <a:pt x="51881" y="103762"/>
                </a:cubicBezTo>
                <a:cubicBezTo>
                  <a:pt x="23228" y="103762"/>
                  <a:pt x="0" y="80534"/>
                  <a:pt x="0" y="51881"/>
                </a:cubicBezTo>
                <a:cubicBezTo>
                  <a:pt x="0" y="23228"/>
                  <a:pt x="23228" y="0"/>
                  <a:pt x="51881" y="0"/>
                </a:cubicBezTo>
                <a:close/>
              </a:path>
            </a:pathLst>
          </a:custGeom>
          <a:solidFill>
            <a:srgbClr val="0D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32" name="Text 3">
            <a:extLst>
              <a:ext uri="{FF2B5EF4-FFF2-40B4-BE49-F238E27FC236}">
                <a16:creationId xmlns:a16="http://schemas.microsoft.com/office/drawing/2014/main" id="{0F3128B6-5273-4D78-8B7A-62A04F8EBB26}"/>
              </a:ext>
            </a:extLst>
          </p:cNvPr>
          <p:cNvSpPr txBox="1">
            <a:spLocks/>
          </p:cNvSpPr>
          <p:nvPr/>
        </p:nvSpPr>
        <p:spPr>
          <a:xfrm>
            <a:off x="268068" y="4632120"/>
            <a:ext cx="2589911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1400" b="0" i="0" dirty="0" smtClean="0">
                <a:solidFill>
                  <a:schemeClr val="bg1"/>
                </a:solidFill>
                <a:effectLst/>
                <a:latin typeface="Circe Bold" panose="020B0602020203020203" pitchFamily="34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" panose="00000600000000000000" pitchFamily="50" charset="-52"/>
              </a:rPr>
              <a:t>Реализован фрагмент станции с устройствами контактной сети:</a:t>
            </a:r>
            <a:endParaRPr lang="en" sz="1800" dirty="0">
              <a:solidFill>
                <a:schemeClr val="tx1"/>
              </a:solidFill>
              <a:latin typeface="Akrobat" panose="00000600000000000000" pitchFamily="50" charset="-52"/>
            </a:endParaRPr>
          </a:p>
        </p:txBody>
      </p:sp>
      <p:sp>
        <p:nvSpPr>
          <p:cNvPr id="33" name="Subtitle 3">
            <a:extLst>
              <a:ext uri="{FF2B5EF4-FFF2-40B4-BE49-F238E27FC236}">
                <a16:creationId xmlns:a16="http://schemas.microsoft.com/office/drawing/2014/main" id="{D9BC0BC5-B7EF-D979-73AC-F33B6C41E164}"/>
              </a:ext>
            </a:extLst>
          </p:cNvPr>
          <p:cNvSpPr txBox="1">
            <a:spLocks/>
          </p:cNvSpPr>
          <p:nvPr/>
        </p:nvSpPr>
        <p:spPr>
          <a:xfrm>
            <a:off x="3151234" y="4231322"/>
            <a:ext cx="265266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1400" b="0" i="0" dirty="0" smtClean="0">
                <a:solidFill>
                  <a:schemeClr val="bg1"/>
                </a:solidFill>
                <a:effectLst/>
                <a:latin typeface="Circe" panose="020B0502020203020203" pitchFamily="34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ru-RU" sz="2400" dirty="0">
                <a:latin typeface="Bebas Neue Pro Middle" panose="020B0406020202050201" pitchFamily="34" charset="-52"/>
              </a:rPr>
              <a:t>Станция </a:t>
            </a:r>
            <a:endParaRPr lang="en" sz="2400" dirty="0">
              <a:latin typeface="Bebas Neue Pro Middle" panose="020B0406020202050201" pitchFamily="34" charset="-52"/>
            </a:endParaRPr>
          </a:p>
        </p:txBody>
      </p:sp>
      <p:sp>
        <p:nvSpPr>
          <p:cNvPr id="35" name="Text 2">
            <a:extLst>
              <a:ext uri="{FF2B5EF4-FFF2-40B4-BE49-F238E27FC236}">
                <a16:creationId xmlns:a16="http://schemas.microsoft.com/office/drawing/2014/main" id="{38ACD6B9-DB58-F1CE-87A1-512731A047E0}"/>
              </a:ext>
            </a:extLst>
          </p:cNvPr>
          <p:cNvSpPr txBox="1">
            <a:spLocks/>
          </p:cNvSpPr>
          <p:nvPr/>
        </p:nvSpPr>
        <p:spPr>
          <a:xfrm>
            <a:off x="9302272" y="3073877"/>
            <a:ext cx="271745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1400" b="0" i="0" dirty="0" smtClean="0">
                <a:solidFill>
                  <a:schemeClr val="bg1"/>
                </a:solidFill>
                <a:effectLst/>
                <a:latin typeface="Circe Bold" panose="020B0602020203020203" pitchFamily="34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" panose="00000600000000000000" pitchFamily="50" charset="-52"/>
              </a:rPr>
              <a:t>Произведены мастерская и гараж для обучения рабочего в подборе необходимых инструментов и машин:</a:t>
            </a:r>
            <a:endParaRPr lang="en" sz="1800" dirty="0">
              <a:solidFill>
                <a:schemeClr val="tx1"/>
              </a:solidFill>
              <a:latin typeface="Akrobat" panose="00000600000000000000" pitchFamily="50" charset="-52"/>
            </a:endParaRP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6160954D-A995-AD98-16B8-13476E86C371}"/>
              </a:ext>
            </a:extLst>
          </p:cNvPr>
          <p:cNvSpPr txBox="1">
            <a:spLocks/>
          </p:cNvSpPr>
          <p:nvPr/>
        </p:nvSpPr>
        <p:spPr>
          <a:xfrm>
            <a:off x="6385891" y="2555322"/>
            <a:ext cx="265266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1400" b="0" i="0" dirty="0" smtClean="0">
                <a:solidFill>
                  <a:schemeClr val="bg1"/>
                </a:solidFill>
                <a:effectLst/>
                <a:latin typeface="Circe" panose="020B0502020203020203" pitchFamily="34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ru-RU" sz="2400" dirty="0">
                <a:latin typeface="Akrobat" panose="00000600000000000000" pitchFamily="50" charset="-52"/>
              </a:rPr>
              <a:t>Мастерская</a:t>
            </a:r>
            <a:endParaRPr lang="en" sz="2400" dirty="0">
              <a:latin typeface="Akrobat" panose="00000600000000000000" pitchFamily="50" charset="-52"/>
            </a:endParaRPr>
          </a:p>
        </p:txBody>
      </p:sp>
      <p:sp>
        <p:nvSpPr>
          <p:cNvPr id="38" name="Text 1">
            <a:extLst>
              <a:ext uri="{FF2B5EF4-FFF2-40B4-BE49-F238E27FC236}">
                <a16:creationId xmlns:a16="http://schemas.microsoft.com/office/drawing/2014/main" id="{188C7C76-2465-5C88-7332-61CE15B12FC8}"/>
              </a:ext>
            </a:extLst>
          </p:cNvPr>
          <p:cNvSpPr txBox="1">
            <a:spLocks/>
          </p:cNvSpPr>
          <p:nvPr/>
        </p:nvSpPr>
        <p:spPr>
          <a:xfrm>
            <a:off x="311978" y="1286740"/>
            <a:ext cx="287976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1400" b="0" i="0" dirty="0" smtClean="0">
                <a:solidFill>
                  <a:schemeClr val="bg1"/>
                </a:solidFill>
                <a:effectLst/>
                <a:latin typeface="Circe Bold" panose="020B0602020203020203" pitchFamily="34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" panose="00000600000000000000" pitchFamily="50" charset="-52"/>
              </a:rPr>
              <a:t>Сделан офис, где рабочий будет получать техническую карту, по которой будет собирать необходимое оборудование и одежду:</a:t>
            </a:r>
            <a:r>
              <a:rPr lang="en" sz="1800" dirty="0">
                <a:solidFill>
                  <a:schemeClr val="tx1"/>
                </a:solidFill>
                <a:latin typeface="Akrobat" panose="00000600000000000000" pitchFamily="50" charset="-52"/>
              </a:rPr>
              <a:t> </a:t>
            </a:r>
          </a:p>
        </p:txBody>
      </p:sp>
      <p:sp>
        <p:nvSpPr>
          <p:cNvPr id="39" name="Subtitle 1">
            <a:extLst>
              <a:ext uri="{FF2B5EF4-FFF2-40B4-BE49-F238E27FC236}">
                <a16:creationId xmlns:a16="http://schemas.microsoft.com/office/drawing/2014/main" id="{AA34CE70-DEF0-7712-E119-3EBC1237174C}"/>
              </a:ext>
            </a:extLst>
          </p:cNvPr>
          <p:cNvSpPr txBox="1">
            <a:spLocks/>
          </p:cNvSpPr>
          <p:nvPr/>
        </p:nvSpPr>
        <p:spPr>
          <a:xfrm>
            <a:off x="3190488" y="932038"/>
            <a:ext cx="26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1400" b="0" i="0" dirty="0" smtClean="0">
                <a:solidFill>
                  <a:schemeClr val="bg1"/>
                </a:solidFill>
                <a:effectLst/>
                <a:latin typeface="Circe" panose="020B0502020203020203" pitchFamily="34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ru-RU" sz="2000" dirty="0">
                <a:latin typeface="Bebas Neue Pro Middle" panose="020B0406020202050201" pitchFamily="34" charset="-52"/>
              </a:rPr>
              <a:t>Офис начальника предприятия</a:t>
            </a:r>
            <a:endParaRPr lang="en" sz="2000" dirty="0">
              <a:latin typeface="Bebas Neue Pro Middle" panose="020B0406020202050201" pitchFamily="34" charset="-52"/>
            </a:endParaRPr>
          </a:p>
        </p:txBody>
      </p:sp>
      <p:pic>
        <p:nvPicPr>
          <p:cNvPr id="40" name="Shape 815" descr="Текущие результаты -Cropped">
            <a:extLst>
              <a:ext uri="{FF2B5EF4-FFF2-40B4-BE49-F238E27FC236}">
                <a16:creationId xmlns:a16="http://schemas.microsoft.com/office/drawing/2014/main" id="{4BC45ED8-EB9D-47D8-A0A3-ABE1E7AF62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6"/>
          <a:srcRect l="10181" r="10181"/>
          <a:stretch/>
        </p:blipFill>
        <p:spPr>
          <a:xfrm>
            <a:off x="3401704" y="1611703"/>
            <a:ext cx="2341872" cy="2233252"/>
          </a:xfrm>
          <a:prstGeom prst="rect">
            <a:avLst/>
          </a:prstGeom>
        </p:spPr>
      </p:pic>
      <p:pic>
        <p:nvPicPr>
          <p:cNvPr id="41" name="Shape 1122" descr="Текущие результаты -Cropped">
            <a:extLst>
              <a:ext uri="{FF2B5EF4-FFF2-40B4-BE49-F238E27FC236}">
                <a16:creationId xmlns:a16="http://schemas.microsoft.com/office/drawing/2014/main" id="{050C411D-79F4-4C72-838B-03768682EAB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7"/>
          <a:srcRect l="10043" r="10043"/>
          <a:stretch/>
        </p:blipFill>
        <p:spPr>
          <a:xfrm>
            <a:off x="6416656" y="3184511"/>
            <a:ext cx="2613507" cy="1741444"/>
          </a:xfrm>
          <a:prstGeom prst="rect">
            <a:avLst/>
          </a:prstGeom>
        </p:spPr>
      </p:pic>
      <p:pic>
        <p:nvPicPr>
          <p:cNvPr id="42" name="Shape 48" descr="Текущие результаты -Cropped">
            <a:extLst>
              <a:ext uri="{FF2B5EF4-FFF2-40B4-BE49-F238E27FC236}">
                <a16:creationId xmlns:a16="http://schemas.microsoft.com/office/drawing/2014/main" id="{853C5A67-C588-42C2-9793-BB55672C528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8"/>
          <a:srcRect l="14083" r="14083"/>
          <a:stretch/>
        </p:blipFill>
        <p:spPr>
          <a:xfrm>
            <a:off x="3130142" y="4786940"/>
            <a:ext cx="2673757" cy="1785251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7F069BC5-C6DA-4880-90F5-B204AD46BA06}"/>
              </a:ext>
            </a:extLst>
          </p:cNvPr>
          <p:cNvSpPr txBox="1"/>
          <p:nvPr/>
        </p:nvSpPr>
        <p:spPr>
          <a:xfrm>
            <a:off x="268068" y="19893"/>
            <a:ext cx="53773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242591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04167E-6 -2.22222E-6 L -1.04167E-6 -0.0240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repeatCount="indefinite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16667E-7 7.40741E-7 L -0.00807 0.0122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" y="60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repeatCount="indefinite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58333E-6 7.40741E-7 L 4.58333E-6 -0.01829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26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repeatCount="indefinite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7 -3.33333E-6 L 0.00495 0.0132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" y="64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repeatCount="indefinite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91667E-6 -4.44444E-6 L 0.00755 -0.012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" y="-62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repeatCount="indefinite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-7.40741E-7 L -3.33333E-6 0.0169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33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repeatCount="indefinite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2.22222E-6 L -0.0082 -0.01088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-556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repeatCount="indefinite" accel="50000" decel="5000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6.25E-7 -1.48148E-6 L 6.25E-7 0.01111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repeatCount="indefinite" accel="50000" decel="5000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25E-6 -7.40741E-7 L -1.25E-6 -0.0129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8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repeatCount="indefinite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7 -3.7037E-6 L 4.16667E-7 0.01088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16675" y="-10934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A73A717-F84D-4F58-AA37-867BFF7946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9" y="1235191"/>
            <a:ext cx="1135874" cy="1704227"/>
          </a:xfrm>
          <a:prstGeom prst="round2Same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4404398-5C0B-48CA-ACAC-5E6E32E6CB00}"/>
              </a:ext>
            </a:extLst>
          </p:cNvPr>
          <p:cNvSpPr txBox="1"/>
          <p:nvPr/>
        </p:nvSpPr>
        <p:spPr>
          <a:xfrm>
            <a:off x="1624331" y="1494085"/>
            <a:ext cx="24460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 Black" panose="020B0A04020102020204" pitchFamily="34" charset="0"/>
                <a:cs typeface="Arial" panose="020B0604020202020204" pitchFamily="34" charset="0"/>
              </a:rPr>
              <a:t>Яблочкин Алексей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E5CD2B2-59F2-4C93-8951-E656DF2451B7}"/>
              </a:ext>
            </a:extLst>
          </p:cNvPr>
          <p:cNvSpPr txBox="1"/>
          <p:nvPr/>
        </p:nvSpPr>
        <p:spPr>
          <a:xfrm>
            <a:off x="1624331" y="1687767"/>
            <a:ext cx="244607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b="1" dirty="0">
              <a:solidFill>
                <a:srgbClr val="1D7CA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krobat" panose="00000600000000000000" pitchFamily="50" charset="-52"/>
                <a:cs typeface="Circe" panose="020B0604020202020204" charset="0"/>
              </a:rPr>
              <a:t>1.</a:t>
            </a:r>
            <a:r>
              <a:rPr lang="ru-RU" dirty="0">
                <a:latin typeface="Akrobat" panose="00000600000000000000" pitchFamily="50" charset="-52"/>
                <a:cs typeface="Circe" panose="020B0604020202020204" charset="0"/>
              </a:rPr>
              <a:t>Расстановка сцены</a:t>
            </a:r>
            <a:r>
              <a:rPr lang="en-US" dirty="0">
                <a:latin typeface="Akrobat" panose="00000600000000000000" pitchFamily="50" charset="-52"/>
                <a:cs typeface="Circe" panose="020B0604020202020204" charset="0"/>
              </a:rPr>
              <a:t> </a:t>
            </a:r>
            <a:r>
              <a:rPr lang="ru-RU" dirty="0">
                <a:latin typeface="Akrobat" panose="00000600000000000000" pitchFamily="50" charset="-52"/>
                <a:cs typeface="Circe" panose="020B0604020202020204" charset="0"/>
              </a:rPr>
              <a:t>в </a:t>
            </a:r>
            <a:r>
              <a:rPr lang="en-US" dirty="0">
                <a:latin typeface="Akrobat" panose="00000600000000000000" pitchFamily="50" charset="-52"/>
                <a:cs typeface="Circe" panose="020B0604020202020204" charset="0"/>
              </a:rPr>
              <a:t>Unity</a:t>
            </a:r>
            <a:endParaRPr lang="ru-RU" dirty="0">
              <a:latin typeface="Akrobat" panose="00000600000000000000" pitchFamily="50" charset="-52"/>
              <a:cs typeface="Circe" panose="020B0604020202020204" charset="0"/>
            </a:endParaRPr>
          </a:p>
          <a:p>
            <a:r>
              <a:rPr lang="ru-RU" dirty="0">
                <a:latin typeface="Akrobat" panose="00000600000000000000" pitchFamily="50" charset="-52"/>
                <a:cs typeface="Circe" panose="020B0604020202020204" charset="0"/>
              </a:rPr>
              <a:t>2</a:t>
            </a:r>
            <a:r>
              <a:rPr lang="en-US" dirty="0">
                <a:latin typeface="Akrobat" panose="00000600000000000000" pitchFamily="50" charset="-52"/>
                <a:cs typeface="Circe" panose="020B0604020202020204" charset="0"/>
              </a:rPr>
              <a:t>.UX/UI design</a:t>
            </a:r>
          </a:p>
          <a:p>
            <a:endParaRPr lang="ru-RU" dirty="0">
              <a:latin typeface="Akrobat" panose="00000600000000000000" pitchFamily="50" charset="-52"/>
              <a:cs typeface="Circe" panose="020B0604020202020204" charset="0"/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79AF819C-D24E-41A8-948A-7820FE0FC3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6" r="5566"/>
          <a:stretch/>
        </p:blipFill>
        <p:spPr>
          <a:xfrm>
            <a:off x="4471874" y="1235191"/>
            <a:ext cx="1135874" cy="1704227"/>
          </a:xfrm>
          <a:prstGeom prst="round2Same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1AEFA48-BB5E-4F91-AE78-4596FB7E2B40}"/>
              </a:ext>
            </a:extLst>
          </p:cNvPr>
          <p:cNvSpPr txBox="1"/>
          <p:nvPr/>
        </p:nvSpPr>
        <p:spPr>
          <a:xfrm>
            <a:off x="5619526" y="1494085"/>
            <a:ext cx="24460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err="1">
                <a:latin typeface="Arial Black" panose="020B0A04020102020204" pitchFamily="34" charset="0"/>
                <a:cs typeface="Arial" panose="020B0604020202020204" pitchFamily="34" charset="0"/>
              </a:rPr>
              <a:t>Коношанов</a:t>
            </a:r>
            <a:r>
              <a:rPr lang="ru-RU" sz="1600" b="1" dirty="0">
                <a:latin typeface="Arial Black" panose="020B0A04020102020204" pitchFamily="34" charset="0"/>
                <a:cs typeface="Arial" panose="020B0604020202020204" pitchFamily="34" charset="0"/>
              </a:rPr>
              <a:t> Петр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CA4B116-02D5-455C-A19B-BE9338D35585}"/>
              </a:ext>
            </a:extLst>
          </p:cNvPr>
          <p:cNvSpPr txBox="1"/>
          <p:nvPr/>
        </p:nvSpPr>
        <p:spPr>
          <a:xfrm>
            <a:off x="5619526" y="1687767"/>
            <a:ext cx="26833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b="1" dirty="0">
              <a:solidFill>
                <a:srgbClr val="1D7CA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krobat" panose="00000600000000000000" pitchFamily="50" charset="-52"/>
                <a:cs typeface="Circe" panose="020B0604020202020204" charset="0"/>
              </a:rPr>
              <a:t>1.</a:t>
            </a:r>
            <a:r>
              <a:rPr lang="ru-RU" dirty="0">
                <a:latin typeface="Akrobat" panose="00000600000000000000" pitchFamily="50" charset="-52"/>
                <a:cs typeface="Circe" panose="020B0604020202020204" charset="0"/>
              </a:rPr>
              <a:t>Расстановка сцены</a:t>
            </a:r>
            <a:r>
              <a:rPr lang="en-US" dirty="0">
                <a:latin typeface="Akrobat" panose="00000600000000000000" pitchFamily="50" charset="-52"/>
                <a:cs typeface="Circe" panose="020B0604020202020204" charset="0"/>
              </a:rPr>
              <a:t> </a:t>
            </a:r>
            <a:r>
              <a:rPr lang="ru-RU" dirty="0">
                <a:latin typeface="Akrobat" panose="00000600000000000000" pitchFamily="50" charset="-52"/>
                <a:cs typeface="Circe" panose="020B0604020202020204" charset="0"/>
              </a:rPr>
              <a:t>в </a:t>
            </a:r>
            <a:r>
              <a:rPr lang="en-US" dirty="0">
                <a:latin typeface="Akrobat" panose="00000600000000000000" pitchFamily="50" charset="-52"/>
                <a:cs typeface="Circe" panose="020B0604020202020204" charset="0"/>
              </a:rPr>
              <a:t>Unity</a:t>
            </a:r>
            <a:endParaRPr lang="ru-RU" dirty="0">
              <a:latin typeface="Akrobat" panose="00000600000000000000" pitchFamily="50" charset="-52"/>
              <a:cs typeface="Circe" panose="020B0604020202020204" charset="0"/>
            </a:endParaRPr>
          </a:p>
          <a:p>
            <a:r>
              <a:rPr lang="ru-RU" dirty="0">
                <a:latin typeface="Akrobat" panose="00000600000000000000" pitchFamily="50" charset="-52"/>
                <a:cs typeface="Circe" panose="020B0604020202020204" charset="0"/>
              </a:rPr>
              <a:t>2</a:t>
            </a:r>
            <a:r>
              <a:rPr lang="en-US" dirty="0">
                <a:latin typeface="Akrobat" panose="00000600000000000000" pitchFamily="50" charset="-52"/>
                <a:cs typeface="Circe" panose="020B0604020202020204" charset="0"/>
              </a:rPr>
              <a:t>.</a:t>
            </a:r>
            <a:r>
              <a:rPr lang="ru-RU" dirty="0">
                <a:latin typeface="Akrobat" panose="00000600000000000000" pitchFamily="50" charset="-52"/>
                <a:cs typeface="Circe" panose="020B0604020202020204" charset="0"/>
              </a:rPr>
              <a:t>Написание логики взаимодействия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9717BDA6-0350-40A0-B479-A762B36F50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6" r="5566"/>
          <a:stretch/>
        </p:blipFill>
        <p:spPr>
          <a:xfrm>
            <a:off x="8314668" y="1235191"/>
            <a:ext cx="1135874" cy="1704227"/>
          </a:xfrm>
          <a:prstGeom prst="round2Same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47E01B7-53A3-427B-9E95-D9AC331B26FE}"/>
              </a:ext>
            </a:extLst>
          </p:cNvPr>
          <p:cNvSpPr txBox="1"/>
          <p:nvPr/>
        </p:nvSpPr>
        <p:spPr>
          <a:xfrm>
            <a:off x="9462320" y="1494085"/>
            <a:ext cx="24460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 Black" panose="020B0A04020102020204" pitchFamily="34" charset="0"/>
                <a:cs typeface="Arial" panose="020B0604020202020204" pitchFamily="34" charset="0"/>
              </a:rPr>
              <a:t>Исаков Андрей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308E346-832D-4C86-8D28-BF00FD6D1938}"/>
              </a:ext>
            </a:extLst>
          </p:cNvPr>
          <p:cNvSpPr txBox="1"/>
          <p:nvPr/>
        </p:nvSpPr>
        <p:spPr>
          <a:xfrm>
            <a:off x="9462320" y="1687767"/>
            <a:ext cx="28312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b="1" dirty="0">
              <a:solidFill>
                <a:srgbClr val="1D7CA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krobat" panose="00000600000000000000" pitchFamily="50" charset="-52"/>
                <a:cs typeface="Circe" panose="020B0604020202020204" charset="0"/>
              </a:rPr>
              <a:t>1.</a:t>
            </a:r>
            <a:r>
              <a:rPr lang="ru-RU" dirty="0">
                <a:latin typeface="Akrobat" panose="00000600000000000000" pitchFamily="50" charset="-52"/>
                <a:cs typeface="Circe" panose="020B0604020202020204" charset="0"/>
              </a:rPr>
              <a:t>Моделирование 3д моделей</a:t>
            </a:r>
          </a:p>
          <a:p>
            <a:r>
              <a:rPr lang="ru-RU" dirty="0">
                <a:latin typeface="Akrobat" panose="00000600000000000000" pitchFamily="50" charset="-52"/>
                <a:cs typeface="Circe" panose="020B0604020202020204" charset="0"/>
              </a:rPr>
              <a:t>2</a:t>
            </a:r>
            <a:r>
              <a:rPr lang="en-US" dirty="0">
                <a:latin typeface="Akrobat" panose="00000600000000000000" pitchFamily="50" charset="-52"/>
                <a:cs typeface="Circe" panose="020B0604020202020204" charset="0"/>
              </a:rPr>
              <a:t>.</a:t>
            </a:r>
            <a:r>
              <a:rPr lang="ru-RU" dirty="0">
                <a:latin typeface="Akrobat" panose="00000600000000000000" pitchFamily="50" charset="-52"/>
                <a:cs typeface="Circe" panose="020B0604020202020204" charset="0"/>
              </a:rPr>
              <a:t>Оптимизация моделей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7CEEDB15-B48D-4149-BFDE-EA67F4E117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6" r="5566"/>
          <a:stretch/>
        </p:blipFill>
        <p:spPr>
          <a:xfrm>
            <a:off x="2099409" y="3651957"/>
            <a:ext cx="1135874" cy="1704227"/>
          </a:xfrm>
          <a:prstGeom prst="round2Same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7EB74B79-6398-4BC8-8216-5E33048EBC41}"/>
              </a:ext>
            </a:extLst>
          </p:cNvPr>
          <p:cNvSpPr txBox="1"/>
          <p:nvPr/>
        </p:nvSpPr>
        <p:spPr>
          <a:xfrm>
            <a:off x="3235283" y="3910851"/>
            <a:ext cx="24460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err="1">
                <a:latin typeface="Arial Black" panose="020B0A04020102020204" pitchFamily="34" charset="0"/>
                <a:cs typeface="Arial" panose="020B0604020202020204" pitchFamily="34" charset="0"/>
              </a:rPr>
              <a:t>Буренко</a:t>
            </a:r>
            <a:r>
              <a:rPr lang="ru-RU" sz="1600" b="1" dirty="0">
                <a:latin typeface="Arial Black" panose="020B0A04020102020204" pitchFamily="34" charset="0"/>
                <a:cs typeface="Arial" panose="020B0604020202020204" pitchFamily="34" charset="0"/>
              </a:rPr>
              <a:t> Егор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3DAD9D3-3B4E-4C2F-924A-D7D4E0C5DB78}"/>
              </a:ext>
            </a:extLst>
          </p:cNvPr>
          <p:cNvSpPr txBox="1"/>
          <p:nvPr/>
        </p:nvSpPr>
        <p:spPr>
          <a:xfrm>
            <a:off x="3235283" y="4104533"/>
            <a:ext cx="29623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b="1" dirty="0">
              <a:solidFill>
                <a:srgbClr val="1D7CA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krobat" panose="00000600000000000000" pitchFamily="50" charset="-52"/>
                <a:cs typeface="Circe" panose="020B0604020202020204" charset="0"/>
              </a:rPr>
              <a:t>1.</a:t>
            </a:r>
            <a:r>
              <a:rPr lang="ru-RU" dirty="0">
                <a:latin typeface="Akrobat" panose="00000600000000000000" pitchFamily="50" charset="-52"/>
                <a:cs typeface="Circe" panose="020B0604020202020204" charset="0"/>
              </a:rPr>
              <a:t>Моделирование 3д моделей</a:t>
            </a:r>
          </a:p>
          <a:p>
            <a:r>
              <a:rPr lang="ru-RU" dirty="0">
                <a:latin typeface="Akrobat" panose="00000600000000000000" pitchFamily="50" charset="-52"/>
                <a:cs typeface="Circe" panose="020B0604020202020204" charset="0"/>
              </a:rPr>
              <a:t>2</a:t>
            </a:r>
            <a:r>
              <a:rPr lang="en-US" dirty="0">
                <a:latin typeface="Akrobat" panose="00000600000000000000" pitchFamily="50" charset="-52"/>
                <a:cs typeface="Circe" panose="020B0604020202020204" charset="0"/>
              </a:rPr>
              <a:t>.</a:t>
            </a:r>
            <a:r>
              <a:rPr lang="ru-RU" dirty="0">
                <a:latin typeface="Akrobat" panose="00000600000000000000" pitchFamily="50" charset="-52"/>
                <a:cs typeface="Circe" panose="020B0604020202020204" charset="0"/>
              </a:rPr>
              <a:t>Оптимизация моделей</a:t>
            </a: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76B2CEB-8142-47BC-9B20-F6E50AF2F3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6" r="5566"/>
          <a:stretch/>
        </p:blipFill>
        <p:spPr>
          <a:xfrm>
            <a:off x="6952949" y="3659688"/>
            <a:ext cx="1135874" cy="1704227"/>
          </a:xfrm>
          <a:prstGeom prst="round2Same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7A81A9EF-2613-4483-A3CC-639389B1B19F}"/>
              </a:ext>
            </a:extLst>
          </p:cNvPr>
          <p:cNvSpPr txBox="1"/>
          <p:nvPr/>
        </p:nvSpPr>
        <p:spPr>
          <a:xfrm>
            <a:off x="8100601" y="3918582"/>
            <a:ext cx="24460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 Black" panose="020B0A04020102020204" pitchFamily="34" charset="0"/>
                <a:cs typeface="Arial" panose="020B0604020202020204" pitchFamily="34" charset="0"/>
              </a:rPr>
              <a:t>Бобков Дмитрий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12B318D-D939-47B5-BD57-FD2455808B45}"/>
              </a:ext>
            </a:extLst>
          </p:cNvPr>
          <p:cNvSpPr txBox="1"/>
          <p:nvPr/>
        </p:nvSpPr>
        <p:spPr>
          <a:xfrm>
            <a:off x="8100601" y="4112264"/>
            <a:ext cx="28312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b="1" dirty="0">
              <a:solidFill>
                <a:srgbClr val="1D7CA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krobat" panose="00000600000000000000" pitchFamily="50" charset="-52"/>
                <a:cs typeface="Circe" panose="020B0604020202020204" charset="0"/>
              </a:rPr>
              <a:t>1.</a:t>
            </a:r>
            <a:r>
              <a:rPr lang="ru-RU" dirty="0">
                <a:latin typeface="Akrobat" panose="00000600000000000000" pitchFamily="50" charset="-52"/>
                <a:cs typeface="Circe" panose="020B0604020202020204" charset="0"/>
              </a:rPr>
              <a:t>Моделирование 3д моделей</a:t>
            </a:r>
          </a:p>
          <a:p>
            <a:r>
              <a:rPr lang="ru-RU" dirty="0">
                <a:latin typeface="Akrobat" panose="00000600000000000000" pitchFamily="50" charset="-52"/>
                <a:cs typeface="Circe" panose="020B0604020202020204" charset="0"/>
              </a:rPr>
              <a:t>2</a:t>
            </a:r>
            <a:r>
              <a:rPr lang="en-US" dirty="0">
                <a:latin typeface="Akrobat" panose="00000600000000000000" pitchFamily="50" charset="-52"/>
                <a:cs typeface="Circe" panose="020B0604020202020204" charset="0"/>
              </a:rPr>
              <a:t>.</a:t>
            </a:r>
            <a:r>
              <a:rPr lang="ru-RU" dirty="0">
                <a:latin typeface="Akrobat" panose="00000600000000000000" pitchFamily="50" charset="-52"/>
                <a:cs typeface="Circe" panose="020B0604020202020204" charset="0"/>
              </a:rPr>
              <a:t>Оптимизация моделей</a:t>
            </a:r>
          </a:p>
        </p:txBody>
      </p:sp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 dirty="0">
              <a:solidFill>
                <a:srgbClr val="1D7CA8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C74010-E7D3-45E5-B24E-7175EF28182B}"/>
              </a:ext>
            </a:extLst>
          </p:cNvPr>
          <p:cNvSpPr txBox="1"/>
          <p:nvPr/>
        </p:nvSpPr>
        <p:spPr>
          <a:xfrm>
            <a:off x="3047036" y="3453409"/>
            <a:ext cx="6094070" cy="1546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450"/>
              </a:spcBef>
              <a:spcAft>
                <a:spcPts val="0"/>
              </a:spcAft>
              <a:buNone/>
            </a:pPr>
            <a:r>
              <a:rPr lang="ru-RU" sz="2800" i="1" dirty="0">
                <a:solidFill>
                  <a:srgbClr val="0070C0"/>
                </a:solidFill>
                <a:latin typeface="Bebas Neue Pro Middle" panose="020B0406020202050201" pitchFamily="34" charset="-52"/>
              </a:rPr>
              <a:t>“За безопасную работу без травматизма!”</a:t>
            </a:r>
          </a:p>
          <a:p>
            <a:pPr marL="0" marR="0" lvl="0" indent="0" algn="ctr" rtl="0">
              <a:spcBef>
                <a:spcPts val="450"/>
              </a:spcBef>
              <a:spcAft>
                <a:spcPts val="0"/>
              </a:spcAft>
              <a:buNone/>
            </a:pPr>
            <a:r>
              <a:rPr lang="ru-RU" b="0" i="1" u="none" strike="noStrike" cap="none" dirty="0">
                <a:solidFill>
                  <a:srgbClr val="0070C0"/>
                </a:solidFill>
                <a:latin typeface="Bebas Neue Pro Middle" panose="020B0406020202050201" pitchFamily="34" charset="-52"/>
                <a:ea typeface="Arial"/>
                <a:cs typeface="Arial"/>
                <a:sym typeface="Arial"/>
              </a:rPr>
              <a:t>Яблочкин Алексей</a:t>
            </a:r>
            <a:r>
              <a:rPr lang="ru-RU" sz="1800" b="0" i="1" u="none" strike="noStrike" cap="none" dirty="0">
                <a:solidFill>
                  <a:srgbClr val="0070C0"/>
                </a:solidFill>
                <a:latin typeface="Bebas Neue Pro Middle" panose="020B0406020202050201" pitchFamily="34" charset="-52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ctr" rtl="0">
              <a:spcBef>
                <a:spcPts val="450"/>
              </a:spcBef>
              <a:spcAft>
                <a:spcPts val="0"/>
              </a:spcAft>
              <a:buNone/>
            </a:pPr>
            <a:r>
              <a:rPr lang="en-US" sz="1800" i="1" dirty="0">
                <a:solidFill>
                  <a:srgbClr val="0070C0"/>
                </a:solidFill>
                <a:latin typeface="Bebas Neue Pro Middle" panose="020B0406020202050201" pitchFamily="34" charset="-52"/>
              </a:rPr>
              <a:t>http://designeruxuialexyablochkin.tilda.ws/</a:t>
            </a:r>
            <a:endParaRPr lang="ru-RU" sz="1800" i="1" dirty="0">
              <a:solidFill>
                <a:srgbClr val="0070C0"/>
              </a:solidFill>
              <a:latin typeface="Bebas Neue Pro Middle" panose="020B0406020202050201" pitchFamily="34" charset="-52"/>
            </a:endParaRPr>
          </a:p>
          <a:p>
            <a:pPr marL="0" marR="0" lvl="0" indent="0" algn="ctr" rtl="0">
              <a:spcBef>
                <a:spcPts val="45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rgbClr val="0070C0"/>
                </a:solidFill>
                <a:latin typeface="Bebas Neue Pro Middle" panose="020B0406020202050201" pitchFamily="34" charset="-52"/>
              </a:rPr>
              <a:t>+7 </a:t>
            </a:r>
            <a:r>
              <a:rPr lang="ru-RU" i="1" dirty="0">
                <a:solidFill>
                  <a:srgbClr val="0070C0"/>
                </a:solidFill>
                <a:latin typeface="Bebas Neue Pro Middle" panose="020B0406020202050201" pitchFamily="34" charset="-52"/>
              </a:rPr>
              <a:t>902</a:t>
            </a:r>
            <a:r>
              <a:rPr lang="ru-RU" sz="1800" i="1" dirty="0">
                <a:solidFill>
                  <a:srgbClr val="0070C0"/>
                </a:solidFill>
                <a:latin typeface="Bebas Neue Pro Middle" panose="020B0406020202050201" pitchFamily="34" charset="-52"/>
              </a:rPr>
              <a:t> 548 59 72</a:t>
            </a:r>
            <a:endParaRPr lang="ru-RU" dirty="0">
              <a:latin typeface="Bebas Neue Pro Middle" panose="020B0406020202050201" pitchFamily="34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EC7004-69C2-4218-82F9-B936E30F12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719" y="1475945"/>
            <a:ext cx="1642704" cy="1977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ATED_SLIDE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CEPT_IMG" val="1"/>
  <p:tag name="ORIGINAL_WIDTH" val="415,1996"/>
  <p:tag name="ORIGINAL_HEIGHT" val="415,1996"/>
  <p:tag name="ORIGINAL_TOP" val="86,4"/>
  <p:tag name="ORIGINAL_LEFT" val="37,7498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ATED_SLIDE" val="1"/>
  <p:tag name="LAYOUT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CEPT_IMG" val="0"/>
  <p:tag name="ORIGINAL_WIDTH" val="187,6668"/>
  <p:tag name="ORIGINAL_HEIGHT" val="139,0598"/>
  <p:tag name="ORIGINAL_TOP" val="324,7136"/>
  <p:tag name="ORIGINAL_LEFT" val="276,508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CEPT_IMG" val="0"/>
  <p:tag name="ORIGINAL_WIDTH" val="187,6668"/>
  <p:tag name="ORIGINAL_HEIGHT" val="139,0598"/>
  <p:tag name="ORIGINAL_TOP" val="324,7136"/>
  <p:tag name="ORIGINAL_LEFT" val="496,86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CEPT_IMG" val="0"/>
  <p:tag name="ORIGINAL_WIDTH" val="187,6668"/>
  <p:tag name="ORIGINAL_HEIGHT" val="139,0598"/>
  <p:tag name="ORIGINAL_TOP" val="324,7136"/>
  <p:tag name="ORIGINAL_LEFT" val="56,1552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1_officetheme (МКБ)">
  <a:themeElements>
    <a:clrScheme name="Другая 10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34BD"/>
      </a:accent1>
      <a:accent2>
        <a:srgbClr val="00B0F0"/>
      </a:accent2>
      <a:accent3>
        <a:srgbClr val="002997"/>
      </a:accent3>
      <a:accent4>
        <a:srgbClr val="008CC0"/>
      </a:accent4>
      <a:accent5>
        <a:srgbClr val="002078"/>
      </a:accent5>
      <a:accent6>
        <a:srgbClr val="007099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theme (МКБ)" id="{0BCE2F39-0A16-4F95-A606-DBED051B1F85}" vid="{F2FC3E9B-7545-494C-BC4D-4C1751A40302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theme_temp">
    <a:dk1>
      <a:srgbClr val="000000"/>
    </a:dk1>
    <a:lt1>
      <a:srgbClr val="FFFFFF"/>
    </a:lt1>
    <a:dk2>
      <a:srgbClr val="000000"/>
    </a:dk2>
    <a:lt2>
      <a:srgbClr val="FFFFFF"/>
    </a:lt2>
    <a:accent1>
      <a:srgbClr val="0034BD"/>
    </a:accent1>
    <a:accent2>
      <a:srgbClr val="00B0F0"/>
    </a:accent2>
    <a:accent3>
      <a:srgbClr val="002997"/>
    </a:accent3>
    <a:accent4>
      <a:srgbClr val="008CC0"/>
    </a:accent4>
    <a:accent5>
      <a:srgbClr val="002078"/>
    </a:accent5>
    <a:accent6>
      <a:srgbClr val="007099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theme_temp">
    <a:dk1>
      <a:srgbClr val="000000"/>
    </a:dk1>
    <a:lt1>
      <a:srgbClr val="FFFFFF"/>
    </a:lt1>
    <a:dk2>
      <a:srgbClr val="000000"/>
    </a:dk2>
    <a:lt2>
      <a:srgbClr val="FFFFFF"/>
    </a:lt2>
    <a:accent1>
      <a:srgbClr val="0034BD"/>
    </a:accent1>
    <a:accent2>
      <a:srgbClr val="00B0F0"/>
    </a:accent2>
    <a:accent3>
      <a:srgbClr val="002997"/>
    </a:accent3>
    <a:accent4>
      <a:srgbClr val="008CC0"/>
    </a:accent4>
    <a:accent5>
      <a:srgbClr val="002078"/>
    </a:accent5>
    <a:accent6>
      <a:srgbClr val="007099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11848</TotalTime>
  <Words>957</Words>
  <Application>Microsoft Office PowerPoint</Application>
  <PresentationFormat>Широкоэкранный</PresentationFormat>
  <Paragraphs>148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Arial Black</vt:lpstr>
      <vt:lpstr>Calibri Light</vt:lpstr>
      <vt:lpstr>Bebas Neue Pro Middle</vt:lpstr>
      <vt:lpstr>Calibri</vt:lpstr>
      <vt:lpstr>Symbol</vt:lpstr>
      <vt:lpstr>Arial</vt:lpstr>
      <vt:lpstr>Akrobat</vt:lpstr>
      <vt:lpstr>Montserrat Light</vt:lpstr>
      <vt:lpstr>Open Sans</vt:lpstr>
      <vt:lpstr>Тема Office</vt:lpstr>
      <vt:lpstr>21_officetheme (МКБ)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KDFX Modes</cp:lastModifiedBy>
  <cp:revision>733</cp:revision>
  <dcterms:created xsi:type="dcterms:W3CDTF">2017-01-30T07:16:04Z</dcterms:created>
  <dcterms:modified xsi:type="dcterms:W3CDTF">2023-12-04T15:15:46Z</dcterms:modified>
</cp:coreProperties>
</file>