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3"/>
  </p:notesMasterIdLst>
  <p:sldIdLst>
    <p:sldId id="295" r:id="rId2"/>
    <p:sldId id="297" r:id="rId3"/>
    <p:sldId id="317" r:id="rId4"/>
    <p:sldId id="298" r:id="rId5"/>
    <p:sldId id="310" r:id="rId6"/>
    <p:sldId id="318" r:id="rId7"/>
    <p:sldId id="300" r:id="rId8"/>
    <p:sldId id="301" r:id="rId9"/>
    <p:sldId id="302" r:id="rId10"/>
    <p:sldId id="303" r:id="rId11"/>
    <p:sldId id="306" r:id="rId12"/>
    <p:sldId id="316" r:id="rId13"/>
    <p:sldId id="304" r:id="rId14"/>
    <p:sldId id="307" r:id="rId15"/>
    <p:sldId id="312" r:id="rId16"/>
    <p:sldId id="308" r:id="rId17"/>
    <p:sldId id="309" r:id="rId18"/>
    <p:sldId id="288" r:id="rId19"/>
    <p:sldId id="313" r:id="rId20"/>
    <p:sldId id="314" r:id="rId21"/>
    <p:sldId id="273" r:id="rId22"/>
    <p:sldId id="271" r:id="rId23"/>
    <p:sldId id="275" r:id="rId24"/>
    <p:sldId id="291" r:id="rId25"/>
    <p:sldId id="277" r:id="rId26"/>
    <p:sldId id="280" r:id="rId27"/>
    <p:sldId id="282" r:id="rId28"/>
    <p:sldId id="284" r:id="rId29"/>
    <p:sldId id="286" r:id="rId30"/>
    <p:sldId id="294" r:id="rId31"/>
    <p:sldId id="256" r:id="rId3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ирилл" initials="К" lastIdx="3" clrIdx="0">
    <p:extLst>
      <p:ext uri="{19B8F6BF-5375-455C-9EA6-DF929625EA0E}">
        <p15:presenceInfo xmlns:p15="http://schemas.microsoft.com/office/powerpoint/2012/main" userId="30b5ea35c053aa9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37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1" autoAdjust="0"/>
    <p:restoredTop sz="94660"/>
  </p:normalViewPr>
  <p:slideViewPr>
    <p:cSldViewPr snapToGrid="0" showGuides="1">
      <p:cViewPr varScale="1">
        <p:scale>
          <a:sx n="76" d="100"/>
          <a:sy n="76" d="100"/>
        </p:scale>
        <p:origin x="778" y="58"/>
      </p:cViewPr>
      <p:guideLst>
        <p:guide orient="horz" pos="216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.kuznecov\Desktop\&#1044;&#1083;&#1103;%20&#1075;&#1088;&#1072;&#1092;&#1080;&#1082;&#1086;&#1074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.kuznecov\Desktop\&#1044;&#1083;&#1103;%20&#1075;&#1088;&#1072;&#1092;&#1080;&#1082;&#1086;&#1074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Распространенность глазных заболеваний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alpha val="90000"/>
                </a:schemeClr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549-4358-A573-D49DC3F30048}"/>
              </c:ext>
            </c:extLst>
          </c:dPt>
          <c:dPt>
            <c:idx val="1"/>
            <c:bubble3D val="0"/>
            <c:spPr>
              <a:solidFill>
                <a:schemeClr val="accent2">
                  <a:alpha val="90000"/>
                </a:schemeClr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549-4358-A573-D49DC3F30048}"/>
              </c:ext>
            </c:extLst>
          </c:dPt>
          <c:dPt>
            <c:idx val="2"/>
            <c:bubble3D val="0"/>
            <c:spPr>
              <a:solidFill>
                <a:schemeClr val="accent3">
                  <a:alpha val="90000"/>
                </a:schemeClr>
              </a:solidFill>
              <a:ln w="19050">
                <a:solidFill>
                  <a:schemeClr val="accent3">
                    <a:lumMod val="75000"/>
                  </a:schemeClr>
                </a:solidFill>
              </a:ln>
              <a:effectLst>
                <a:innerShdw blurRad="114300">
                  <a:schemeClr val="accent3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D549-4358-A573-D49DC3F30048}"/>
              </c:ext>
            </c:extLst>
          </c:dPt>
          <c:dPt>
            <c:idx val="3"/>
            <c:bubble3D val="0"/>
            <c:spPr>
              <a:solidFill>
                <a:schemeClr val="accent4">
                  <a:alpha val="90000"/>
                </a:schemeClr>
              </a:solidFill>
              <a:ln w="19050">
                <a:solidFill>
                  <a:schemeClr val="accent4"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D549-4358-A573-D49DC3F30048}"/>
              </c:ext>
            </c:extLst>
          </c:dPt>
          <c:dPt>
            <c:idx val="4"/>
            <c:bubble3D val="0"/>
            <c:spPr>
              <a:solidFill>
                <a:schemeClr val="accent5">
                  <a:alpha val="90000"/>
                </a:schemeClr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>
                <a:innerShdw blurRad="114300">
                  <a:schemeClr val="accent5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5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D549-4358-A573-D49DC3F30048}"/>
              </c:ext>
            </c:extLst>
          </c:dPt>
          <c:dLbls>
            <c:dLbl>
              <c:idx val="0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/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D549-4358-A573-D49DC3F30048}"/>
                </c:ext>
              </c:extLst>
            </c:dLbl>
            <c:dLbl>
              <c:idx val="1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2"/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accent2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D549-4358-A573-D49DC3F30048}"/>
                </c:ext>
              </c:extLst>
            </c:dLbl>
            <c:dLbl>
              <c:idx val="2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3"/>
                  </a:solidFill>
                  <a:round/>
                </a:ln>
                <a:effectLst>
                  <a:outerShdw blurRad="50800" dist="38100" dir="2700000" algn="tl" rotWithShape="0">
                    <a:schemeClr val="accent3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accent3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D549-4358-A573-D49DC3F30048}"/>
                </c:ext>
              </c:extLst>
            </c:dLbl>
            <c:dLbl>
              <c:idx val="3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4"/>
                  </a:solidFill>
                  <a:round/>
                </a:ln>
                <a:effectLst>
                  <a:outerShdw blurRad="50800" dist="38100" dir="2700000" algn="tl" rotWithShape="0">
                    <a:schemeClr val="accent4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accent4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D549-4358-A573-D49DC3F30048}"/>
                </c:ext>
              </c:extLst>
            </c:dLbl>
            <c:dLbl>
              <c:idx val="4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5"/>
                  </a:solidFill>
                  <a:round/>
                </a:ln>
                <a:effectLst>
                  <a:outerShdw blurRad="50800" dist="38100" dir="2700000" algn="tl" rotWithShape="0">
                    <a:schemeClr val="accent5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accent5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D549-4358-A573-D49DC3F30048}"/>
                </c:ext>
              </c:extLst>
            </c:dLbl>
            <c:spPr>
              <a:solidFill>
                <a:sysClr val="window" lastClr="FFFFFF">
                  <a:alpha val="90000"/>
                </a:sysClr>
              </a:solidFill>
              <a:ln w="12700" cap="flat" cmpd="sng" algn="ctr">
                <a:solidFill>
                  <a:srgbClr val="5B9BD5"/>
                </a:solidFill>
                <a:round/>
              </a:ln>
              <a:effectLst>
                <a:outerShdw blurRad="50800" dist="38100" dir="2700000" algn="tl" rotWithShape="0">
                  <a:srgbClr val="5B9BD5">
                    <a:lumMod val="75000"/>
                    <a:alpha val="40000"/>
                  </a:srgbClr>
                </a:outerShd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accent1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Лист1!$A$3:$A$7</c:f>
              <c:strCache>
                <c:ptCount val="5"/>
                <c:pt idx="0">
                  <c:v>прочее</c:v>
                </c:pt>
                <c:pt idx="1">
                  <c:v>глаукома</c:v>
                </c:pt>
                <c:pt idx="2">
                  <c:v>катаракта</c:v>
                </c:pt>
                <c:pt idx="3">
                  <c:v>аномалия рефракции</c:v>
                </c:pt>
                <c:pt idx="4">
                  <c:v>воспалтельные заболевания век и глазной поверхности</c:v>
                </c:pt>
              </c:strCache>
            </c:strRef>
          </c:cat>
          <c:val>
            <c:numRef>
              <c:f>Лист1!$B$3:$B$7</c:f>
              <c:numCache>
                <c:formatCode>0.00%</c:formatCode>
                <c:ptCount val="5"/>
                <c:pt idx="0">
                  <c:v>0.29299999999999998</c:v>
                </c:pt>
                <c:pt idx="1">
                  <c:v>5.5E-2</c:v>
                </c:pt>
                <c:pt idx="2">
                  <c:v>8.4000000000000005E-2</c:v>
                </c:pt>
                <c:pt idx="3">
                  <c:v>0.42</c:v>
                </c:pt>
                <c:pt idx="4">
                  <c:v>0.14799999999999999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549-4358-A573-D49DC3F30048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050" dirty="0"/>
              <a:t>Объем рынка офтальмологических услуг, </a:t>
            </a:r>
          </a:p>
          <a:p>
            <a:pPr>
              <a:defRPr/>
            </a:pPr>
            <a:r>
              <a:rPr lang="ru-RU" sz="1050" dirty="0"/>
              <a:t>млрд. руб.</a:t>
            </a:r>
          </a:p>
        </c:rich>
      </c:tx>
      <c:layout>
        <c:manualLayout>
          <c:xMode val="edge"/>
          <c:yMode val="edge"/>
          <c:x val="0.17780614297637887"/>
          <c:y val="3.40505760982115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Лист1!$A$9:$A$13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Лист1!$B$9:$B$13</c:f>
              <c:numCache>
                <c:formatCode>General</c:formatCode>
                <c:ptCount val="5"/>
                <c:pt idx="0" formatCode="0.0">
                  <c:v>37.9</c:v>
                </c:pt>
                <c:pt idx="1">
                  <c:v>45.1</c:v>
                </c:pt>
                <c:pt idx="2">
                  <c:v>53.4</c:v>
                </c:pt>
                <c:pt idx="3">
                  <c:v>58.7</c:v>
                </c:pt>
                <c:pt idx="4">
                  <c:v>70.900000000000006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D7-470B-BA2F-AA11CB14F2C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97801103"/>
        <c:axId val="586480639"/>
      </c:barChart>
      <c:catAx>
        <c:axId val="3978011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86480639"/>
        <c:crosses val="autoZero"/>
        <c:auto val="1"/>
        <c:lblAlgn val="ctr"/>
        <c:lblOffset val="100"/>
        <c:noMultiLvlLbl val="0"/>
      </c:catAx>
      <c:valAx>
        <c:axId val="586480639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3978011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00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00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Inter" panose="02000503000000020004" pitchFamily="50" charset="0"/>
              </a:defRPr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Inter" panose="02000503000000020004" pitchFamily="50" charset="0"/>
              </a:defRPr>
            </a:lvl1pPr>
          </a:lstStyle>
          <a:p>
            <a:fld id="{0E68AD8C-53E5-4424-B04D-E1CF080A84C0}" type="datetimeFigureOut">
              <a:rPr lang="ru-RU" smtClean="0"/>
              <a:t>17.04.2026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Inter" panose="02000503000000020004" pitchFamily="50" charset="0"/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Inter" panose="02000503000000020004" pitchFamily="50" charset="0"/>
              </a:defRPr>
            </a:lvl1pPr>
          </a:lstStyle>
          <a:p>
            <a:fld id="{583F1B7B-0867-4A6E-9E8F-067D94842D89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Inter" panose="02000503000000020004" pitchFamily="50" charset="0"/>
        <a:ea typeface="+mn-ea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https://gidmark.ru/news/dinamika-i-perspektivyi-razvitiya-rossijskogo-ryinka-oftalmologii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F1B7B-0867-4A6E-9E8F-067D94842D89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3530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4" name="Google Shape;264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ий образ слайда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7521137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6" descr="заставка ИТ ЛЭТИ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63185" y="1936115"/>
            <a:ext cx="6685280" cy="1574165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  <a:latin typeface="Calibri Light" panose="020F0302020204030204" charset="0"/>
                <a:cs typeface="Calibri Light" panose="020F0302020204030204" charset="0"/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44770" y="3602355"/>
            <a:ext cx="6712585" cy="128016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Calibri Light" panose="020F0302020204030204" charset="0"/>
                <a:cs typeface="Calibri Light" panose="020F030202020403020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39E1C-7297-41DF-B486-B88AF9DE17A2}" type="datetimeFigureOut">
              <a:rPr lang="ru-RU" smtClean="0"/>
              <a:t>17.04.2026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A7A37-F9F2-4DFE-B6D3-9CC5B38B33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39E1C-7297-41DF-B486-B88AF9DE17A2}" type="datetimeFigureOut">
              <a:rPr lang="ru-RU" smtClean="0"/>
              <a:t>17.04.2026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A7A37-F9F2-4DFE-B6D3-9CC5B38B33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39E1C-7297-41DF-B486-B88AF9DE17A2}" type="datetimeFigureOut">
              <a:rPr lang="ru-RU" smtClean="0"/>
              <a:t>17.04.2026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A7A37-F9F2-4DFE-B6D3-9CC5B38B33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940" y="0"/>
            <a:ext cx="11033760" cy="1040765"/>
          </a:xfrm>
        </p:spPr>
        <p:txBody>
          <a:bodyPr/>
          <a:lstStyle>
            <a:lvl1pPr>
              <a:defRPr sz="4000" b="1">
                <a:latin typeface="Calibri Light" panose="020F0302020204030204" charset="0"/>
                <a:cs typeface="Calibri Light" panose="020F0302020204030204" charset="0"/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940" y="1217930"/>
            <a:ext cx="11069955" cy="4959350"/>
          </a:xfrm>
        </p:spPr>
        <p:txBody>
          <a:bodyPr/>
          <a:lstStyle>
            <a:lvl1pPr>
              <a:defRPr sz="2000">
                <a:latin typeface="Calibri Light" panose="020F0302020204030204" charset="0"/>
                <a:cs typeface="Calibri Light" panose="020F0302020204030204" charset="0"/>
              </a:defRPr>
            </a:lvl1pPr>
            <a:lvl2pPr>
              <a:defRPr sz="1800">
                <a:latin typeface="Calibri Light" panose="020F0302020204030204" charset="0"/>
                <a:cs typeface="Calibri Light" panose="020F0302020204030204" charset="0"/>
              </a:defRPr>
            </a:lvl2pPr>
            <a:lvl3pPr>
              <a:defRPr sz="1600">
                <a:latin typeface="Calibri Light" panose="020F0302020204030204" charset="0"/>
                <a:cs typeface="Calibri Light" panose="020F0302020204030204" charset="0"/>
              </a:defRPr>
            </a:lvl3pPr>
            <a:lvl4pPr>
              <a:defRPr sz="1400">
                <a:latin typeface="Calibri Light" panose="020F0302020204030204" charset="0"/>
                <a:cs typeface="Calibri Light" panose="020F0302020204030204" charset="0"/>
              </a:defRPr>
            </a:lvl4pPr>
            <a:lvl5pPr>
              <a:defRPr sz="1400">
                <a:latin typeface="Calibri Light" panose="020F0302020204030204" charset="0"/>
                <a:cs typeface="Calibri Light" panose="020F030202020403020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39E1C-7297-41DF-B486-B88AF9DE17A2}" type="datetimeFigureOut">
              <a:rPr lang="ru-RU" smtClean="0"/>
              <a:t>17.04.2026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A7A37-F9F2-4DFE-B6D3-9CC5B38B3301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Группа 10"/>
          <p:cNvGrpSpPr/>
          <p:nvPr userDrawn="1"/>
        </p:nvGrpSpPr>
        <p:grpSpPr>
          <a:xfrm>
            <a:off x="-80010" y="-11430"/>
            <a:ext cx="1098550" cy="6869430"/>
            <a:chOff x="-5" y="-18"/>
            <a:chExt cx="1730" cy="10818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142" y="-9"/>
              <a:ext cx="1499" cy="10809"/>
            </a:xfrm>
            <a:prstGeom prst="rect">
              <a:avLst/>
            </a:prstGeom>
            <a:solidFill>
              <a:srgbClr val="27376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Inter" panose="02000503000000020004" pitchFamily="50" charset="0"/>
              </a:endParaRPr>
            </a:p>
          </p:txBody>
        </p:sp>
        <p:pic>
          <p:nvPicPr>
            <p:cNvPr id="8" name="Рисунок 4"/>
            <p:cNvPicPr>
              <a:picLocks noChangeAspect="1"/>
            </p:cNvPicPr>
            <p:nvPr/>
          </p:nvPicPr>
          <p:blipFill rotWithShape="1">
            <a:blip r:embed="rId2"/>
            <a:srcRect r="46487"/>
            <a:stretch>
              <a:fillRect/>
            </a:stretch>
          </p:blipFill>
          <p:spPr>
            <a:xfrm>
              <a:off x="171" y="4448"/>
              <a:ext cx="1465" cy="886"/>
            </a:xfrm>
            <a:prstGeom prst="rect">
              <a:avLst/>
            </a:prstGeom>
          </p:spPr>
        </p:pic>
        <p:pic>
          <p:nvPicPr>
            <p:cNvPr id="10" name="Рисунок 5"/>
            <p:cNvPicPr>
              <a:picLocks noChangeAspect="1"/>
            </p:cNvPicPr>
            <p:nvPr/>
          </p:nvPicPr>
          <p:blipFill rotWithShape="1">
            <a:blip r:embed="rId2"/>
            <a:srcRect l="58319"/>
            <a:stretch>
              <a:fillRect/>
            </a:stretch>
          </p:blipFill>
          <p:spPr>
            <a:xfrm>
              <a:off x="47" y="5716"/>
              <a:ext cx="1630" cy="1266"/>
            </a:xfrm>
            <a:prstGeom prst="rect">
              <a:avLst/>
            </a:prstGeom>
          </p:spPr>
        </p:pic>
        <p:pic>
          <p:nvPicPr>
            <p:cNvPr id="12" name="Рисунок 6"/>
            <p:cNvPicPr>
              <a:picLocks noChangeAspect="1"/>
            </p:cNvPicPr>
            <p:nvPr/>
          </p:nvPicPr>
          <p:blipFill rotWithShape="1">
            <a:blip r:embed="rId3"/>
            <a:srcRect l="3408" r="75099"/>
            <a:stretch>
              <a:fillRect/>
            </a:stretch>
          </p:blipFill>
          <p:spPr>
            <a:xfrm>
              <a:off x="-5" y="-18"/>
              <a:ext cx="1730" cy="4143"/>
            </a:xfrm>
            <a:prstGeom prst="rect">
              <a:avLst/>
            </a:prstGeom>
          </p:spPr>
        </p:pic>
        <p:pic>
          <p:nvPicPr>
            <p:cNvPr id="13" name="Рисунок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" y="7200"/>
              <a:ext cx="1217" cy="1223"/>
            </a:xfrm>
            <a:prstGeom prst="rect">
              <a:avLst/>
            </a:prstGeom>
          </p:spPr>
        </p:pic>
        <p:pic>
          <p:nvPicPr>
            <p:cNvPr id="14" name="Рисунок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5" y="8810"/>
              <a:ext cx="1451" cy="1473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39E1C-7297-41DF-B486-B88AF9DE17A2}" type="datetimeFigureOut">
              <a:rPr lang="ru-RU" smtClean="0"/>
              <a:t>17.04.2026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A7A37-F9F2-4DFE-B6D3-9CC5B38B33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39E1C-7297-41DF-B486-B88AF9DE17A2}" type="datetimeFigureOut">
              <a:rPr lang="ru-RU" smtClean="0"/>
              <a:t>17.04.2026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A7A37-F9F2-4DFE-B6D3-9CC5B38B33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39E1C-7297-41DF-B486-B88AF9DE17A2}" type="datetimeFigureOut">
              <a:rPr lang="ru-RU" smtClean="0"/>
              <a:t>17.04.2026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A7A37-F9F2-4DFE-B6D3-9CC5B38B33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39E1C-7297-41DF-B486-B88AF9DE17A2}" type="datetimeFigureOut">
              <a:rPr lang="ru-RU" smtClean="0"/>
              <a:t>17.04.2026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A7A37-F9F2-4DFE-B6D3-9CC5B38B33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39E1C-7297-41DF-B486-B88AF9DE17A2}" type="datetimeFigureOut">
              <a:rPr lang="ru-RU" smtClean="0"/>
              <a:t>17.04.2026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A7A37-F9F2-4DFE-B6D3-9CC5B38B33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39E1C-7297-41DF-B486-B88AF9DE17A2}" type="datetimeFigureOut">
              <a:rPr lang="ru-RU" smtClean="0"/>
              <a:t>17.04.2026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A7A37-F9F2-4DFE-B6D3-9CC5B38B33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39E1C-7297-41DF-B486-B88AF9DE17A2}" type="datetimeFigureOut">
              <a:rPr lang="ru-RU" smtClean="0"/>
              <a:t>17.04.2026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A7A37-F9F2-4DFE-B6D3-9CC5B38B33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8295" y="15049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88770" y="170053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Inter" panose="02000503000000020004" pitchFamily="50" charset="0"/>
              </a:defRPr>
            </a:lvl1pPr>
          </a:lstStyle>
          <a:p>
            <a:fld id="{53739E1C-7297-41DF-B486-B88AF9DE17A2}" type="datetimeFigureOut">
              <a:rPr lang="ru-RU" smtClean="0"/>
              <a:t>17.04.2026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Inter" panose="02000503000000020004" pitchFamily="50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Inter" panose="02000503000000020004" pitchFamily="50" charset="0"/>
              </a:defRPr>
            </a:lvl1pPr>
          </a:lstStyle>
          <a:p>
            <a:fld id="{3B0A7A37-F9F2-4DFE-B6D3-9CC5B38B3301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Inter" panose="02000503000000020004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Inter" panose="02000503000000020004" pitchFamily="50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Inter" panose="02000503000000020004" pitchFamily="50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Inter" panose="02000503000000020004" pitchFamily="50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Inter" panose="02000503000000020004" pitchFamily="50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Inter" panose="02000503000000020004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13" Type="http://schemas.openxmlformats.org/officeDocument/2006/relationships/image" Target="../media/image15.emf"/><Relationship Id="rId3" Type="http://schemas.openxmlformats.org/officeDocument/2006/relationships/image" Target="../media/image2.emf"/><Relationship Id="rId7" Type="http://schemas.openxmlformats.org/officeDocument/2006/relationships/image" Target="../media/image9.emf"/><Relationship Id="rId12" Type="http://schemas.openxmlformats.org/officeDocument/2006/relationships/image" Target="../media/image14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emf"/><Relationship Id="rId11" Type="http://schemas.openxmlformats.org/officeDocument/2006/relationships/image" Target="../media/image13.emf"/><Relationship Id="rId5" Type="http://schemas.openxmlformats.org/officeDocument/2006/relationships/image" Target="../media/image4.png"/><Relationship Id="rId15" Type="http://schemas.openxmlformats.org/officeDocument/2006/relationships/image" Target="../media/image17.emf"/><Relationship Id="rId10" Type="http://schemas.openxmlformats.org/officeDocument/2006/relationships/image" Target="../media/image12.emf"/><Relationship Id="rId4" Type="http://schemas.openxmlformats.org/officeDocument/2006/relationships/image" Target="../media/image3.emf"/><Relationship Id="rId9" Type="http://schemas.openxmlformats.org/officeDocument/2006/relationships/image" Target="../media/image11.emf"/><Relationship Id="rId14" Type="http://schemas.openxmlformats.org/officeDocument/2006/relationships/image" Target="../media/image16.e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13" Type="http://schemas.openxmlformats.org/officeDocument/2006/relationships/image" Target="../media/image16.emf"/><Relationship Id="rId3" Type="http://schemas.openxmlformats.org/officeDocument/2006/relationships/image" Target="../media/image18.emf"/><Relationship Id="rId7" Type="http://schemas.openxmlformats.org/officeDocument/2006/relationships/image" Target="../media/image14.emf"/><Relationship Id="rId12" Type="http://schemas.openxmlformats.org/officeDocument/2006/relationships/image" Target="../media/image23.emf"/><Relationship Id="rId2" Type="http://schemas.openxmlformats.org/officeDocument/2006/relationships/image" Target="../media/image3.emf"/><Relationship Id="rId16" Type="http://schemas.openxmlformats.org/officeDocument/2006/relationships/image" Target="../media/image25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11" Type="http://schemas.openxmlformats.org/officeDocument/2006/relationships/image" Target="../media/image17.emf"/><Relationship Id="rId5" Type="http://schemas.openxmlformats.org/officeDocument/2006/relationships/image" Target="../media/image20.emf"/><Relationship Id="rId15" Type="http://schemas.openxmlformats.org/officeDocument/2006/relationships/image" Target="../media/image15.emf"/><Relationship Id="rId10" Type="http://schemas.openxmlformats.org/officeDocument/2006/relationships/image" Target="../media/image22.emf"/><Relationship Id="rId4" Type="http://schemas.openxmlformats.org/officeDocument/2006/relationships/image" Target="../media/image19.emf"/><Relationship Id="rId9" Type="http://schemas.openxmlformats.org/officeDocument/2006/relationships/image" Target="../media/image21.emf"/><Relationship Id="rId14" Type="http://schemas.openxmlformats.org/officeDocument/2006/relationships/image" Target="../media/image2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163185" y="1936115"/>
            <a:ext cx="6945688" cy="1574165"/>
          </a:xfrm>
        </p:spPr>
        <p:txBody>
          <a:bodyPr>
            <a:normAutofit fontScale="90000"/>
          </a:bodyPr>
          <a:lstStyle/>
          <a:p>
            <a:r>
              <a:rPr lang="ru-RU" sz="4800" dirty="0">
                <a:sym typeface="+mn-ea"/>
              </a:rPr>
              <a:t>Разработка педиатрического портативного авторефрактометра</a:t>
            </a:r>
            <a:endParaRPr lang="ru-RU" altLang="en-US" sz="4800" dirty="0">
              <a:sym typeface="+mn-ea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1800" dirty="0">
                <a:sym typeface="+mn-ea"/>
              </a:rPr>
              <a:t>Трекер проекта – Горина Юлия</a:t>
            </a:r>
            <a:endParaRPr lang="ru-RU" sz="1800" dirty="0">
              <a:solidFill>
                <a:schemeClr val="bg1"/>
              </a:solidFill>
            </a:endParaRPr>
          </a:p>
          <a:p>
            <a:r>
              <a:rPr lang="ru-RU" sz="1800" dirty="0">
                <a:sym typeface="+mn-ea"/>
              </a:rPr>
              <a:t>Наставник проекта – Семенов Роман</a:t>
            </a:r>
            <a:endParaRPr lang="ru-RU" sz="1800" dirty="0">
              <a:solidFill>
                <a:schemeClr val="bg1"/>
              </a:solidFill>
            </a:endParaRPr>
          </a:p>
          <a:p>
            <a:r>
              <a:rPr lang="ru-RU" sz="1800" dirty="0">
                <a:sym typeface="+mn-ea"/>
              </a:rPr>
              <a:t>Куратор направления - ФИО</a:t>
            </a:r>
            <a:endParaRPr lang="ru-RU" altLang="en-US" sz="1800" dirty="0">
              <a:sym typeface="+mn-e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ФИНАНСОВАЯ МОДЕЛЬ</a:t>
            </a: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ru-RU" dirty="0">
                <a:sym typeface="+mn-ea"/>
              </a:rPr>
              <a:t>Объем финансового обеспечения достаточно указать для первого этапа - дойти до MVP ;</a:t>
            </a:r>
            <a:endParaRPr lang="ru-RU" dirty="0"/>
          </a:p>
          <a:p>
            <a: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en-US" dirty="0">
                <a:sym typeface="+mn-ea"/>
              </a:rPr>
              <a:t>NPV, </a:t>
            </a:r>
            <a:r>
              <a:rPr lang="ru-RU" dirty="0">
                <a:sym typeface="+mn-ea"/>
              </a:rPr>
              <a:t>Окупаемость;</a:t>
            </a:r>
            <a:endParaRPr lang="ru-RU" dirty="0"/>
          </a:p>
          <a:p>
            <a: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ru-RU" dirty="0">
                <a:sym typeface="+mn-ea"/>
              </a:rPr>
              <a:t>Юнит-экономика (</a:t>
            </a:r>
            <a:r>
              <a:rPr lang="en-US" dirty="0">
                <a:sym typeface="+mn-ea"/>
              </a:rPr>
              <a:t>LTV, CAC</a:t>
            </a:r>
            <a:r>
              <a:rPr lang="ru-RU" dirty="0">
                <a:sym typeface="+mn-ea"/>
              </a:rPr>
              <a:t>, С</a:t>
            </a:r>
            <a:r>
              <a:rPr lang="en-US" dirty="0">
                <a:sym typeface="+mn-ea"/>
              </a:rPr>
              <a:t>M </a:t>
            </a:r>
            <a:r>
              <a:rPr lang="ru-RU" dirty="0">
                <a:sym typeface="+mn-ea"/>
              </a:rPr>
              <a:t>и др.)</a:t>
            </a:r>
            <a:endParaRPr lang="ru-RU" dirty="0"/>
          </a:p>
          <a:p>
            <a: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ru-RU" dirty="0">
                <a:sym typeface="+mn-ea"/>
              </a:rPr>
              <a:t>Выручка через 1 год, 2 года, 3 года</a:t>
            </a:r>
            <a:endParaRPr lang="ru-RU" dirty="0"/>
          </a:p>
          <a:p>
            <a: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en-US" dirty="0">
                <a:sym typeface="+mn-ea"/>
              </a:rPr>
              <a:t>IRR </a:t>
            </a:r>
            <a:endParaRPr dirty="0"/>
          </a:p>
          <a:p>
            <a:endParaRPr lang="ru-RU" altLang="en-US"/>
          </a:p>
        </p:txBody>
      </p:sp>
      <p:pic>
        <p:nvPicPr>
          <p:cNvPr id="243" name="Google Shape;243;g275a8c1f4a1_0_33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5789295" y="1920213"/>
            <a:ext cx="6108065" cy="43732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ПРОДВИЖЕНИЕ ПРОЕКТА </a:t>
            </a: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1043940" y="1217930"/>
            <a:ext cx="11069955" cy="555879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1800" b="1" dirty="0">
              <a:sym typeface="+mn-ea"/>
            </a:endParaRPr>
          </a:p>
          <a:p>
            <a:pPr marL="0" indent="0">
              <a:buNone/>
            </a:pPr>
            <a:r>
              <a:rPr lang="ru-RU" sz="1900" b="1" dirty="0">
                <a:sym typeface="+mn-ea"/>
              </a:rPr>
              <a:t>Продвижение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 sz="1900" b="1" dirty="0">
                <a:sym typeface="+mn-ea"/>
              </a:rPr>
              <a:t>Перечислить каналы коммуникации, характерные хотя бы для одной (основной ЦА-идеальный клиент</a:t>
            </a:r>
            <a:endParaRPr lang="ru-RU" sz="1900" b="1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 sz="1900" i="1" dirty="0">
                <a:sym typeface="+mn-ea"/>
              </a:rPr>
              <a:t>(отраслевые конференции. блогеры, </a:t>
            </a:r>
            <a:r>
              <a:rPr lang="ru-RU" sz="1900" i="1" dirty="0" err="1">
                <a:sym typeface="+mn-ea"/>
              </a:rPr>
              <a:t>тг</a:t>
            </a:r>
            <a:r>
              <a:rPr lang="ru-RU" sz="1900" i="1" dirty="0">
                <a:sym typeface="+mn-ea"/>
              </a:rPr>
              <a:t> каналы, новости компании, </a:t>
            </a:r>
            <a:r>
              <a:rPr lang="ru-RU" sz="1900" i="1" dirty="0" err="1">
                <a:sym typeface="+mn-ea"/>
              </a:rPr>
              <a:t>емейл</a:t>
            </a:r>
            <a:r>
              <a:rPr lang="ru-RU" sz="1900" i="1" dirty="0">
                <a:sym typeface="+mn-ea"/>
              </a:rPr>
              <a:t> рассылка,  прямые продажи и </a:t>
            </a:r>
            <a:r>
              <a:rPr lang="ru-RU" sz="1900" i="1" dirty="0" err="1">
                <a:sym typeface="+mn-ea"/>
              </a:rPr>
              <a:t>тд</a:t>
            </a:r>
            <a:r>
              <a:rPr lang="ru-RU" sz="1900" i="1" dirty="0">
                <a:sym typeface="+mn-ea"/>
              </a:rPr>
              <a:t>.)</a:t>
            </a:r>
            <a:endParaRPr lang="ru-RU" sz="1900" i="1" dirty="0"/>
          </a:p>
          <a:p>
            <a:pPr marL="228600" lvl="0" indent="-114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lang="ru-RU" sz="1900" i="1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 sz="1900" i="1" dirty="0">
                <a:sym typeface="+mn-ea"/>
              </a:rPr>
              <a:t>Использовать как основу путь потребителя (</a:t>
            </a:r>
            <a:r>
              <a:rPr lang="en-US" sz="1900" i="1" dirty="0">
                <a:sym typeface="+mn-ea"/>
              </a:rPr>
              <a:t>CJM</a:t>
            </a:r>
            <a:r>
              <a:rPr lang="ru-RU" sz="1900" i="1" dirty="0">
                <a:sym typeface="+mn-ea"/>
              </a:rPr>
              <a:t>), степень осведомленности о продукте на каждом этапе</a:t>
            </a:r>
            <a:endParaRPr sz="1900" i="1" dirty="0"/>
          </a:p>
          <a:p>
            <a:pPr marL="228600" lvl="0" indent="-114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9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tabLst>
                <a:tab pos="266700" algn="l"/>
              </a:tabLst>
            </a:pPr>
            <a:r>
              <a:rPr lang="ru-RU" sz="1900" b="1" dirty="0">
                <a:sym typeface="+mn-ea"/>
              </a:rPr>
              <a:t>Обозначить коммуникационные форматы для каналов </a:t>
            </a:r>
            <a:endParaRPr lang="ru-RU" sz="1900" b="1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tabLst>
                <a:tab pos="266700" algn="l"/>
              </a:tabLst>
            </a:pPr>
            <a:r>
              <a:rPr lang="ru-RU" sz="1900" dirty="0">
                <a:sym typeface="+mn-ea"/>
              </a:rPr>
              <a:t>(видео, интервью, статьи в пабликах, блоги на собственном сайте или отраслевых площадках,  демо на выставках, реклама, </a:t>
            </a:r>
            <a:r>
              <a:rPr lang="ru-RU" sz="1900" dirty="0" err="1">
                <a:sym typeface="+mn-ea"/>
              </a:rPr>
              <a:t>смм</a:t>
            </a:r>
            <a:r>
              <a:rPr lang="ru-RU" sz="1900" dirty="0">
                <a:sym typeface="+mn-ea"/>
              </a:rPr>
              <a:t> и </a:t>
            </a:r>
            <a:r>
              <a:rPr lang="ru-RU" sz="1900" dirty="0" err="1">
                <a:sym typeface="+mn-ea"/>
              </a:rPr>
              <a:t>тд</a:t>
            </a:r>
            <a:r>
              <a:rPr lang="ru-RU" sz="1900" dirty="0">
                <a:sym typeface="+mn-ea"/>
              </a:rPr>
              <a:t>)</a:t>
            </a:r>
            <a:endParaRPr lang="ru-RU" sz="19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tabLst>
                <a:tab pos="266700" algn="l"/>
              </a:tabLst>
            </a:pPr>
            <a:endParaRPr lang="ru-RU" sz="19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tabLst>
                <a:tab pos="266700" algn="l"/>
              </a:tabLst>
            </a:pPr>
            <a:endParaRPr lang="ru-RU" sz="19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tabLst>
                <a:tab pos="266700" algn="l"/>
              </a:tabLst>
            </a:pPr>
            <a:r>
              <a:rPr lang="ru-RU" sz="1900" b="1" dirty="0">
                <a:sym typeface="+mn-ea"/>
              </a:rPr>
              <a:t>Визуализировать форматы (возможно с помощью нон-код ресурсов)</a:t>
            </a:r>
            <a:endParaRPr lang="ru-RU" sz="1900" b="1" dirty="0"/>
          </a:p>
          <a:p>
            <a:pPr marL="228600" lvl="0" indent="-114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9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 sz="1900" i="1" dirty="0">
                <a:sym typeface="+mn-ea"/>
              </a:rPr>
              <a:t>каналы коммуникации и форматы выясняются у ЦА по время </a:t>
            </a:r>
            <a:r>
              <a:rPr lang="ru-RU" sz="1900" i="1" dirty="0" err="1">
                <a:sym typeface="+mn-ea"/>
              </a:rPr>
              <a:t>кастдевов</a:t>
            </a:r>
            <a:r>
              <a:rPr lang="ru-RU" sz="1900" i="1" dirty="0">
                <a:sym typeface="+mn-ea"/>
              </a:rPr>
              <a:t> через вопрос - откуда вы получаете новую информацию? как вы получаете информацию о продуктах других </a:t>
            </a:r>
            <a:r>
              <a:rPr lang="ru-RU" sz="1900" i="1" dirty="0" err="1">
                <a:sym typeface="+mn-ea"/>
              </a:rPr>
              <a:t>производетелей</a:t>
            </a:r>
            <a:r>
              <a:rPr lang="ru-RU" sz="1900" i="1" dirty="0">
                <a:sym typeface="+mn-ea"/>
              </a:rPr>
              <a:t>?</a:t>
            </a:r>
            <a:endParaRPr lang="ru-RU" altLang="en-US" sz="1700" i="1" dirty="0">
              <a:sym typeface="+mn-e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>
                <a:sym typeface="+mn-ea"/>
              </a:rPr>
              <a:t>ПЛАНЫ РАЗВИТИЯ. </a:t>
            </a:r>
            <a:r>
              <a:rPr lang="ru-RU" altLang="en-US"/>
              <a:t>ДОРОЖНАЯ КАРТА ПРОЕКТА</a:t>
            </a: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en-US"/>
              <a:t>Календраный план проекта</a:t>
            </a:r>
          </a:p>
          <a:p>
            <a:r>
              <a:rPr lang="ru-RU" altLang="en-US"/>
              <a:t>Фин цель для первого этапа</a:t>
            </a:r>
          </a:p>
          <a:p>
            <a:r>
              <a:rPr lang="ru-RU" spc="-20">
                <a:sym typeface="+mn-ea"/>
              </a:rPr>
              <a:t>Опишите ваши планы по направлениям: - иследования и разработка;  защита интеллектуальной собственности;  маркетинг, внедрение и продвижение; привлечение инвестиций и др</a:t>
            </a:r>
            <a:endParaRPr lang="ru-RU" altLang="en-US"/>
          </a:p>
        </p:txBody>
      </p:sp>
      <p:pic>
        <p:nvPicPr>
          <p:cNvPr id="288" name="Google Shape;288;g275a8c1f4a1_0_41"/>
          <p:cNvPicPr preferRelativeResize="0"/>
          <p:nvPr/>
        </p:nvPicPr>
        <p:blipFill rotWithShape="1">
          <a:blip r:embed="rId2"/>
          <a:srcRect t="7049" b="17749"/>
          <a:stretch>
            <a:fillRect/>
          </a:stretch>
        </p:blipFill>
        <p:spPr>
          <a:xfrm>
            <a:off x="1294130" y="3441700"/>
            <a:ext cx="8912225" cy="30213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ИНВЕСТИЦИОННЫЙ ЗАПРОС</a:t>
            </a: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spc="-20">
                <a:sym typeface="+mn-ea"/>
              </a:rPr>
              <a:t>Опишите чего сейчас не хватает проекту для достижения ближайших шагов, обоснуйте.</a:t>
            </a:r>
            <a:br>
              <a:rPr lang="ru-RU" spc="-20">
                <a:sym typeface="+mn-ea"/>
              </a:rPr>
            </a:br>
            <a:r>
              <a:rPr lang="ru-RU" spc="-20">
                <a:sym typeface="+mn-ea"/>
              </a:rPr>
              <a:t>Возможные категории: </a:t>
            </a:r>
            <a:br>
              <a:rPr lang="ru-RU" spc="-20">
                <a:sym typeface="+mn-ea"/>
              </a:rPr>
            </a:br>
            <a:r>
              <a:rPr lang="ru-RU" spc="-20">
                <a:sym typeface="+mn-ea"/>
              </a:rPr>
              <a:t>- компетенции и экспертиза </a:t>
            </a:r>
            <a:br>
              <a:rPr lang="ru-RU" spc="-20">
                <a:sym typeface="+mn-ea"/>
              </a:rPr>
            </a:br>
            <a:r>
              <a:rPr lang="ru-RU" spc="-20">
                <a:sym typeface="+mn-ea"/>
              </a:rPr>
              <a:t>- финансирование</a:t>
            </a:r>
            <a:br>
              <a:rPr lang="ru-RU" spc="-20">
                <a:sym typeface="+mn-ea"/>
              </a:rPr>
            </a:br>
            <a:r>
              <a:rPr lang="ru-RU" spc="-20">
                <a:sym typeface="+mn-ea"/>
              </a:rPr>
              <a:t>- продвижение</a:t>
            </a:r>
            <a:br>
              <a:rPr lang="ru-RU" spc="-20">
                <a:sym typeface="+mn-ea"/>
              </a:rPr>
            </a:br>
            <a:r>
              <a:rPr lang="ru-RU" spc="-20">
                <a:sym typeface="+mn-ea"/>
              </a:rPr>
              <a:t>- нетворкинг и партнерства</a:t>
            </a:r>
          </a:p>
          <a:p>
            <a:pPr>
              <a:defRPr/>
            </a:pPr>
            <a:endParaRPr lang="ru-RU" altLang="en-US"/>
          </a:p>
          <a:p>
            <a:pPr>
              <a:defRPr/>
            </a:pPr>
            <a:r>
              <a:rPr lang="ru-RU" i="1" dirty="0">
                <a:sym typeface="+mn-ea"/>
              </a:rPr>
              <a:t>Что нужно на текущей стадии проекту поддержка какого рода в каком объеме?</a:t>
            </a:r>
            <a:endParaRPr lang="ru-RU" i="1" dirty="0"/>
          </a:p>
          <a:p>
            <a:pPr>
              <a:defRPr/>
            </a:pPr>
            <a:endParaRPr lang="ru-RU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ЭКСПЕРТНОЕ ЗАКЛЮЧЕНИЕ</a:t>
            </a: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>
                <a:sym typeface="+mn-ea"/>
              </a:rPr>
              <a:t>Прикрепите комментарии экспертов по вашему проекту (не менее 5 заключений) – в экспертизе должно быть отражено: теоретическая реализуемость, коммерческий потенциал, соответствие основным научным принципам. </a:t>
            </a:r>
            <a:endParaRPr lang="ru-RU"/>
          </a:p>
          <a:p>
            <a:pPr>
              <a:defRPr/>
            </a:pPr>
            <a:r>
              <a:rPr lang="ru-RU" spc="-20">
                <a:sym typeface="+mn-ea"/>
              </a:rPr>
              <a:t>Укажите ФИО эксперта и ссылку на профиль в ИС «Эксперты НТИ».</a:t>
            </a:r>
            <a:endParaRPr lang="ru-RU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en-US"/>
              <a:t>ПРОГРЕСС КОМАНДЫ И ПРОЕКТА за ВРЕМЯ АКСЕЛЕРАЦИИ</a:t>
            </a: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defTabSz="914400" rtl="0" eaLnBrk="1" fontAlgn="auto" latinLnBrk="0" hangingPunct="1">
              <a:lnSpc>
                <a:spcPct val="90000"/>
              </a:lnSpc>
            </a:pPr>
            <a:r>
              <a:rPr lang="ru-RU" altLang="en-US">
                <a:ea typeface="+mj-ea"/>
                <a:sym typeface="+mn-ea"/>
              </a:rPr>
              <a:t>Опишите чего удалось достигнуть за время акселерации относительно решения, партнерства, проработки бизнес-составляющей.</a:t>
            </a:r>
            <a:endParaRPr lang="ru-RU" altLang="en-US"/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450340" y="1948815"/>
          <a:ext cx="10346690" cy="43053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1733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733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755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000">
                          <a:latin typeface="Calibri Light" panose="020F0302020204030204" charset="0"/>
                          <a:cs typeface="Calibri Light" panose="020F0302020204030204" charset="0"/>
                        </a:rPr>
                        <a:t>До участия в акселерационной программе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000">
                          <a:latin typeface="Calibri Light" panose="020F0302020204030204" charset="0"/>
                          <a:cs typeface="Calibri Light" panose="020F0302020204030204" charset="0"/>
                        </a:rPr>
                        <a:t>После участия в акселерационной программе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755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000">
                          <a:latin typeface="Calibri Light" panose="020F0302020204030204" charset="0"/>
                          <a:cs typeface="Calibri Light" panose="020F0302020204030204" charset="0"/>
                        </a:rPr>
                        <a:t>Уровень готовности технологии - 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000">
                          <a:latin typeface="Calibri Light" panose="020F0302020204030204" charset="0"/>
                          <a:cs typeface="Calibri Light" panose="020F0302020204030204" charset="0"/>
                        </a:rPr>
                        <a:t>Уровень готовности технологии - </a:t>
                      </a:r>
                    </a:p>
                    <a:p>
                      <a:pPr>
                        <a:defRPr/>
                      </a:pPr>
                      <a:endParaRPr lang="ru-RU" sz="2000">
                        <a:latin typeface="Calibri Light" panose="020F0302020204030204" charset="0"/>
                        <a:cs typeface="Calibri Light" panose="020F030202020403020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755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000">
                          <a:latin typeface="Calibri Light" panose="020F0302020204030204" charset="0"/>
                          <a:cs typeface="Calibri Light" panose="020F0302020204030204" charset="0"/>
                        </a:rPr>
                        <a:t>Производственная готовность - 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000">
                          <a:latin typeface="Calibri Light" panose="020F0302020204030204" charset="0"/>
                          <a:cs typeface="Calibri Light" panose="020F0302020204030204" charset="0"/>
                        </a:rPr>
                        <a:t>Производственная готовность - </a:t>
                      </a:r>
                    </a:p>
                    <a:p>
                      <a:pPr>
                        <a:defRPr/>
                      </a:pPr>
                      <a:endParaRPr lang="ru-RU" sz="2000">
                        <a:latin typeface="Calibri Light" panose="020F0302020204030204" charset="0"/>
                        <a:cs typeface="Calibri Light" panose="020F030202020403020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755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000">
                          <a:latin typeface="Calibri Light" panose="020F0302020204030204" charset="0"/>
                          <a:cs typeface="Calibri Light" panose="020F0302020204030204" charset="0"/>
                        </a:rPr>
                        <a:t>Рыночная готовность -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000">
                          <a:latin typeface="Calibri Light" panose="020F0302020204030204" charset="0"/>
                          <a:cs typeface="Calibri Light" panose="020F0302020204030204" charset="0"/>
                        </a:rPr>
                        <a:t>Рыночная готовность -</a:t>
                      </a:r>
                    </a:p>
                    <a:p>
                      <a:pPr>
                        <a:defRPr/>
                      </a:pPr>
                      <a:endParaRPr lang="ru-RU" sz="2000">
                        <a:latin typeface="Calibri Light" panose="020F0302020204030204" charset="0"/>
                        <a:cs typeface="Calibri Light" panose="020F030202020403020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755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000">
                          <a:latin typeface="Calibri Light" panose="020F0302020204030204" charset="0"/>
                          <a:cs typeface="Calibri Light" panose="020F0302020204030204" charset="0"/>
                        </a:rPr>
                        <a:t>Партнерства -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000">
                          <a:latin typeface="Calibri Light" panose="020F0302020204030204" charset="0"/>
                          <a:cs typeface="Calibri Light" panose="020F0302020204030204" charset="0"/>
                        </a:rPr>
                        <a:t>Партнерства -</a:t>
                      </a:r>
                    </a:p>
                    <a:p>
                      <a:pPr>
                        <a:defRPr/>
                      </a:pPr>
                      <a:endParaRPr lang="ru-RU" sz="2000">
                        <a:latin typeface="Calibri Light" panose="020F0302020204030204" charset="0"/>
                        <a:cs typeface="Calibri Light" panose="020F030202020403020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7550"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ru-RU" altLang="en-US" sz="2000">
                          <a:latin typeface="Calibri Light" panose="020F0302020204030204" charset="0"/>
                          <a:cs typeface="Calibri Light" panose="020F0302020204030204" charset="0"/>
                        </a:rPr>
                        <a:t>Компетенции команды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ru-RU" altLang="en-US" sz="2000">
                          <a:latin typeface="Calibri Light" panose="020F0302020204030204" charset="0"/>
                          <a:cs typeface="Calibri Light" panose="020F0302020204030204" charset="0"/>
                        </a:rPr>
                        <a:t>Компетенции команды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РИСКИ</a:t>
            </a: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КОНТАКТЫ КОМАНДЫ</a:t>
            </a: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8"/>
          <p:cNvSpPr txBox="1">
            <a:spLocks noGrp="1"/>
          </p:cNvSpPr>
          <p:nvPr>
            <p:ph type="title"/>
          </p:nvPr>
        </p:nvSpPr>
        <p:spPr>
          <a:xfrm>
            <a:off x="1220622" y="159026"/>
            <a:ext cx="5547926" cy="783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Libre Franklin"/>
              <a:buNone/>
            </a:pPr>
            <a:r>
              <a:rPr lang="ru-RU" sz="4445" b="1" dirty="0">
                <a:latin typeface="Calibri Light" panose="020F0302020204030204" charset="0"/>
                <a:cs typeface="Calibri Light" panose="020F0302020204030204" charset="0"/>
              </a:rPr>
              <a:t>ПРИЛОЖЕНИЯ</a:t>
            </a:r>
          </a:p>
        </p:txBody>
      </p:sp>
      <p:sp>
        <p:nvSpPr>
          <p:cNvPr id="304" name="Google Shape;304;p38"/>
          <p:cNvSpPr txBox="1">
            <a:spLocks noGrp="1"/>
          </p:cNvSpPr>
          <p:nvPr>
            <p:ph type="body" idx="1"/>
          </p:nvPr>
        </p:nvSpPr>
        <p:spPr>
          <a:xfrm>
            <a:off x="1220622" y="1303972"/>
            <a:ext cx="10793578" cy="783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</a:pPr>
            <a:r>
              <a:rPr lang="ru-RU" dirty="0">
                <a:solidFill>
                  <a:schemeClr val="tx1"/>
                </a:solidFill>
              </a:rPr>
              <a:t>Артефакты и другие достижения по развитию проекта за период акселерации</a:t>
            </a:r>
            <a:endParaRPr dirty="0">
              <a:solidFill>
                <a:schemeClr val="tx1"/>
              </a:solidFill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-3175" y="-11430"/>
            <a:ext cx="1098550" cy="6869430"/>
            <a:chOff x="-5" y="-18"/>
            <a:chExt cx="1730" cy="10818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0" y="0"/>
              <a:ext cx="1725" cy="10800"/>
            </a:xfrm>
            <a:prstGeom prst="rect">
              <a:avLst/>
            </a:prstGeom>
            <a:solidFill>
              <a:srgbClr val="27376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Inter" panose="02000503000000020004" pitchFamily="50" charset="0"/>
              </a:endParaRPr>
            </a:p>
          </p:txBody>
        </p:sp>
        <p:pic>
          <p:nvPicPr>
            <p:cNvPr id="3" name="Рисунок 4"/>
            <p:cNvPicPr>
              <a:picLocks noChangeAspect="1"/>
            </p:cNvPicPr>
            <p:nvPr/>
          </p:nvPicPr>
          <p:blipFill rotWithShape="1">
            <a:blip r:embed="rId3"/>
            <a:srcRect r="46487"/>
            <a:stretch>
              <a:fillRect/>
            </a:stretch>
          </p:blipFill>
          <p:spPr>
            <a:xfrm>
              <a:off x="171" y="4448"/>
              <a:ext cx="1465" cy="886"/>
            </a:xfrm>
            <a:prstGeom prst="rect">
              <a:avLst/>
            </a:prstGeom>
          </p:spPr>
        </p:pic>
        <p:pic>
          <p:nvPicPr>
            <p:cNvPr id="10" name="Рисунок 5"/>
            <p:cNvPicPr>
              <a:picLocks noChangeAspect="1"/>
            </p:cNvPicPr>
            <p:nvPr/>
          </p:nvPicPr>
          <p:blipFill rotWithShape="1">
            <a:blip r:embed="rId3"/>
            <a:srcRect l="58319"/>
            <a:stretch>
              <a:fillRect/>
            </a:stretch>
          </p:blipFill>
          <p:spPr>
            <a:xfrm>
              <a:off x="47" y="5716"/>
              <a:ext cx="1630" cy="1266"/>
            </a:xfrm>
            <a:prstGeom prst="rect">
              <a:avLst/>
            </a:prstGeom>
          </p:spPr>
        </p:pic>
        <p:pic>
          <p:nvPicPr>
            <p:cNvPr id="12" name="Рисунок 6"/>
            <p:cNvPicPr>
              <a:picLocks noChangeAspect="1"/>
            </p:cNvPicPr>
            <p:nvPr/>
          </p:nvPicPr>
          <p:blipFill rotWithShape="1">
            <a:blip r:embed="rId4"/>
            <a:srcRect l="3408" r="75099"/>
            <a:stretch>
              <a:fillRect/>
            </a:stretch>
          </p:blipFill>
          <p:spPr>
            <a:xfrm>
              <a:off x="-5" y="-18"/>
              <a:ext cx="1730" cy="4143"/>
            </a:xfrm>
            <a:prstGeom prst="rect">
              <a:avLst/>
            </a:prstGeom>
          </p:spPr>
        </p:pic>
        <p:pic>
          <p:nvPicPr>
            <p:cNvPr id="13" name="Рисунок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" y="7200"/>
              <a:ext cx="1217" cy="1223"/>
            </a:xfrm>
            <a:prstGeom prst="rect">
              <a:avLst/>
            </a:prstGeom>
          </p:spPr>
        </p:pic>
        <p:pic>
          <p:nvPicPr>
            <p:cNvPr id="14" name="Рисунок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42" y="8810"/>
              <a:ext cx="1494" cy="151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solidFill>
                  <a:srgbClr val="FF0000"/>
                </a:solidFill>
                <a:sym typeface="+mn-ea"/>
              </a:rPr>
              <a:t>Пункты паспорта «Актуальность». Трекинг-сессия №1-2</a:t>
            </a:r>
            <a:endParaRPr lang="ru-RU" altLang="en-US" sz="3200" dirty="0">
              <a:solidFill>
                <a:srgbClr val="FF0000"/>
              </a:solidFill>
              <a:sym typeface="+mn-ea"/>
            </a:endParaRP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lvl="0" indent="-114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 b="1" i="1" dirty="0">
                <a:sym typeface="+mn-ea"/>
              </a:rPr>
              <a:t>1. </a:t>
            </a:r>
            <a:r>
              <a:rPr lang="ru-RU" i="1" dirty="0">
                <a:sym typeface="+mn-ea"/>
              </a:rPr>
              <a:t>Название стартап проекта</a:t>
            </a:r>
            <a:endParaRPr lang="ru-RU" i="1" dirty="0"/>
          </a:p>
          <a:p>
            <a:pPr marL="228600" lvl="0" indent="-114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 b="1" i="1" dirty="0">
                <a:sym typeface="+mn-ea"/>
              </a:rPr>
              <a:t>2. </a:t>
            </a:r>
            <a:r>
              <a:rPr lang="ru-RU" i="1" dirty="0">
                <a:sym typeface="+mn-ea"/>
              </a:rPr>
              <a:t>Тема стартап-проекта </a:t>
            </a:r>
            <a:endParaRPr lang="ru-RU" i="1" dirty="0"/>
          </a:p>
          <a:p>
            <a:pPr marL="228600" lvl="0" indent="-114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 i="1" dirty="0">
                <a:sym typeface="+mn-ea"/>
              </a:rPr>
              <a:t>Укажите тему стартап-проекта в рамках темы акселерационной программы, основанной</a:t>
            </a:r>
            <a:endParaRPr lang="ru-RU" i="1" dirty="0"/>
          </a:p>
          <a:p>
            <a:pPr marL="228600" lvl="0" indent="-114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 i="1" dirty="0">
                <a:sym typeface="+mn-ea"/>
              </a:rPr>
              <a:t>на Технологических направлениях в соответствии с перечнем критических технологий РФ,</a:t>
            </a:r>
            <a:endParaRPr lang="ru-RU" i="1" dirty="0"/>
          </a:p>
          <a:p>
            <a:pPr marL="228600" lvl="0" indent="-114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 i="1" dirty="0">
                <a:sym typeface="+mn-ea"/>
              </a:rPr>
              <a:t>Рынках НТИ и Сквозных технологиях.</a:t>
            </a:r>
            <a:endParaRPr lang="ru-RU" i="1" dirty="0"/>
          </a:p>
          <a:p>
            <a:pPr marL="228600" lvl="0" indent="-114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 b="1" i="1" dirty="0">
                <a:sym typeface="+mn-ea"/>
              </a:rPr>
              <a:t>3. </a:t>
            </a:r>
            <a:r>
              <a:rPr lang="ru-RU" i="1" dirty="0">
                <a:sym typeface="+mn-ea"/>
              </a:rPr>
              <a:t>Технологическое направление в соответствии с перечнем критических технологий РФ</a:t>
            </a:r>
            <a:endParaRPr lang="ru-RU" i="1" dirty="0"/>
          </a:p>
          <a:p>
            <a:pPr marL="228600" lvl="0" indent="-114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 b="1" i="1" dirty="0">
                <a:sym typeface="+mn-ea"/>
              </a:rPr>
              <a:t>4. </a:t>
            </a:r>
            <a:r>
              <a:rPr lang="ru-RU" i="1" dirty="0">
                <a:sym typeface="+mn-ea"/>
              </a:rPr>
              <a:t>Рынок НТИ</a:t>
            </a:r>
            <a:endParaRPr lang="ru-RU" i="1" dirty="0"/>
          </a:p>
          <a:p>
            <a:pPr marL="228600" lvl="0" indent="-114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 b="1" i="1" dirty="0">
                <a:sym typeface="+mn-ea"/>
              </a:rPr>
              <a:t>5. </a:t>
            </a:r>
            <a:r>
              <a:rPr lang="ru-RU" i="1" dirty="0">
                <a:sym typeface="+mn-ea"/>
              </a:rPr>
              <a:t>Сквозные технологии и критические технологии</a:t>
            </a:r>
            <a:endParaRPr lang="ru-RU" i="1" dirty="0"/>
          </a:p>
          <a:p>
            <a:pPr marL="228600" lvl="0" indent="-114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 b="1" i="1" dirty="0">
                <a:sym typeface="+mn-ea"/>
              </a:rPr>
              <a:t>9. </a:t>
            </a:r>
            <a:r>
              <a:rPr lang="ru-RU" i="1" dirty="0">
                <a:sym typeface="+mn-ea"/>
              </a:rPr>
              <a:t>Какой продукт (товар/ услуга/ устройство/ ПО/ технология/ процесс и т.д.) будет продаваться</a:t>
            </a:r>
            <a:endParaRPr lang="ru-RU" i="1" dirty="0"/>
          </a:p>
          <a:p>
            <a:pPr marL="228600" lvl="0" indent="-114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 i="1" dirty="0">
                <a:sym typeface="+mn-ea"/>
              </a:rPr>
              <a:t>Указывается максимально понятно и емко информация о продукте, лежащем в основе стартап-проекта, благодаря реализации которого планируется получать основной дохо</a:t>
            </a:r>
            <a:endParaRPr lang="ru-RU" i="1" dirty="0"/>
          </a:p>
          <a:p>
            <a:pPr marL="228600" lvl="0" indent="-114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 b="1" i="1" dirty="0">
                <a:sym typeface="+mn-ea"/>
              </a:rPr>
              <a:t>22. </a:t>
            </a:r>
            <a:r>
              <a:rPr lang="ru-RU" i="1" dirty="0">
                <a:sym typeface="+mn-ea"/>
              </a:rPr>
              <a:t>Соответствие проекта научным и(или) научно-техническим приоритетам образовательной организации/региона заявителя/предприятия </a:t>
            </a:r>
            <a:endParaRPr i="1" dirty="0"/>
          </a:p>
          <a:p>
            <a:endParaRPr lang="ru-RU" altLang="en-US" i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dirty="0"/>
              <a:t> АКТУАЛЬНОСТЬ И ПРОБЛЕМАТИКА ПРОЕКТА</a:t>
            </a: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1043940" y="839239"/>
            <a:ext cx="11069955" cy="5597525"/>
          </a:xfrm>
        </p:spPr>
        <p:txBody>
          <a:bodyPr>
            <a:noAutofit/>
          </a:bodyPr>
          <a:lstStyle/>
          <a:p>
            <a:pPr marL="8890" lvl="0" indent="0">
              <a:lnSpc>
                <a:spcPct val="100000"/>
              </a:lnSpc>
              <a:spcBef>
                <a:spcPts val="400"/>
              </a:spcBef>
              <a:buClr>
                <a:schemeClr val="dk1"/>
              </a:buClr>
              <a:buSzPct val="100000"/>
              <a:buNone/>
            </a:pPr>
            <a:r>
              <a:rPr lang="ru-RU" sz="1900" b="1" dirty="0">
                <a:highlight>
                  <a:srgbClr val="FFFFFF"/>
                </a:highlight>
                <a:sym typeface="+mn-ea"/>
              </a:rPr>
              <a:t>Актуальность проекта:</a:t>
            </a:r>
            <a:r>
              <a:rPr lang="ru-RU" sz="1900" dirty="0">
                <a:highlight>
                  <a:srgbClr val="FFFFFF"/>
                </a:highlight>
                <a:sym typeface="+mn-ea"/>
              </a:rPr>
              <a:t> </a:t>
            </a:r>
          </a:p>
          <a:p>
            <a:pPr marL="8890" lvl="0" indent="0">
              <a:lnSpc>
                <a:spcPct val="100000"/>
              </a:lnSpc>
              <a:spcBef>
                <a:spcPts val="400"/>
              </a:spcBef>
              <a:buClr>
                <a:schemeClr val="dk1"/>
              </a:buClr>
              <a:buSzPct val="100000"/>
              <a:buNone/>
            </a:pPr>
            <a:r>
              <a:rPr lang="ru-RU" dirty="0">
                <a:highlight>
                  <a:srgbClr val="FFFFFF"/>
                </a:highlight>
              </a:rPr>
              <a:t>В условиях стремительного роста рефракционных заболеваний у детей критически важным становится максимально раннее выявление нарушений рефракции глаза (миопия активно прогрессирует в первые 4 года жизни). Однако на российском рынке отсутствуют отечественные портативные педиатрические </a:t>
            </a:r>
            <a:r>
              <a:rPr lang="ru-RU" dirty="0" err="1">
                <a:highlight>
                  <a:srgbClr val="FFFFFF"/>
                </a:highlight>
              </a:rPr>
              <a:t>авторефрактометры</a:t>
            </a:r>
            <a:r>
              <a:rPr lang="ru-RU" dirty="0">
                <a:highlight>
                  <a:srgbClr val="FFFFFF"/>
                </a:highlight>
              </a:rPr>
              <a:t>, что создает зависимость от импорта.</a:t>
            </a:r>
            <a:endParaRPr lang="ru-RU" sz="1900" i="1" dirty="0">
              <a:highlight>
                <a:srgbClr val="FFFFFF"/>
              </a:highlight>
              <a:sym typeface="+mn-ea"/>
            </a:endParaRPr>
          </a:p>
          <a:p>
            <a:pPr marL="889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lang="ru-RU" altLang="en-US" sz="1900" dirty="0"/>
          </a:p>
          <a:p>
            <a:pPr marL="889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lang="ru-RU" sz="1900" spc="-20" dirty="0">
              <a:sym typeface="+mn-ea"/>
            </a:endParaRPr>
          </a:p>
          <a:p>
            <a:pPr marL="889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lang="ru-RU" altLang="en-US" sz="1900" dirty="0"/>
          </a:p>
        </p:txBody>
      </p:sp>
      <p:sp>
        <p:nvSpPr>
          <p:cNvPr id="6" name="Замещающее содержимое 2">
            <a:extLst>
              <a:ext uri="{FF2B5EF4-FFF2-40B4-BE49-F238E27FC236}">
                <a16:creationId xmlns:a16="http://schemas.microsoft.com/office/drawing/2014/main" id="{06BB6D22-FACC-4406-8F73-349BFDC45EFA}"/>
              </a:ext>
            </a:extLst>
          </p:cNvPr>
          <p:cNvSpPr txBox="1">
            <a:spLocks/>
          </p:cNvSpPr>
          <p:nvPr/>
        </p:nvSpPr>
        <p:spPr>
          <a:xfrm>
            <a:off x="1043940" y="2425823"/>
            <a:ext cx="4897015" cy="47636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 Light" panose="020F0302020204030204" charset="0"/>
                <a:ea typeface="+mn-ea"/>
                <a:cs typeface="Calibri Light" panose="020F030202020403020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 Light" panose="020F0302020204030204" charset="0"/>
                <a:ea typeface="+mn-ea"/>
                <a:cs typeface="Calibri Light" panose="020F030202020403020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alibri Light" panose="020F0302020204030204" charset="0"/>
                <a:ea typeface="+mn-ea"/>
                <a:cs typeface="Calibri Light" panose="020F030202020403020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 Light" panose="020F0302020204030204" charset="0"/>
                <a:ea typeface="+mn-ea"/>
                <a:cs typeface="Calibri Light" panose="020F030202020403020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 Light" panose="020F0302020204030204" charset="0"/>
                <a:ea typeface="+mn-ea"/>
                <a:cs typeface="Calibri Light" panose="020F030202020403020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890" indent="0">
              <a:lnSpc>
                <a:spcPct val="10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 panose="020B0604020202020204" pitchFamily="34" charset="0"/>
              <a:buNone/>
            </a:pPr>
            <a:r>
              <a:rPr lang="ru-RU" sz="1400" b="1" dirty="0">
                <a:highlight>
                  <a:srgbClr val="FFFFFF"/>
                </a:highlight>
                <a:sym typeface="+mn-ea"/>
              </a:rPr>
              <a:t>Актуальность для государства:</a:t>
            </a:r>
          </a:p>
          <a:p>
            <a:r>
              <a:rPr lang="ru-RU" sz="1400" b="1" dirty="0">
                <a:highlight>
                  <a:srgbClr val="FFFFFF"/>
                </a:highlight>
              </a:rPr>
              <a:t>Технологический суверенитет:</a:t>
            </a:r>
            <a:r>
              <a:rPr lang="ru-RU" sz="1400" dirty="0">
                <a:highlight>
                  <a:srgbClr val="FFFFFF"/>
                </a:highlight>
              </a:rPr>
              <a:t> разработка прибора напрямую отвечает задачам формирования независимости в критических медицинских технологиях.</a:t>
            </a:r>
          </a:p>
          <a:p>
            <a:r>
              <a:rPr lang="ru-RU" sz="1400" b="1" dirty="0">
                <a:highlight>
                  <a:srgbClr val="FFFFFF"/>
                </a:highlight>
              </a:rPr>
              <a:t>Общественное здоровье:</a:t>
            </a:r>
            <a:r>
              <a:rPr lang="ru-RU" sz="1400" dirty="0">
                <a:highlight>
                  <a:srgbClr val="FFFFFF"/>
                </a:highlight>
              </a:rPr>
              <a:t> ранняя фиксация → своевременная коррекция → повышение уровня здоровья нации.</a:t>
            </a:r>
          </a:p>
          <a:p>
            <a:r>
              <a:rPr lang="ru-RU" sz="1400" b="1" dirty="0">
                <a:highlight>
                  <a:srgbClr val="FFFFFF"/>
                </a:highlight>
              </a:rPr>
              <a:t>Снижение долгосрочных затрат:</a:t>
            </a:r>
            <a:r>
              <a:rPr lang="ru-RU" sz="1400" dirty="0">
                <a:highlight>
                  <a:srgbClr val="FFFFFF"/>
                </a:highlight>
              </a:rPr>
              <a:t> профилактика и раннее вмешательство дешевле лечения запущенных состояний.</a:t>
            </a:r>
          </a:p>
          <a:p>
            <a:pPr marL="8890" indent="0">
              <a:lnSpc>
                <a:spcPct val="10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 panose="020B0604020202020204" pitchFamily="34" charset="0"/>
              <a:buNone/>
            </a:pPr>
            <a:endParaRPr lang="ru-RU" altLang="en-US" sz="1900" dirty="0"/>
          </a:p>
        </p:txBody>
      </p:sp>
      <p:sp>
        <p:nvSpPr>
          <p:cNvPr id="8" name="Замещающее содержимое 2">
            <a:extLst>
              <a:ext uri="{FF2B5EF4-FFF2-40B4-BE49-F238E27FC236}">
                <a16:creationId xmlns:a16="http://schemas.microsoft.com/office/drawing/2014/main" id="{491F44DF-756D-4D42-BE1F-723FA72173DC}"/>
              </a:ext>
            </a:extLst>
          </p:cNvPr>
          <p:cNvSpPr txBox="1">
            <a:spLocks/>
          </p:cNvSpPr>
          <p:nvPr/>
        </p:nvSpPr>
        <p:spPr>
          <a:xfrm>
            <a:off x="6596426" y="2512352"/>
            <a:ext cx="4897015" cy="47636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 Light" panose="020F0302020204030204" charset="0"/>
                <a:ea typeface="+mn-ea"/>
                <a:cs typeface="Calibri Light" panose="020F030202020403020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 Light" panose="020F0302020204030204" charset="0"/>
                <a:ea typeface="+mn-ea"/>
                <a:cs typeface="Calibri Light" panose="020F030202020403020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alibri Light" panose="020F0302020204030204" charset="0"/>
                <a:ea typeface="+mn-ea"/>
                <a:cs typeface="Calibri Light" panose="020F030202020403020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 Light" panose="020F0302020204030204" charset="0"/>
                <a:ea typeface="+mn-ea"/>
                <a:cs typeface="Calibri Light" panose="020F030202020403020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 Light" panose="020F0302020204030204" charset="0"/>
                <a:ea typeface="+mn-ea"/>
                <a:cs typeface="Calibri Light" panose="020F030202020403020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890" indent="0">
              <a:lnSpc>
                <a:spcPct val="10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 panose="020B0604020202020204" pitchFamily="34" charset="0"/>
              <a:buNone/>
            </a:pPr>
            <a:r>
              <a:rPr lang="ru-RU" sz="1600" b="1" dirty="0">
                <a:highlight>
                  <a:srgbClr val="FFFFFF"/>
                </a:highlight>
                <a:sym typeface="+mn-ea"/>
              </a:rPr>
              <a:t>Актуальность для бизнеса:</a:t>
            </a:r>
          </a:p>
          <a:p>
            <a:r>
              <a:rPr lang="ru-RU" sz="1600" b="1" dirty="0">
                <a:highlight>
                  <a:srgbClr val="FFFFFF"/>
                </a:highlight>
              </a:rPr>
              <a:t>Расширение клиентской базы:</a:t>
            </a:r>
            <a:r>
              <a:rPr lang="ru-RU" sz="1600" dirty="0">
                <a:highlight>
                  <a:srgbClr val="FFFFFF"/>
                </a:highlight>
              </a:rPr>
              <a:t> выход на сегмент детской офтальмологии и скрининговых программ.</a:t>
            </a:r>
          </a:p>
          <a:p>
            <a:r>
              <a:rPr lang="ru-RU" sz="1600" b="1" dirty="0">
                <a:highlight>
                  <a:srgbClr val="FFFFFF"/>
                </a:highlight>
              </a:rPr>
              <a:t>Новые услуги:</a:t>
            </a:r>
            <a:r>
              <a:rPr lang="ru-RU" sz="1600" dirty="0">
                <a:highlight>
                  <a:srgbClr val="FFFFFF"/>
                </a:highlight>
              </a:rPr>
              <a:t> возможность предлагать выездную </a:t>
            </a:r>
            <a:r>
              <a:rPr lang="ru-RU" sz="1600" dirty="0" err="1">
                <a:highlight>
                  <a:srgbClr val="FFFFFF"/>
                </a:highlight>
              </a:rPr>
              <a:t>авторефрактометрию</a:t>
            </a:r>
            <a:r>
              <a:rPr lang="ru-RU" sz="1600" dirty="0">
                <a:highlight>
                  <a:srgbClr val="FFFFFF"/>
                </a:highlight>
              </a:rPr>
              <a:t>.</a:t>
            </a:r>
          </a:p>
          <a:p>
            <a:r>
              <a:rPr lang="ru-RU" sz="1600" b="1" dirty="0">
                <a:highlight>
                  <a:srgbClr val="FFFFFF"/>
                </a:highlight>
              </a:rPr>
              <a:t>Исключение </a:t>
            </a:r>
            <a:r>
              <a:rPr lang="ru-RU" sz="1600" b="1" dirty="0" err="1">
                <a:highlight>
                  <a:srgbClr val="FFFFFF"/>
                </a:highlight>
              </a:rPr>
              <a:t>импортозависимости</a:t>
            </a:r>
            <a:r>
              <a:rPr lang="ru-RU" sz="1600" b="1" dirty="0">
                <a:highlight>
                  <a:srgbClr val="FFFFFF"/>
                </a:highlight>
              </a:rPr>
              <a:t>:</a:t>
            </a:r>
            <a:r>
              <a:rPr lang="ru-RU" sz="1600" dirty="0">
                <a:highlight>
                  <a:srgbClr val="FFFFFF"/>
                </a:highlight>
              </a:rPr>
              <a:t> снижение логистических и валютных рисков, стабильные поставки для ЛПУ.</a:t>
            </a:r>
          </a:p>
          <a:p>
            <a:pPr marL="8890" indent="0">
              <a:lnSpc>
                <a:spcPct val="10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 panose="020B0604020202020204" pitchFamily="34" charset="0"/>
              <a:buNone/>
            </a:pPr>
            <a:endParaRPr lang="ru-RU" altLang="en-US" sz="1900" dirty="0"/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E800AD57-C70D-45DB-A1B3-78C318FEAE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3567411"/>
              </p:ext>
            </p:extLst>
          </p:nvPr>
        </p:nvGraphicFramePr>
        <p:xfrm>
          <a:off x="1372900" y="4669654"/>
          <a:ext cx="3802782" cy="2188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581FD0A6-6C0C-4A23-951D-13A8516301E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5773301"/>
              </p:ext>
            </p:extLst>
          </p:nvPr>
        </p:nvGraphicFramePr>
        <p:xfrm>
          <a:off x="6792359" y="4807648"/>
          <a:ext cx="3802782" cy="18648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solidFill>
                  <a:srgbClr val="FF0000"/>
                </a:solidFill>
                <a:sym typeface="+mn-ea"/>
              </a:rPr>
              <a:t>Пункты паспорта «Проблема». Трекинг-сессия №1-2</a:t>
            </a:r>
            <a:endParaRPr lang="ru-RU" altLang="en-US" sz="3200" dirty="0">
              <a:solidFill>
                <a:srgbClr val="FF0000"/>
              </a:solidFill>
              <a:sym typeface="+mn-ea"/>
            </a:endParaRP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 b="1" dirty="0">
                <a:sym typeface="+mn-ea"/>
              </a:rPr>
              <a:t>10. </a:t>
            </a:r>
            <a:r>
              <a:rPr lang="ru-RU" dirty="0">
                <a:sym typeface="+mn-ea"/>
              </a:rPr>
              <a:t>Какую и чью (какого типа потребителей) проблему решает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 i="1" dirty="0">
                <a:sym typeface="+mn-ea"/>
              </a:rPr>
              <a:t>Указывается максимально и емко информация о проблеме потенциального потребителя, которую (полностью или частично) сможет решить ваш продукт</a:t>
            </a:r>
            <a:endParaRPr i="1" dirty="0"/>
          </a:p>
          <a:p>
            <a:pPr marL="228600" lvl="0" indent="-114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 b="1" dirty="0">
                <a:sym typeface="+mn-ea"/>
              </a:rPr>
              <a:t>25. </a:t>
            </a:r>
            <a:r>
              <a:rPr lang="ru-RU" dirty="0">
                <a:sym typeface="+mn-ea"/>
              </a:rPr>
              <a:t>Какая часть проблемы решается (может быть решена)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 i="1" dirty="0">
                <a:sym typeface="+mn-ea"/>
              </a:rPr>
              <a:t>Необходимо детально раскрыть вопрос, поставленный в пункте 10, описав, какая часть проблемы или вся проблема решается с помощью стартап-проекта</a:t>
            </a:r>
            <a:endParaRPr i="1" dirty="0"/>
          </a:p>
          <a:p>
            <a:pPr marL="228600" lvl="0" indent="-114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 b="1" dirty="0">
                <a:sym typeface="+mn-ea"/>
              </a:rPr>
              <a:t>27. </a:t>
            </a:r>
            <a:r>
              <a:rPr lang="ru-RU" dirty="0">
                <a:sym typeface="+mn-ea"/>
              </a:rPr>
              <a:t>Каким способом будет решена проблема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 i="1" dirty="0">
                <a:sym typeface="+mn-ea"/>
              </a:rPr>
              <a:t>Необходимо описать детально, как именно ваши товары и услуги помогут потребителям справляться с проблемой</a:t>
            </a:r>
            <a:endParaRPr i="1" dirty="0"/>
          </a:p>
          <a:p>
            <a:endParaRPr lang="ru-RU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8"/>
          <p:cNvSpPr txBox="1">
            <a:spLocks noGrp="1"/>
          </p:cNvSpPr>
          <p:nvPr>
            <p:ph type="title"/>
          </p:nvPr>
        </p:nvSpPr>
        <p:spPr>
          <a:xfrm>
            <a:off x="1199046" y="75040"/>
            <a:ext cx="10992954" cy="10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</a:pPr>
            <a:r>
              <a:rPr lang="ru-RU" sz="3200" b="1" dirty="0">
                <a:solidFill>
                  <a:srgbClr val="FF0000"/>
                </a:solidFill>
              </a:rPr>
              <a:t>Пункты паспорта «Решение». Трекинг-сессия №3-4</a:t>
            </a:r>
          </a:p>
        </p:txBody>
      </p:sp>
      <p:sp>
        <p:nvSpPr>
          <p:cNvPr id="189" name="Google Shape;189;p28"/>
          <p:cNvSpPr txBox="1">
            <a:spLocks noGrp="1"/>
          </p:cNvSpPr>
          <p:nvPr>
            <p:ph type="body" idx="1"/>
          </p:nvPr>
        </p:nvSpPr>
        <p:spPr>
          <a:xfrm>
            <a:off x="1267860" y="1556109"/>
            <a:ext cx="10815555" cy="2813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 sz="1800" b="1" dirty="0"/>
              <a:t>12. </a:t>
            </a:r>
            <a:r>
              <a:rPr lang="ru-RU" sz="1800" dirty="0"/>
              <a:t>На основе какого научно-технического решения и/или результата будет создан продукт (с указанием использования собственных или существующих разработок) </a:t>
            </a:r>
            <a:endParaRPr sz="18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 sz="1800" i="1" dirty="0"/>
              <a:t>Указывается необходимый перечень научно-технических решений с их кратким описанием для создания и выпуска на рынок продукта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 i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 sz="1800" b="1" dirty="0"/>
              <a:t>17. </a:t>
            </a:r>
            <a:r>
              <a:rPr lang="ru-RU" sz="1800" dirty="0"/>
              <a:t>Основные технические параметры, включая обоснование соответствия идеи/задела тематическому направлению (лоту) </a:t>
            </a:r>
            <a:endParaRPr sz="18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 sz="1800" i="1" dirty="0"/>
              <a:t>Необходимо привести основные технические параметры продукта, которые обеспечивают их конкурентоспособность и соответствуют выбранному тематическому направлению</a:t>
            </a:r>
            <a:endParaRPr sz="1800" i="1" dirty="0"/>
          </a:p>
          <a:p>
            <a:pPr marL="228600" lvl="0" indent="-114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/>
          </a:p>
          <a:p>
            <a:pPr marL="228600" lvl="0" indent="-114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/>
          </a:p>
        </p:txBody>
      </p:sp>
      <p:grpSp>
        <p:nvGrpSpPr>
          <p:cNvPr id="11" name="Группа 10"/>
          <p:cNvGrpSpPr/>
          <p:nvPr/>
        </p:nvGrpSpPr>
        <p:grpSpPr>
          <a:xfrm>
            <a:off x="-3175" y="-11430"/>
            <a:ext cx="1098550" cy="6869430"/>
            <a:chOff x="-5" y="-18"/>
            <a:chExt cx="1730" cy="10818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0" y="0"/>
              <a:ext cx="1725" cy="10800"/>
            </a:xfrm>
            <a:prstGeom prst="rect">
              <a:avLst/>
            </a:prstGeom>
            <a:solidFill>
              <a:srgbClr val="27376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Inter" panose="02000503000000020004" pitchFamily="50" charset="0"/>
              </a:endParaRPr>
            </a:p>
          </p:txBody>
        </p:sp>
        <p:pic>
          <p:nvPicPr>
            <p:cNvPr id="3" name="Рисунок 4"/>
            <p:cNvPicPr>
              <a:picLocks noChangeAspect="1"/>
            </p:cNvPicPr>
            <p:nvPr/>
          </p:nvPicPr>
          <p:blipFill rotWithShape="1">
            <a:blip r:embed="rId3"/>
            <a:srcRect r="46487"/>
            <a:stretch>
              <a:fillRect/>
            </a:stretch>
          </p:blipFill>
          <p:spPr>
            <a:xfrm>
              <a:off x="171" y="4448"/>
              <a:ext cx="1465" cy="886"/>
            </a:xfrm>
            <a:prstGeom prst="rect">
              <a:avLst/>
            </a:prstGeom>
          </p:spPr>
        </p:pic>
        <p:pic>
          <p:nvPicPr>
            <p:cNvPr id="10" name="Рисунок 5"/>
            <p:cNvPicPr>
              <a:picLocks noChangeAspect="1"/>
            </p:cNvPicPr>
            <p:nvPr/>
          </p:nvPicPr>
          <p:blipFill rotWithShape="1">
            <a:blip r:embed="rId3"/>
            <a:srcRect l="58319"/>
            <a:stretch>
              <a:fillRect/>
            </a:stretch>
          </p:blipFill>
          <p:spPr>
            <a:xfrm>
              <a:off x="47" y="5716"/>
              <a:ext cx="1630" cy="1266"/>
            </a:xfrm>
            <a:prstGeom prst="rect">
              <a:avLst/>
            </a:prstGeom>
          </p:spPr>
        </p:pic>
        <p:pic>
          <p:nvPicPr>
            <p:cNvPr id="12" name="Рисунок 6"/>
            <p:cNvPicPr>
              <a:picLocks noChangeAspect="1"/>
            </p:cNvPicPr>
            <p:nvPr/>
          </p:nvPicPr>
          <p:blipFill rotWithShape="1">
            <a:blip r:embed="rId4"/>
            <a:srcRect l="3408" r="75099"/>
            <a:stretch>
              <a:fillRect/>
            </a:stretch>
          </p:blipFill>
          <p:spPr>
            <a:xfrm>
              <a:off x="-5" y="-18"/>
              <a:ext cx="1730" cy="4143"/>
            </a:xfrm>
            <a:prstGeom prst="rect">
              <a:avLst/>
            </a:prstGeom>
          </p:spPr>
        </p:pic>
        <p:pic>
          <p:nvPicPr>
            <p:cNvPr id="13" name="Рисунок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" y="7200"/>
              <a:ext cx="1217" cy="1223"/>
            </a:xfrm>
            <a:prstGeom prst="rect">
              <a:avLst/>
            </a:prstGeom>
          </p:spPr>
        </p:pic>
        <p:pic>
          <p:nvPicPr>
            <p:cNvPr id="14" name="Рисунок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42" y="8810"/>
              <a:ext cx="1494" cy="151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6"/>
          <p:cNvSpPr txBox="1">
            <a:spLocks noGrp="1"/>
          </p:cNvSpPr>
          <p:nvPr>
            <p:ph type="title"/>
          </p:nvPr>
        </p:nvSpPr>
        <p:spPr>
          <a:xfrm>
            <a:off x="1035685" y="32385"/>
            <a:ext cx="10838180" cy="10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3200"/>
            </a:pPr>
            <a:r>
              <a:rPr lang="ru-RU" sz="3200" b="1" dirty="0">
                <a:solidFill>
                  <a:srgbClr val="FF0000"/>
                </a:solidFill>
              </a:rPr>
              <a:t>Пункты паспорта «ЦА, стейкхолдеры». Трекинг-сессия №3-4</a:t>
            </a:r>
          </a:p>
        </p:txBody>
      </p:sp>
      <p:sp>
        <p:nvSpPr>
          <p:cNvPr id="164" name="Google Shape;164;p26"/>
          <p:cNvSpPr txBox="1">
            <a:spLocks noGrp="1"/>
          </p:cNvSpPr>
          <p:nvPr>
            <p:ph type="body" idx="1"/>
          </p:nvPr>
        </p:nvSpPr>
        <p:spPr>
          <a:xfrm>
            <a:off x="1026160" y="1290320"/>
            <a:ext cx="10829290" cy="5467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 sz="2400" b="1" dirty="0"/>
              <a:t>11. </a:t>
            </a:r>
            <a:r>
              <a:rPr lang="ru-RU" sz="2400" dirty="0"/>
              <a:t>Потенциальные потребительские сегменты </a:t>
            </a:r>
            <a:endParaRPr sz="24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 sz="1800" i="1" dirty="0"/>
              <a:t>Указывается краткая информация о потенциальных потребителях с указанием их характеристик (детализация предусмотрена в части 3 данной таблицы): для юридических лиц – категория бизнеса, отрасль, и т.д.; для физических лиц – демографические данные, вкусы, уровень образования, уровень потребления и т.д.; географическое расположение потребителей, сектор рынка (B2B, B2C и др.)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lang="ru-RU" sz="1800" i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 i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 sz="2400" b="1" dirty="0"/>
              <a:t>26. </a:t>
            </a:r>
            <a:r>
              <a:rPr lang="ru-RU" sz="2400" dirty="0"/>
              <a:t>«Держатель» проблемы, его мотивации и возможности решения проблемы с использованием продукции </a:t>
            </a:r>
            <a:endParaRPr sz="24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 sz="1800" i="1" dirty="0"/>
              <a:t>Необходимо детально описать взаимосвязь между выявленной проблемой и потенциальным потребителем (см. пункты 9, 10 и 24)</a:t>
            </a:r>
            <a:endParaRPr sz="1800" i="1" dirty="0"/>
          </a:p>
        </p:txBody>
      </p:sp>
      <p:grpSp>
        <p:nvGrpSpPr>
          <p:cNvPr id="11" name="Группа 10"/>
          <p:cNvGrpSpPr/>
          <p:nvPr/>
        </p:nvGrpSpPr>
        <p:grpSpPr>
          <a:xfrm>
            <a:off x="-3175" y="-11430"/>
            <a:ext cx="1098550" cy="6869430"/>
            <a:chOff x="-5" y="-18"/>
            <a:chExt cx="1730" cy="10818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0" y="0"/>
              <a:ext cx="1725" cy="10800"/>
            </a:xfrm>
            <a:prstGeom prst="rect">
              <a:avLst/>
            </a:prstGeom>
            <a:solidFill>
              <a:srgbClr val="27376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Inter" panose="02000503000000020004" pitchFamily="50" charset="0"/>
              </a:endParaRPr>
            </a:p>
          </p:txBody>
        </p:sp>
        <p:pic>
          <p:nvPicPr>
            <p:cNvPr id="3" name="Рисунок 4"/>
            <p:cNvPicPr>
              <a:picLocks noChangeAspect="1"/>
            </p:cNvPicPr>
            <p:nvPr/>
          </p:nvPicPr>
          <p:blipFill rotWithShape="1">
            <a:blip r:embed="rId3"/>
            <a:srcRect r="46487"/>
            <a:stretch>
              <a:fillRect/>
            </a:stretch>
          </p:blipFill>
          <p:spPr>
            <a:xfrm>
              <a:off x="171" y="4448"/>
              <a:ext cx="1465" cy="886"/>
            </a:xfrm>
            <a:prstGeom prst="rect">
              <a:avLst/>
            </a:prstGeom>
          </p:spPr>
        </p:pic>
        <p:pic>
          <p:nvPicPr>
            <p:cNvPr id="10" name="Рисунок 5"/>
            <p:cNvPicPr>
              <a:picLocks noChangeAspect="1"/>
            </p:cNvPicPr>
            <p:nvPr/>
          </p:nvPicPr>
          <p:blipFill rotWithShape="1">
            <a:blip r:embed="rId3"/>
            <a:srcRect l="58319"/>
            <a:stretch>
              <a:fillRect/>
            </a:stretch>
          </p:blipFill>
          <p:spPr>
            <a:xfrm>
              <a:off x="47" y="5716"/>
              <a:ext cx="1630" cy="1266"/>
            </a:xfrm>
            <a:prstGeom prst="rect">
              <a:avLst/>
            </a:prstGeom>
          </p:spPr>
        </p:pic>
        <p:pic>
          <p:nvPicPr>
            <p:cNvPr id="12" name="Рисунок 6"/>
            <p:cNvPicPr>
              <a:picLocks noChangeAspect="1"/>
            </p:cNvPicPr>
            <p:nvPr/>
          </p:nvPicPr>
          <p:blipFill rotWithShape="1">
            <a:blip r:embed="rId4"/>
            <a:srcRect l="3408" r="75099"/>
            <a:stretch>
              <a:fillRect/>
            </a:stretch>
          </p:blipFill>
          <p:spPr>
            <a:xfrm>
              <a:off x="-5" y="-18"/>
              <a:ext cx="1730" cy="4143"/>
            </a:xfrm>
            <a:prstGeom prst="rect">
              <a:avLst/>
            </a:prstGeom>
          </p:spPr>
        </p:pic>
        <p:pic>
          <p:nvPicPr>
            <p:cNvPr id="13" name="Рисунок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" y="7200"/>
              <a:ext cx="1217" cy="1223"/>
            </a:xfrm>
            <a:prstGeom prst="rect">
              <a:avLst/>
            </a:prstGeom>
          </p:spPr>
        </p:pic>
        <p:pic>
          <p:nvPicPr>
            <p:cNvPr id="14" name="Рисунок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42" y="8810"/>
              <a:ext cx="1494" cy="151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2"/>
          <p:cNvSpPr txBox="1">
            <a:spLocks noGrp="1"/>
          </p:cNvSpPr>
          <p:nvPr>
            <p:ph type="title"/>
          </p:nvPr>
        </p:nvSpPr>
        <p:spPr>
          <a:xfrm>
            <a:off x="1041400" y="32385"/>
            <a:ext cx="10831195" cy="10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3200"/>
            </a:pPr>
            <a:r>
              <a:rPr lang="ru-RU" sz="3200" b="1" dirty="0">
                <a:solidFill>
                  <a:srgbClr val="FF0000"/>
                </a:solidFill>
              </a:rPr>
              <a:t>Пункты паспорта «Ценностное предложение» </a:t>
            </a:r>
            <a:br>
              <a:rPr lang="ru-RU" sz="3200" b="1" dirty="0">
                <a:solidFill>
                  <a:srgbClr val="FF0000"/>
                </a:solidFill>
              </a:rPr>
            </a:br>
            <a:r>
              <a:rPr lang="ru-RU" sz="3200" b="1" dirty="0">
                <a:solidFill>
                  <a:srgbClr val="FF0000"/>
                </a:solidFill>
              </a:rPr>
              <a:t>Трекинг-сессия №4-5</a:t>
            </a:r>
          </a:p>
        </p:txBody>
      </p:sp>
      <p:sp>
        <p:nvSpPr>
          <p:cNvPr id="206" name="Google Shape;206;p32"/>
          <p:cNvSpPr txBox="1">
            <a:spLocks noGrp="1"/>
          </p:cNvSpPr>
          <p:nvPr>
            <p:ph type="body" idx="1"/>
          </p:nvPr>
        </p:nvSpPr>
        <p:spPr>
          <a:xfrm>
            <a:off x="1076325" y="1245870"/>
            <a:ext cx="10797540" cy="551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 b="1" dirty="0"/>
              <a:t>15</a:t>
            </a:r>
            <a:r>
              <a:rPr lang="ru-RU" dirty="0"/>
              <a:t>. Ценностное предложение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 sz="1800" i="1" dirty="0"/>
              <a:t>Формулируется объяснение, почему клиенты должны вести дела с вами, а не с вашими конкурентами, и с самого начала делает очевидными преимущества ваших продуктов или услуг</a:t>
            </a:r>
            <a:endParaRPr sz="1800" i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 b="1" dirty="0"/>
              <a:t>19</a:t>
            </a:r>
            <a:r>
              <a:rPr lang="ru-RU" dirty="0"/>
              <a:t>. Основные конкурентные преимущества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 sz="1800" i="1" dirty="0"/>
              <a:t>Необходимо привести описание наиболее значимых качественных и количественных характеристик продукта, которые обеспечивают конкурентные преимущества в сравнении с существующими аналогами (сравнение по стоимостным, техническим параметрам и проч.)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 b="1" dirty="0"/>
              <a:t>20. </a:t>
            </a:r>
            <a:r>
              <a:rPr lang="ru-RU" dirty="0"/>
              <a:t>Научно-техническое решение и/или результаты, необходимые для создания продукции 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 sz="1800" i="1" dirty="0"/>
              <a:t>Описываются технические параметры научно-технических решений/ результатов, указанных пункте 12, подтверждающие/ обосновывающие достижение характеристик продукта, обеспечивающих их конкурентоспособность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endParaRPr sz="1800" dirty="0"/>
          </a:p>
          <a:p>
            <a:pPr marL="228600" lvl="0" indent="-114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/>
          </a:p>
          <a:p>
            <a:pPr marL="228600" lvl="0" indent="-114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/>
          </a:p>
        </p:txBody>
      </p:sp>
      <p:grpSp>
        <p:nvGrpSpPr>
          <p:cNvPr id="11" name="Группа 10"/>
          <p:cNvGrpSpPr/>
          <p:nvPr/>
        </p:nvGrpSpPr>
        <p:grpSpPr>
          <a:xfrm>
            <a:off x="-3175" y="-11430"/>
            <a:ext cx="1098550" cy="6869430"/>
            <a:chOff x="-5" y="-18"/>
            <a:chExt cx="1730" cy="10818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0" y="0"/>
              <a:ext cx="1725" cy="10800"/>
            </a:xfrm>
            <a:prstGeom prst="rect">
              <a:avLst/>
            </a:prstGeom>
            <a:solidFill>
              <a:srgbClr val="27376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Inter" panose="02000503000000020004" pitchFamily="50" charset="0"/>
              </a:endParaRPr>
            </a:p>
          </p:txBody>
        </p:sp>
        <p:pic>
          <p:nvPicPr>
            <p:cNvPr id="3" name="Рисунок 4"/>
            <p:cNvPicPr>
              <a:picLocks noChangeAspect="1"/>
            </p:cNvPicPr>
            <p:nvPr/>
          </p:nvPicPr>
          <p:blipFill rotWithShape="1">
            <a:blip r:embed="rId3"/>
            <a:srcRect r="46487"/>
            <a:stretch>
              <a:fillRect/>
            </a:stretch>
          </p:blipFill>
          <p:spPr>
            <a:xfrm>
              <a:off x="171" y="4448"/>
              <a:ext cx="1465" cy="886"/>
            </a:xfrm>
            <a:prstGeom prst="rect">
              <a:avLst/>
            </a:prstGeom>
          </p:spPr>
        </p:pic>
        <p:pic>
          <p:nvPicPr>
            <p:cNvPr id="10" name="Рисунок 5"/>
            <p:cNvPicPr>
              <a:picLocks noChangeAspect="1"/>
            </p:cNvPicPr>
            <p:nvPr/>
          </p:nvPicPr>
          <p:blipFill rotWithShape="1">
            <a:blip r:embed="rId3"/>
            <a:srcRect l="58319"/>
            <a:stretch>
              <a:fillRect/>
            </a:stretch>
          </p:blipFill>
          <p:spPr>
            <a:xfrm>
              <a:off x="47" y="5716"/>
              <a:ext cx="1630" cy="1266"/>
            </a:xfrm>
            <a:prstGeom prst="rect">
              <a:avLst/>
            </a:prstGeom>
          </p:spPr>
        </p:pic>
        <p:pic>
          <p:nvPicPr>
            <p:cNvPr id="12" name="Рисунок 6"/>
            <p:cNvPicPr>
              <a:picLocks noChangeAspect="1"/>
            </p:cNvPicPr>
            <p:nvPr/>
          </p:nvPicPr>
          <p:blipFill rotWithShape="1">
            <a:blip r:embed="rId4"/>
            <a:srcRect l="3408" r="75099"/>
            <a:stretch>
              <a:fillRect/>
            </a:stretch>
          </p:blipFill>
          <p:spPr>
            <a:xfrm>
              <a:off x="-5" y="-18"/>
              <a:ext cx="1730" cy="4143"/>
            </a:xfrm>
            <a:prstGeom prst="rect">
              <a:avLst/>
            </a:prstGeom>
          </p:spPr>
        </p:pic>
        <p:pic>
          <p:nvPicPr>
            <p:cNvPr id="13" name="Рисунок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" y="7200"/>
              <a:ext cx="1217" cy="1223"/>
            </a:xfrm>
            <a:prstGeom prst="rect">
              <a:avLst/>
            </a:prstGeom>
          </p:spPr>
        </p:pic>
        <p:pic>
          <p:nvPicPr>
            <p:cNvPr id="14" name="Рисунок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42" y="8810"/>
              <a:ext cx="1494" cy="151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1"/>
          <p:cNvSpPr txBox="1">
            <a:spLocks noGrp="1"/>
          </p:cNvSpPr>
          <p:nvPr>
            <p:ph type="title"/>
          </p:nvPr>
        </p:nvSpPr>
        <p:spPr>
          <a:xfrm>
            <a:off x="1095375" y="85324"/>
            <a:ext cx="11102340" cy="10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ibre Franklin"/>
              <a:buNone/>
            </a:pPr>
            <a:r>
              <a:rPr lang="ru-RU" sz="3200" b="1" dirty="0">
                <a:solidFill>
                  <a:srgbClr val="FF0000"/>
                </a:solidFill>
              </a:rPr>
              <a:t>Пункты паспорта «</a:t>
            </a:r>
            <a:r>
              <a:rPr lang="en-US" sz="3200" b="1" dirty="0">
                <a:solidFill>
                  <a:srgbClr val="FF0000"/>
                </a:solidFill>
              </a:rPr>
              <a:t>MVP </a:t>
            </a:r>
            <a:r>
              <a:rPr lang="ru-RU" sz="3200" b="1" dirty="0">
                <a:solidFill>
                  <a:srgbClr val="FF0000"/>
                </a:solidFill>
              </a:rPr>
              <a:t>И КОНЕЧНЫЙ ПРОДУКТ» </a:t>
            </a:r>
            <a:br>
              <a:rPr lang="ru-RU" sz="3200" b="1" dirty="0">
                <a:solidFill>
                  <a:srgbClr val="FF0000"/>
                </a:solidFill>
              </a:rPr>
            </a:br>
            <a:r>
              <a:rPr lang="ru-RU" sz="3200" b="1" dirty="0">
                <a:solidFill>
                  <a:srgbClr val="FF0000"/>
                </a:solidFill>
              </a:rPr>
              <a:t>Трекинг-сессия №3</a:t>
            </a:r>
          </a:p>
        </p:txBody>
      </p:sp>
      <p:sp>
        <p:nvSpPr>
          <p:cNvPr id="198" name="Google Shape;198;p31"/>
          <p:cNvSpPr txBox="1">
            <a:spLocks noGrp="1"/>
          </p:cNvSpPr>
          <p:nvPr>
            <p:ph type="body" idx="1"/>
          </p:nvPr>
        </p:nvSpPr>
        <p:spPr>
          <a:xfrm>
            <a:off x="1173480" y="1323671"/>
            <a:ext cx="11094085" cy="3001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buClr>
                <a:schemeClr val="dk1"/>
              </a:buClr>
              <a:buSzPts val="1800"/>
              <a:buNone/>
            </a:pPr>
            <a:r>
              <a:rPr lang="ru-RU" sz="1800" b="1" dirty="0"/>
              <a:t>20. </a:t>
            </a:r>
            <a:r>
              <a:rPr lang="ru-RU" sz="1800" dirty="0"/>
              <a:t>Научно-техническое решение и/или результаты, необходимые для создания продукции </a:t>
            </a:r>
          </a:p>
          <a:p>
            <a:pPr marL="0" lvl="0" indent="0">
              <a:buClr>
                <a:schemeClr val="dk1"/>
              </a:buClr>
              <a:buSzPts val="1800"/>
              <a:buNone/>
            </a:pPr>
            <a:r>
              <a:rPr lang="ru-RU" i="1" dirty="0"/>
              <a:t>Описываются технические параметры научно-технических решений/ результатов, указанных пункте 12, подтверждающие/ обосновывающие достижение характеристик продукта, обеспечивающих их конкурентоспособность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-3175" y="-11430"/>
            <a:ext cx="1098550" cy="6869430"/>
            <a:chOff x="-5" y="-18"/>
            <a:chExt cx="1730" cy="10818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0" y="0"/>
              <a:ext cx="1725" cy="10800"/>
            </a:xfrm>
            <a:prstGeom prst="rect">
              <a:avLst/>
            </a:prstGeom>
            <a:solidFill>
              <a:srgbClr val="27376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Inter" panose="02000503000000020004" pitchFamily="50" charset="0"/>
              </a:endParaRPr>
            </a:p>
          </p:txBody>
        </p:sp>
        <p:pic>
          <p:nvPicPr>
            <p:cNvPr id="10" name="Рисунок 4"/>
            <p:cNvPicPr>
              <a:picLocks noChangeAspect="1"/>
            </p:cNvPicPr>
            <p:nvPr/>
          </p:nvPicPr>
          <p:blipFill rotWithShape="1">
            <a:blip r:embed="rId3"/>
            <a:srcRect r="46487"/>
            <a:stretch>
              <a:fillRect/>
            </a:stretch>
          </p:blipFill>
          <p:spPr>
            <a:xfrm>
              <a:off x="171" y="4448"/>
              <a:ext cx="1465" cy="886"/>
            </a:xfrm>
            <a:prstGeom prst="rect">
              <a:avLst/>
            </a:prstGeom>
          </p:spPr>
        </p:pic>
        <p:pic>
          <p:nvPicPr>
            <p:cNvPr id="12" name="Рисунок 5"/>
            <p:cNvPicPr>
              <a:picLocks noChangeAspect="1"/>
            </p:cNvPicPr>
            <p:nvPr/>
          </p:nvPicPr>
          <p:blipFill rotWithShape="1">
            <a:blip r:embed="rId3"/>
            <a:srcRect l="58319"/>
            <a:stretch>
              <a:fillRect/>
            </a:stretch>
          </p:blipFill>
          <p:spPr>
            <a:xfrm>
              <a:off x="47" y="5716"/>
              <a:ext cx="1630" cy="1266"/>
            </a:xfrm>
            <a:prstGeom prst="rect">
              <a:avLst/>
            </a:prstGeom>
          </p:spPr>
        </p:pic>
        <p:pic>
          <p:nvPicPr>
            <p:cNvPr id="13" name="Рисунок 6"/>
            <p:cNvPicPr>
              <a:picLocks noChangeAspect="1"/>
            </p:cNvPicPr>
            <p:nvPr/>
          </p:nvPicPr>
          <p:blipFill rotWithShape="1">
            <a:blip r:embed="rId4"/>
            <a:srcRect l="3408" r="75099"/>
            <a:stretch>
              <a:fillRect/>
            </a:stretch>
          </p:blipFill>
          <p:spPr>
            <a:xfrm>
              <a:off x="-5" y="-18"/>
              <a:ext cx="1730" cy="4143"/>
            </a:xfrm>
            <a:prstGeom prst="rect">
              <a:avLst/>
            </a:prstGeom>
          </p:spPr>
        </p:pic>
        <p:pic>
          <p:nvPicPr>
            <p:cNvPr id="14" name="Рисунок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" y="7200"/>
              <a:ext cx="1217" cy="1223"/>
            </a:xfrm>
            <a:prstGeom prst="rect">
              <a:avLst/>
            </a:prstGeom>
          </p:spPr>
        </p:pic>
        <p:pic>
          <p:nvPicPr>
            <p:cNvPr id="15" name="Рисунок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42" y="8810"/>
              <a:ext cx="1494" cy="151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0"/>
          <p:cNvSpPr txBox="1">
            <a:spLocks noGrp="1"/>
          </p:cNvSpPr>
          <p:nvPr>
            <p:ph type="title"/>
          </p:nvPr>
        </p:nvSpPr>
        <p:spPr>
          <a:xfrm>
            <a:off x="1045845" y="32385"/>
            <a:ext cx="10791190" cy="10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</a:pPr>
            <a:r>
              <a:rPr lang="ru-RU" sz="3200" b="1" dirty="0">
                <a:solidFill>
                  <a:srgbClr val="FF0000"/>
                </a:solidFill>
              </a:rPr>
              <a:t>Пункты паспорта «Рынок и анализ конкурентов». </a:t>
            </a:r>
            <a:br>
              <a:rPr lang="ru-RU" sz="3200" b="1" dirty="0">
                <a:solidFill>
                  <a:srgbClr val="FF0000"/>
                </a:solidFill>
              </a:rPr>
            </a:br>
            <a:r>
              <a:rPr lang="ru-RU" sz="3200" b="1" dirty="0">
                <a:solidFill>
                  <a:srgbClr val="FF0000"/>
                </a:solidFill>
              </a:rPr>
              <a:t>Трекинг-сессия №5</a:t>
            </a:r>
          </a:p>
        </p:txBody>
      </p:sp>
      <p:sp>
        <p:nvSpPr>
          <p:cNvPr id="224" name="Google Shape;224;p30"/>
          <p:cNvSpPr txBox="1">
            <a:spLocks noGrp="1"/>
          </p:cNvSpPr>
          <p:nvPr>
            <p:ph type="body" idx="1"/>
          </p:nvPr>
        </p:nvSpPr>
        <p:spPr>
          <a:xfrm>
            <a:off x="1049020" y="1245870"/>
            <a:ext cx="11075035" cy="551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 b="1" dirty="0"/>
              <a:t>14. Основные конкуренты </a:t>
            </a:r>
            <a:endParaRPr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 dirty="0"/>
              <a:t>Кратко указываются основные конкуренты (не менее 5): прямые; косвенные; в РФ, МИР</a:t>
            </a:r>
            <a:endParaRPr dirty="0"/>
          </a:p>
          <a:p>
            <a:pPr marL="228600" lvl="0" indent="-114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/>
          </a:p>
        </p:txBody>
      </p:sp>
      <p:grpSp>
        <p:nvGrpSpPr>
          <p:cNvPr id="11" name="Группа 10"/>
          <p:cNvGrpSpPr/>
          <p:nvPr/>
        </p:nvGrpSpPr>
        <p:grpSpPr>
          <a:xfrm>
            <a:off x="-3175" y="-11430"/>
            <a:ext cx="1098550" cy="6869430"/>
            <a:chOff x="-5" y="-18"/>
            <a:chExt cx="1730" cy="10818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0" y="0"/>
              <a:ext cx="1725" cy="10800"/>
            </a:xfrm>
            <a:prstGeom prst="rect">
              <a:avLst/>
            </a:prstGeom>
            <a:solidFill>
              <a:srgbClr val="27376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Inter" panose="02000503000000020004" pitchFamily="50" charset="0"/>
              </a:endParaRPr>
            </a:p>
          </p:txBody>
        </p:sp>
        <p:pic>
          <p:nvPicPr>
            <p:cNvPr id="3" name="Рисунок 4"/>
            <p:cNvPicPr>
              <a:picLocks noChangeAspect="1"/>
            </p:cNvPicPr>
            <p:nvPr/>
          </p:nvPicPr>
          <p:blipFill rotWithShape="1">
            <a:blip r:embed="rId3"/>
            <a:srcRect r="46487"/>
            <a:stretch>
              <a:fillRect/>
            </a:stretch>
          </p:blipFill>
          <p:spPr>
            <a:xfrm>
              <a:off x="171" y="4448"/>
              <a:ext cx="1465" cy="886"/>
            </a:xfrm>
            <a:prstGeom prst="rect">
              <a:avLst/>
            </a:prstGeom>
          </p:spPr>
        </p:pic>
        <p:pic>
          <p:nvPicPr>
            <p:cNvPr id="10" name="Рисунок 5"/>
            <p:cNvPicPr>
              <a:picLocks noChangeAspect="1"/>
            </p:cNvPicPr>
            <p:nvPr/>
          </p:nvPicPr>
          <p:blipFill rotWithShape="1">
            <a:blip r:embed="rId3"/>
            <a:srcRect l="58319"/>
            <a:stretch>
              <a:fillRect/>
            </a:stretch>
          </p:blipFill>
          <p:spPr>
            <a:xfrm>
              <a:off x="47" y="5716"/>
              <a:ext cx="1630" cy="1266"/>
            </a:xfrm>
            <a:prstGeom prst="rect">
              <a:avLst/>
            </a:prstGeom>
          </p:spPr>
        </p:pic>
        <p:pic>
          <p:nvPicPr>
            <p:cNvPr id="12" name="Рисунок 6"/>
            <p:cNvPicPr>
              <a:picLocks noChangeAspect="1"/>
            </p:cNvPicPr>
            <p:nvPr/>
          </p:nvPicPr>
          <p:blipFill rotWithShape="1">
            <a:blip r:embed="rId4"/>
            <a:srcRect l="3408" r="75099"/>
            <a:stretch>
              <a:fillRect/>
            </a:stretch>
          </p:blipFill>
          <p:spPr>
            <a:xfrm>
              <a:off x="-5" y="-18"/>
              <a:ext cx="1730" cy="4143"/>
            </a:xfrm>
            <a:prstGeom prst="rect">
              <a:avLst/>
            </a:prstGeom>
          </p:spPr>
        </p:pic>
        <p:pic>
          <p:nvPicPr>
            <p:cNvPr id="13" name="Рисунок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" y="7200"/>
              <a:ext cx="1217" cy="1223"/>
            </a:xfrm>
            <a:prstGeom prst="rect">
              <a:avLst/>
            </a:prstGeom>
          </p:spPr>
        </p:pic>
        <p:pic>
          <p:nvPicPr>
            <p:cNvPr id="14" name="Рисунок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42" y="8810"/>
              <a:ext cx="1494" cy="151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4"/>
          <p:cNvSpPr txBox="1">
            <a:spLocks noGrp="1"/>
          </p:cNvSpPr>
          <p:nvPr>
            <p:ph type="title"/>
          </p:nvPr>
        </p:nvSpPr>
        <p:spPr>
          <a:xfrm>
            <a:off x="1063625" y="32385"/>
            <a:ext cx="10801350" cy="10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3200"/>
            </a:pPr>
            <a:r>
              <a:rPr lang="ru-RU" sz="3200" b="1" dirty="0">
                <a:solidFill>
                  <a:srgbClr val="FF0000"/>
                </a:solidFill>
              </a:rPr>
              <a:t>Пункты паспорта «Бизнес-модель». Трекинг-сессия №6-7</a:t>
            </a:r>
          </a:p>
        </p:txBody>
      </p:sp>
      <p:sp>
        <p:nvSpPr>
          <p:cNvPr id="251" name="Google Shape;251;p34"/>
          <p:cNvSpPr txBox="1">
            <a:spLocks noGrp="1"/>
          </p:cNvSpPr>
          <p:nvPr>
            <p:ph type="body" idx="1"/>
          </p:nvPr>
        </p:nvSpPr>
        <p:spPr>
          <a:xfrm>
            <a:off x="1054100" y="1016000"/>
            <a:ext cx="11103610" cy="5874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 sz="1800" b="1" dirty="0"/>
              <a:t>13. </a:t>
            </a:r>
            <a:r>
              <a:rPr lang="ru-RU" sz="1800" dirty="0"/>
              <a:t>Бизнес-модель </a:t>
            </a:r>
            <a:endParaRPr sz="18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 sz="1400" i="1" dirty="0"/>
              <a:t>Указывается кратко описание способа, который планируется использовать для создания ценности и получения прибыли, в том числе, как планируется выстраивать отношения с потребителями и поставщиками, способы привлечения финансовых и иных ресурсов, какие каналы продвижения и сбыта продукта планируется использовать и развивать, и т.д.</a:t>
            </a:r>
            <a:endParaRPr sz="1400" i="1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 pitchFamily="34" charset="0"/>
              <a:buNone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r" panose="02000503000000020004" pitchFamily="50" charset="0"/>
                <a:ea typeface="+mn-ea"/>
                <a:cs typeface="+mn-cs"/>
              </a:rPr>
              <a:t>16.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r" panose="02000503000000020004" pitchFamily="50" charset="0"/>
                <a:ea typeface="+mn-ea"/>
                <a:cs typeface="+mn-cs"/>
              </a:rPr>
              <a:t>Обоснование реализуемости (устойчивости) бизнеса (конкурентные преимущества (включая наличие уникальных РИД, действующих индустриальных партнеров, доступ к ограниченным ресурсам и т.д.); дефицит, дешевизна, уникальность и т.п.)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 pitchFamily="34" charset="0"/>
              <a:buNone/>
              <a:defRPr/>
            </a:pP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r" panose="02000503000000020004" pitchFamily="50" charset="0"/>
                <a:ea typeface="+mn-ea"/>
                <a:cs typeface="+mn-cs"/>
              </a:rPr>
              <a:t>Приведите аргументы в пользу реализуемости бизнес-идеи, в чем ее полезность и востребованность продукта по сравнению с другими продуктами на рынке, чем обосновывается потенциальная прибыльность бизнеса, насколько будет бизнес устойчивым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 pitchFamily="34" charset="0"/>
              <a:buNone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r" panose="02000503000000020004" pitchFamily="50" charset="0"/>
                <a:ea typeface="+mn-ea"/>
                <a:cs typeface="+mn-cs"/>
              </a:rPr>
              <a:t>18.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r" panose="02000503000000020004" pitchFamily="50" charset="0"/>
                <a:ea typeface="+mn-ea"/>
                <a:cs typeface="+mn-cs"/>
              </a:rPr>
              <a:t>Организационные, производственные и финансовые параметры бизнеса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 pitchFamily="34" charset="0"/>
              <a:buNone/>
              <a:defRPr/>
            </a:pP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r" panose="02000503000000020004" pitchFamily="50" charset="0"/>
                <a:ea typeface="+mn-ea"/>
                <a:cs typeface="+mn-cs"/>
              </a:rPr>
              <a:t>Приводится видение основателя (-лей) стартапа в части выстраивания внутренних процессов организации бизнеса, включая партнерские возможности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 pitchFamily="34" charset="0"/>
              <a:buNone/>
              <a:defRPr/>
            </a:pP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r" panose="02000503000000020004" pitchFamily="50" charset="0"/>
                <a:ea typeface="+mn-ea"/>
                <a:cs typeface="+mn-cs"/>
              </a:rPr>
              <a:t>Это не про идею, не про продукт, а про реализиуемость на деле, на возможность налаживания производства. Какой контекст и какой шанс выжить?</a:t>
            </a:r>
            <a:endParaRPr lang="ru-RU" sz="1800"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 sz="1800" b="1" dirty="0"/>
              <a:t>28</a:t>
            </a:r>
            <a:r>
              <a:rPr lang="ru-RU" sz="1800" dirty="0"/>
              <a:t>. Оценка потенциала «рынка» и рентабельности бизнеса </a:t>
            </a:r>
            <a:endParaRPr sz="18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 sz="1400" dirty="0"/>
              <a:t>Необходимо привести кратко обоснование сегмента и доли рынка, потенциальные возможности для масштабирования бизнеса, а также детально раскрыть информацию, указанную в пункте 7.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-3175" y="-11430"/>
            <a:ext cx="1098550" cy="6869430"/>
            <a:chOff x="-5" y="-18"/>
            <a:chExt cx="1730" cy="10818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0" y="0"/>
              <a:ext cx="1725" cy="10800"/>
            </a:xfrm>
            <a:prstGeom prst="rect">
              <a:avLst/>
            </a:prstGeom>
            <a:solidFill>
              <a:srgbClr val="27376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Inter" panose="02000503000000020004" pitchFamily="50" charset="0"/>
              </a:endParaRPr>
            </a:p>
          </p:txBody>
        </p:sp>
        <p:pic>
          <p:nvPicPr>
            <p:cNvPr id="3" name="Рисунок 4"/>
            <p:cNvPicPr>
              <a:picLocks noChangeAspect="1"/>
            </p:cNvPicPr>
            <p:nvPr/>
          </p:nvPicPr>
          <p:blipFill rotWithShape="1">
            <a:blip r:embed="rId3"/>
            <a:srcRect r="46487"/>
            <a:stretch>
              <a:fillRect/>
            </a:stretch>
          </p:blipFill>
          <p:spPr>
            <a:xfrm>
              <a:off x="171" y="4448"/>
              <a:ext cx="1465" cy="886"/>
            </a:xfrm>
            <a:prstGeom prst="rect">
              <a:avLst/>
            </a:prstGeom>
          </p:spPr>
        </p:pic>
        <p:pic>
          <p:nvPicPr>
            <p:cNvPr id="10" name="Рисунок 5"/>
            <p:cNvPicPr>
              <a:picLocks noChangeAspect="1"/>
            </p:cNvPicPr>
            <p:nvPr/>
          </p:nvPicPr>
          <p:blipFill rotWithShape="1">
            <a:blip r:embed="rId3"/>
            <a:srcRect l="58319"/>
            <a:stretch>
              <a:fillRect/>
            </a:stretch>
          </p:blipFill>
          <p:spPr>
            <a:xfrm>
              <a:off x="47" y="5716"/>
              <a:ext cx="1630" cy="1266"/>
            </a:xfrm>
            <a:prstGeom prst="rect">
              <a:avLst/>
            </a:prstGeom>
          </p:spPr>
        </p:pic>
        <p:pic>
          <p:nvPicPr>
            <p:cNvPr id="12" name="Рисунок 6"/>
            <p:cNvPicPr>
              <a:picLocks noChangeAspect="1"/>
            </p:cNvPicPr>
            <p:nvPr/>
          </p:nvPicPr>
          <p:blipFill rotWithShape="1">
            <a:blip r:embed="rId4"/>
            <a:srcRect l="3408" r="75099"/>
            <a:stretch>
              <a:fillRect/>
            </a:stretch>
          </p:blipFill>
          <p:spPr>
            <a:xfrm>
              <a:off x="-5" y="-18"/>
              <a:ext cx="1730" cy="4143"/>
            </a:xfrm>
            <a:prstGeom prst="rect">
              <a:avLst/>
            </a:prstGeom>
          </p:spPr>
        </p:pic>
        <p:pic>
          <p:nvPicPr>
            <p:cNvPr id="13" name="Рисунок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" y="7200"/>
              <a:ext cx="1217" cy="1223"/>
            </a:xfrm>
            <a:prstGeom prst="rect">
              <a:avLst/>
            </a:prstGeom>
          </p:spPr>
        </p:pic>
        <p:pic>
          <p:nvPicPr>
            <p:cNvPr id="14" name="Рисунок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42" y="8810"/>
              <a:ext cx="1494" cy="151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6"/>
          <p:cNvSpPr txBox="1">
            <a:spLocks noGrp="1"/>
          </p:cNvSpPr>
          <p:nvPr>
            <p:ph type="title"/>
          </p:nvPr>
        </p:nvSpPr>
        <p:spPr>
          <a:xfrm>
            <a:off x="1064260" y="32385"/>
            <a:ext cx="11059160" cy="10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</a:pPr>
            <a:r>
              <a:rPr lang="ru-RU" sz="3200" b="1" dirty="0">
                <a:solidFill>
                  <a:srgbClr val="FF0000"/>
                </a:solidFill>
              </a:rPr>
              <a:t>Пункты паспорта «Стратегия продвижения». Трекинг-сессия №7-8</a:t>
            </a:r>
          </a:p>
        </p:txBody>
      </p:sp>
      <p:sp>
        <p:nvSpPr>
          <p:cNvPr id="268" name="Google Shape;268;p36"/>
          <p:cNvSpPr txBox="1">
            <a:spLocks noGrp="1"/>
          </p:cNvSpPr>
          <p:nvPr>
            <p:ph idx="1"/>
          </p:nvPr>
        </p:nvSpPr>
        <p:spPr>
          <a:xfrm>
            <a:off x="1022350" y="1245870"/>
            <a:ext cx="11101070" cy="551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 b="1" dirty="0"/>
              <a:t>23</a:t>
            </a:r>
            <a:r>
              <a:rPr lang="ru-RU" dirty="0"/>
              <a:t>. Каналы продвижения будущей технологии/услуги/продукта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 sz="1800" i="1" dirty="0"/>
              <a:t>Необходимо указать, какую маркетинговую стратегию планируется применять, привести кратко аргументы в пользу выбора тех или иных каналов продвижения</a:t>
            </a:r>
            <a:endParaRPr sz="1800" i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 b="1" dirty="0"/>
              <a:t>24. </a:t>
            </a:r>
            <a:r>
              <a:rPr lang="ru-RU" dirty="0"/>
              <a:t>Каналы сбыта будущего продукта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 sz="1800" i="1" dirty="0"/>
              <a:t>Указать какие каналы сбыта планируется использовать для реализации продукта и дать кратко обоснование выбора</a:t>
            </a:r>
            <a:endParaRPr sz="1800" i="1" dirty="0"/>
          </a:p>
          <a:p>
            <a:pPr marL="228600" lvl="0" indent="-114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 dirty="0"/>
          </a:p>
        </p:txBody>
      </p:sp>
      <p:grpSp>
        <p:nvGrpSpPr>
          <p:cNvPr id="11" name="Группа 10"/>
          <p:cNvGrpSpPr/>
          <p:nvPr/>
        </p:nvGrpSpPr>
        <p:grpSpPr>
          <a:xfrm>
            <a:off x="-3175" y="-11430"/>
            <a:ext cx="1098550" cy="6869430"/>
            <a:chOff x="-5" y="-18"/>
            <a:chExt cx="1730" cy="10818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0" y="0"/>
              <a:ext cx="1725" cy="10800"/>
            </a:xfrm>
            <a:prstGeom prst="rect">
              <a:avLst/>
            </a:prstGeom>
            <a:solidFill>
              <a:srgbClr val="27376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Inter" panose="02000503000000020004" pitchFamily="50" charset="0"/>
              </a:endParaRPr>
            </a:p>
          </p:txBody>
        </p:sp>
        <p:pic>
          <p:nvPicPr>
            <p:cNvPr id="3" name="Рисунок 4"/>
            <p:cNvPicPr>
              <a:picLocks noChangeAspect="1"/>
            </p:cNvPicPr>
            <p:nvPr/>
          </p:nvPicPr>
          <p:blipFill rotWithShape="1">
            <a:blip r:embed="rId4"/>
            <a:srcRect r="46487"/>
            <a:stretch>
              <a:fillRect/>
            </a:stretch>
          </p:blipFill>
          <p:spPr>
            <a:xfrm>
              <a:off x="171" y="4448"/>
              <a:ext cx="1465" cy="886"/>
            </a:xfrm>
            <a:prstGeom prst="rect">
              <a:avLst/>
            </a:prstGeom>
          </p:spPr>
        </p:pic>
        <p:pic>
          <p:nvPicPr>
            <p:cNvPr id="10" name="Рисунок 5"/>
            <p:cNvPicPr>
              <a:picLocks noChangeAspect="1"/>
            </p:cNvPicPr>
            <p:nvPr/>
          </p:nvPicPr>
          <p:blipFill rotWithShape="1">
            <a:blip r:embed="rId4"/>
            <a:srcRect l="58319"/>
            <a:stretch>
              <a:fillRect/>
            </a:stretch>
          </p:blipFill>
          <p:spPr>
            <a:xfrm>
              <a:off x="47" y="5716"/>
              <a:ext cx="1630" cy="1266"/>
            </a:xfrm>
            <a:prstGeom prst="rect">
              <a:avLst/>
            </a:prstGeom>
          </p:spPr>
        </p:pic>
        <p:pic>
          <p:nvPicPr>
            <p:cNvPr id="12" name="Рисунок 6"/>
            <p:cNvPicPr>
              <a:picLocks noChangeAspect="1"/>
            </p:cNvPicPr>
            <p:nvPr/>
          </p:nvPicPr>
          <p:blipFill rotWithShape="1">
            <a:blip r:embed="rId5"/>
            <a:srcRect l="3408" r="75099"/>
            <a:stretch>
              <a:fillRect/>
            </a:stretch>
          </p:blipFill>
          <p:spPr>
            <a:xfrm>
              <a:off x="-5" y="-18"/>
              <a:ext cx="1730" cy="4143"/>
            </a:xfrm>
            <a:prstGeom prst="rect">
              <a:avLst/>
            </a:prstGeom>
          </p:spPr>
        </p:pic>
        <p:pic>
          <p:nvPicPr>
            <p:cNvPr id="13" name="Рисунок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" y="7200"/>
              <a:ext cx="1217" cy="1223"/>
            </a:xfrm>
            <a:prstGeom prst="rect">
              <a:avLst/>
            </a:prstGeom>
          </p:spPr>
        </p:pic>
        <p:pic>
          <p:nvPicPr>
            <p:cNvPr id="14" name="Рисунок 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42" y="8810"/>
              <a:ext cx="1494" cy="1517"/>
            </a:xfrm>
            <a:prstGeom prst="rect">
              <a:avLst/>
            </a:prstGeom>
          </p:spPr>
        </p:pic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2"/>
          <p:cNvSpPr/>
          <p:nvPr/>
        </p:nvSpPr>
        <p:spPr>
          <a:xfrm>
            <a:off x="9674352" y="0"/>
            <a:ext cx="2517648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  <a:sym typeface="Calibri" panose="020F0502020204030204"/>
            </a:endParaRPr>
          </a:p>
        </p:txBody>
      </p:sp>
      <p:sp>
        <p:nvSpPr>
          <p:cNvPr id="125" name="Google Shape;125;p22"/>
          <p:cNvSpPr txBox="1">
            <a:spLocks noGrp="1"/>
          </p:cNvSpPr>
          <p:nvPr>
            <p:ph type="title"/>
          </p:nvPr>
        </p:nvSpPr>
        <p:spPr>
          <a:xfrm>
            <a:off x="1061085" y="32385"/>
            <a:ext cx="11062970" cy="10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3200"/>
            </a:pPr>
            <a:r>
              <a:rPr lang="ru-RU" sz="3200" b="1" dirty="0">
                <a:solidFill>
                  <a:srgbClr val="FF0000"/>
                </a:solidFill>
              </a:rPr>
              <a:t>Пункты паспорта «Команда проекта». </a:t>
            </a:r>
            <a:r>
              <a:rPr lang="ru-RU" sz="3200" dirty="0">
                <a:solidFill>
                  <a:srgbClr val="FF0000"/>
                </a:solidFill>
                <a:sym typeface="+mn-ea"/>
              </a:rPr>
              <a:t>Трекинг-сессия №7-8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26" name="Google Shape;126;p22"/>
          <p:cNvSpPr txBox="1">
            <a:spLocks noGrp="1"/>
          </p:cNvSpPr>
          <p:nvPr>
            <p:ph type="body" idx="1"/>
          </p:nvPr>
        </p:nvSpPr>
        <p:spPr>
          <a:xfrm>
            <a:off x="1094740" y="1313815"/>
            <a:ext cx="10972799" cy="1886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1" indent="0">
              <a:buClr>
                <a:schemeClr val="dk1"/>
              </a:buClr>
              <a:buSzPts val="1800"/>
              <a:buNone/>
            </a:pPr>
            <a:r>
              <a:rPr lang="ru-RU" sz="3300" b="1" dirty="0"/>
              <a:t>Раздел паспорта: «</a:t>
            </a:r>
            <a:r>
              <a:rPr lang="ru-RU" sz="3300" b="1" dirty="0">
                <a:solidFill>
                  <a:srgbClr val="FF0000"/>
                </a:solidFill>
              </a:rPr>
              <a:t>Информация о лидере и участниках стартап-проекта</a:t>
            </a:r>
            <a:r>
              <a:rPr lang="ru-RU" sz="3300" b="1" dirty="0"/>
              <a:t>»</a:t>
            </a:r>
          </a:p>
          <a:p>
            <a:pPr marL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lang="ru-RU" sz="1800" b="1" dirty="0"/>
          </a:p>
          <a:p>
            <a:pPr marL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 sz="1800" b="1" dirty="0"/>
              <a:t>6</a:t>
            </a:r>
            <a:r>
              <a:rPr lang="ru-RU" sz="1800" dirty="0"/>
              <a:t>. Лидер </a:t>
            </a:r>
            <a:r>
              <a:rPr lang="ru-RU" sz="1800" dirty="0" err="1"/>
              <a:t>стартап</a:t>
            </a:r>
            <a:r>
              <a:rPr lang="ru-RU" sz="1800" dirty="0"/>
              <a:t>-проекта</a:t>
            </a:r>
            <a:endParaRPr sz="1800" dirty="0"/>
          </a:p>
          <a:p>
            <a:pPr marL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lang="ru-RU" sz="1800" dirty="0"/>
          </a:p>
          <a:p>
            <a:pPr marL="0" lvl="1" indent="0">
              <a:buNone/>
            </a:pPr>
            <a:r>
              <a:rPr lang="ru-RU" sz="1800" b="1" dirty="0"/>
              <a:t>7</a:t>
            </a:r>
            <a:r>
              <a:rPr lang="ru-RU" sz="1800" dirty="0"/>
              <a:t>. Команда </a:t>
            </a:r>
            <a:r>
              <a:rPr lang="ru-RU" sz="1800" dirty="0" err="1"/>
              <a:t>стартап</a:t>
            </a:r>
            <a:r>
              <a:rPr lang="ru-RU" sz="1800" dirty="0"/>
              <a:t>-проекта (участники </a:t>
            </a:r>
            <a:r>
              <a:rPr lang="ru-RU" sz="1800" dirty="0" err="1"/>
              <a:t>стартап</a:t>
            </a:r>
            <a:r>
              <a:rPr lang="ru-RU" sz="1800" dirty="0"/>
              <a:t>-проекта, которые работают в рамках акселерационной программы) </a:t>
            </a:r>
          </a:p>
          <a:p>
            <a:pPr marL="457200" lvl="1" indent="0">
              <a:buNone/>
            </a:pPr>
            <a:endParaRPr lang="ru-RU" sz="1800" dirty="0"/>
          </a:p>
          <a:p>
            <a:pPr marL="228600" lvl="0" indent="-114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lang="en-US" altLang="ru-RU" sz="1800" dirty="0">
              <a:solidFill>
                <a:srgbClr val="FF0000"/>
              </a:solidFill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-3175" y="-11430"/>
            <a:ext cx="1098550" cy="6869430"/>
            <a:chOff x="-5" y="-18"/>
            <a:chExt cx="1730" cy="10818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0" y="0"/>
              <a:ext cx="1725" cy="10800"/>
            </a:xfrm>
            <a:prstGeom prst="rect">
              <a:avLst/>
            </a:prstGeom>
            <a:solidFill>
              <a:srgbClr val="27376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Inter" panose="02000503000000020004" pitchFamily="50" charset="0"/>
              </a:endParaRPr>
            </a:p>
          </p:txBody>
        </p:sp>
        <p:pic>
          <p:nvPicPr>
            <p:cNvPr id="3" name="Рисунок 4"/>
            <p:cNvPicPr>
              <a:picLocks noChangeAspect="1"/>
            </p:cNvPicPr>
            <p:nvPr/>
          </p:nvPicPr>
          <p:blipFill rotWithShape="1">
            <a:blip r:embed="rId3"/>
            <a:srcRect r="46487"/>
            <a:stretch>
              <a:fillRect/>
            </a:stretch>
          </p:blipFill>
          <p:spPr>
            <a:xfrm>
              <a:off x="171" y="4448"/>
              <a:ext cx="1465" cy="886"/>
            </a:xfrm>
            <a:prstGeom prst="rect">
              <a:avLst/>
            </a:prstGeom>
          </p:spPr>
        </p:pic>
        <p:pic>
          <p:nvPicPr>
            <p:cNvPr id="10" name="Рисунок 5"/>
            <p:cNvPicPr>
              <a:picLocks noChangeAspect="1"/>
            </p:cNvPicPr>
            <p:nvPr/>
          </p:nvPicPr>
          <p:blipFill rotWithShape="1">
            <a:blip r:embed="rId3"/>
            <a:srcRect l="58319"/>
            <a:stretch>
              <a:fillRect/>
            </a:stretch>
          </p:blipFill>
          <p:spPr>
            <a:xfrm>
              <a:off x="47" y="5716"/>
              <a:ext cx="1630" cy="1266"/>
            </a:xfrm>
            <a:prstGeom prst="rect">
              <a:avLst/>
            </a:prstGeom>
          </p:spPr>
        </p:pic>
        <p:pic>
          <p:nvPicPr>
            <p:cNvPr id="12" name="Рисунок 6"/>
            <p:cNvPicPr>
              <a:picLocks noChangeAspect="1"/>
            </p:cNvPicPr>
            <p:nvPr/>
          </p:nvPicPr>
          <p:blipFill rotWithShape="1">
            <a:blip r:embed="rId4"/>
            <a:srcRect l="3408" r="75099"/>
            <a:stretch>
              <a:fillRect/>
            </a:stretch>
          </p:blipFill>
          <p:spPr>
            <a:xfrm>
              <a:off x="-5" y="-18"/>
              <a:ext cx="1730" cy="4143"/>
            </a:xfrm>
            <a:prstGeom prst="rect">
              <a:avLst/>
            </a:prstGeom>
          </p:spPr>
        </p:pic>
        <p:pic>
          <p:nvPicPr>
            <p:cNvPr id="13" name="Рисунок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" y="7200"/>
              <a:ext cx="1217" cy="1223"/>
            </a:xfrm>
            <a:prstGeom prst="rect">
              <a:avLst/>
            </a:prstGeom>
          </p:spPr>
        </p:pic>
        <p:pic>
          <p:nvPicPr>
            <p:cNvPr id="14" name="Рисунок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42" y="8810"/>
              <a:ext cx="1494" cy="151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>
            <a:spLocks noGrp="1"/>
          </p:cNvSpPr>
          <p:nvPr>
            <p:ph type="title"/>
          </p:nvPr>
        </p:nvSpPr>
        <p:spPr>
          <a:xfrm>
            <a:off x="1069975" y="32385"/>
            <a:ext cx="11054080" cy="1172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ts val="3200"/>
            </a:pPr>
            <a:r>
              <a:rPr lang="ru-RU" sz="3200" b="1" dirty="0">
                <a:solidFill>
                  <a:srgbClr val="FF0000"/>
                </a:solidFill>
              </a:rPr>
              <a:t>Текущий статус проекта, дорожная карта проекта и призыв к действию. </a:t>
            </a:r>
            <a:r>
              <a:rPr lang="ru-RU" sz="3200" b="1" dirty="0">
                <a:solidFill>
                  <a:srgbClr val="FF0000"/>
                </a:solidFill>
                <a:sym typeface="+mn-ea"/>
              </a:rPr>
              <a:t>Трекинг-сессия №6-7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26" name="Google Shape;126;p22"/>
          <p:cNvSpPr txBox="1">
            <a:spLocks noGrp="1"/>
          </p:cNvSpPr>
          <p:nvPr>
            <p:ph type="body" idx="1"/>
          </p:nvPr>
        </p:nvSpPr>
        <p:spPr>
          <a:xfrm>
            <a:off x="1203960" y="1339173"/>
            <a:ext cx="10842211" cy="2630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buClr>
                <a:schemeClr val="dk1"/>
              </a:buClr>
              <a:buSzPts val="1800"/>
              <a:buNone/>
            </a:pPr>
            <a:r>
              <a:rPr lang="ru-RU" sz="2000" b="1" dirty="0"/>
              <a:t>21. «Задел». Уровень готовности продукта TRL </a:t>
            </a:r>
          </a:p>
          <a:p>
            <a:pPr marL="0" lvl="0" indent="0" algn="just">
              <a:buClr>
                <a:schemeClr val="dk1"/>
              </a:buClr>
              <a:buSzPts val="1800"/>
              <a:buNone/>
            </a:pPr>
            <a:r>
              <a:rPr lang="ru-RU" sz="2000" i="1" dirty="0"/>
              <a:t>Необходимо указать максимально емко и кратко, насколько проработан стартап-проект по итогам прохождения акселерационной программы (организационные, кадровые, материальные и др.), позволяющие максимально эффективно развивать стартап дальше</a:t>
            </a:r>
          </a:p>
          <a:p>
            <a:pPr marL="0" lvl="0" indent="0" algn="just">
              <a:buClr>
                <a:schemeClr val="dk1"/>
              </a:buClr>
              <a:buSzPts val="1800"/>
              <a:buNone/>
            </a:pPr>
            <a:endParaRPr lang="ru-RU" sz="2000" b="1" i="1" dirty="0"/>
          </a:p>
          <a:p>
            <a:pPr marL="0" lvl="0" indent="0" algn="just">
              <a:buClr>
                <a:schemeClr val="dk1"/>
              </a:buClr>
              <a:buSzPts val="1800"/>
              <a:buNone/>
            </a:pPr>
            <a:r>
              <a:rPr lang="ru-RU" sz="2000" b="1" dirty="0"/>
              <a:t>29.  План дальнейшего развития стартап проекта</a:t>
            </a:r>
            <a:endParaRPr sz="2000" b="1" dirty="0"/>
          </a:p>
        </p:txBody>
      </p:sp>
      <p:grpSp>
        <p:nvGrpSpPr>
          <p:cNvPr id="11" name="Группа 10"/>
          <p:cNvGrpSpPr/>
          <p:nvPr/>
        </p:nvGrpSpPr>
        <p:grpSpPr>
          <a:xfrm>
            <a:off x="-3175" y="-11430"/>
            <a:ext cx="1098550" cy="6869430"/>
            <a:chOff x="-5" y="-18"/>
            <a:chExt cx="1730" cy="10818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0" y="0"/>
              <a:ext cx="1725" cy="10800"/>
            </a:xfrm>
            <a:prstGeom prst="rect">
              <a:avLst/>
            </a:prstGeom>
            <a:solidFill>
              <a:srgbClr val="27376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Inter" panose="02000503000000020004" pitchFamily="50" charset="0"/>
              </a:endParaRPr>
            </a:p>
          </p:txBody>
        </p:sp>
        <p:pic>
          <p:nvPicPr>
            <p:cNvPr id="3" name="Рисунок 4"/>
            <p:cNvPicPr>
              <a:picLocks noChangeAspect="1"/>
            </p:cNvPicPr>
            <p:nvPr/>
          </p:nvPicPr>
          <p:blipFill rotWithShape="1">
            <a:blip r:embed="rId3"/>
            <a:srcRect r="46487"/>
            <a:stretch>
              <a:fillRect/>
            </a:stretch>
          </p:blipFill>
          <p:spPr>
            <a:xfrm>
              <a:off x="171" y="4448"/>
              <a:ext cx="1465" cy="886"/>
            </a:xfrm>
            <a:prstGeom prst="rect">
              <a:avLst/>
            </a:prstGeom>
          </p:spPr>
        </p:pic>
        <p:pic>
          <p:nvPicPr>
            <p:cNvPr id="10" name="Рисунок 5"/>
            <p:cNvPicPr>
              <a:picLocks noChangeAspect="1"/>
            </p:cNvPicPr>
            <p:nvPr/>
          </p:nvPicPr>
          <p:blipFill rotWithShape="1">
            <a:blip r:embed="rId3"/>
            <a:srcRect l="58319"/>
            <a:stretch>
              <a:fillRect/>
            </a:stretch>
          </p:blipFill>
          <p:spPr>
            <a:xfrm>
              <a:off x="47" y="5716"/>
              <a:ext cx="1630" cy="1266"/>
            </a:xfrm>
            <a:prstGeom prst="rect">
              <a:avLst/>
            </a:prstGeom>
          </p:spPr>
        </p:pic>
        <p:pic>
          <p:nvPicPr>
            <p:cNvPr id="12" name="Рисунок 6"/>
            <p:cNvPicPr>
              <a:picLocks noChangeAspect="1"/>
            </p:cNvPicPr>
            <p:nvPr/>
          </p:nvPicPr>
          <p:blipFill rotWithShape="1">
            <a:blip r:embed="rId4"/>
            <a:srcRect l="3408" r="75099"/>
            <a:stretch>
              <a:fillRect/>
            </a:stretch>
          </p:blipFill>
          <p:spPr>
            <a:xfrm>
              <a:off x="-5" y="-18"/>
              <a:ext cx="1730" cy="4143"/>
            </a:xfrm>
            <a:prstGeom prst="rect">
              <a:avLst/>
            </a:prstGeom>
          </p:spPr>
        </p:pic>
        <p:pic>
          <p:nvPicPr>
            <p:cNvPr id="13" name="Рисунок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" y="7200"/>
              <a:ext cx="1217" cy="1223"/>
            </a:xfrm>
            <a:prstGeom prst="rect">
              <a:avLst/>
            </a:prstGeom>
          </p:spPr>
        </p:pic>
        <p:pic>
          <p:nvPicPr>
            <p:cNvPr id="14" name="Рисунок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42" y="8810"/>
              <a:ext cx="1494" cy="151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47BFB4-8378-41F5-BF10-F78B15EF9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dirty="0"/>
              <a:t>АКТУАЛЬНОСТЬ И ПРОБЛЕМАТИКА ПРОЕКТА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D01EE44-2B8C-4381-9BC6-3544EC6C8B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889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ru-RU" altLang="en-US" sz="2000" b="1" dirty="0"/>
              <a:t>Проблематика проекта</a:t>
            </a:r>
            <a:r>
              <a:rPr lang="ru-RU" altLang="en-US" sz="2000" dirty="0"/>
              <a:t>  (потребность клиента)</a:t>
            </a:r>
          </a:p>
          <a:p>
            <a:r>
              <a:rPr lang="ru-RU" b="1" dirty="0"/>
              <a:t>1. Дети до трех лет — невозможность взаимодействия с врачом</a:t>
            </a:r>
            <a:endParaRPr lang="ru-RU" dirty="0"/>
          </a:p>
          <a:p>
            <a:r>
              <a:rPr lang="ru-RU" dirty="0"/>
              <a:t>Ребенок не способен выполнять инструкции, фиксировать взгляд по требованию или отвечать на вопросы.</a:t>
            </a:r>
          </a:p>
          <a:p>
            <a:r>
              <a:rPr lang="ru-RU" dirty="0"/>
              <a:t>Диагностика или не проводится вовсе, или применяются методы, требующие много времени при низкой точности измерений.</a:t>
            </a:r>
          </a:p>
          <a:p>
            <a:r>
              <a:rPr lang="ru-RU" b="1" dirty="0"/>
              <a:t>2. Отсутствие быстрого и массового объективного скрининга</a:t>
            </a:r>
            <a:r>
              <a:rPr lang="ru-RU" dirty="0"/>
              <a:t>.</a:t>
            </a:r>
          </a:p>
          <a:p>
            <a:r>
              <a:rPr lang="ru-RU" dirty="0"/>
              <a:t>Отсутствие объективных решений массового скрининга в яслях, детских садах и школах.</a:t>
            </a:r>
          </a:p>
          <a:p>
            <a:r>
              <a:rPr lang="ru-RU" dirty="0"/>
              <a:t>Выездные бригады в труднодоступные и удалённые населённые пункты не имеют портативных решений для быстрого скрининга.</a:t>
            </a:r>
          </a:p>
          <a:p>
            <a:r>
              <a:rPr lang="ru-RU" b="1" dirty="0"/>
              <a:t>3. Зависимость от импорта</a:t>
            </a:r>
            <a:endParaRPr lang="ru-RU" dirty="0"/>
          </a:p>
          <a:p>
            <a:r>
              <a:rPr lang="ru-RU" dirty="0"/>
              <a:t>высокая стоимость,</a:t>
            </a:r>
          </a:p>
          <a:p>
            <a:r>
              <a:rPr lang="ru-RU" dirty="0"/>
              <a:t>риски перебоев с поставками,</a:t>
            </a:r>
          </a:p>
          <a:p>
            <a:r>
              <a:rPr lang="ru-RU" dirty="0"/>
              <a:t>сложности с обслуживанием при изменении внешнеполитических условий.</a:t>
            </a:r>
          </a:p>
        </p:txBody>
      </p:sp>
    </p:spTree>
    <p:extLst>
      <p:ext uri="{BB962C8B-B14F-4D97-AF65-F5344CB8AC3E}">
        <p14:creationId xmlns:p14="http://schemas.microsoft.com/office/powerpoint/2010/main" val="11843764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8"/>
          <p:cNvSpPr txBox="1">
            <a:spLocks noGrp="1"/>
          </p:cNvSpPr>
          <p:nvPr>
            <p:ph type="title"/>
          </p:nvPr>
        </p:nvSpPr>
        <p:spPr>
          <a:xfrm>
            <a:off x="1129182" y="77746"/>
            <a:ext cx="10971378" cy="1242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Libre Franklin"/>
              <a:buNone/>
            </a:pPr>
            <a:r>
              <a:rPr lang="ru-RU" sz="4800" b="1" dirty="0">
                <a:latin typeface="Calibri Light" panose="020F0302020204030204" charset="0"/>
                <a:cs typeface="Calibri Light" panose="020F0302020204030204" charset="0"/>
              </a:rPr>
              <a:t>ПРИЛОЖЕНИЕ. ВИЗУАЛЬНЫЕ ЭЛЕМЕНТЫ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-3175" y="-11430"/>
            <a:ext cx="1098550" cy="6869430"/>
            <a:chOff x="-5" y="-18"/>
            <a:chExt cx="1730" cy="10818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0" y="0"/>
              <a:ext cx="1725" cy="10800"/>
            </a:xfrm>
            <a:prstGeom prst="rect">
              <a:avLst/>
            </a:prstGeom>
            <a:solidFill>
              <a:srgbClr val="27376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Inter" panose="02000503000000020004" pitchFamily="50" charset="0"/>
              </a:endParaRPr>
            </a:p>
          </p:txBody>
        </p:sp>
        <p:pic>
          <p:nvPicPr>
            <p:cNvPr id="3" name="Рисунок 4"/>
            <p:cNvPicPr>
              <a:picLocks noChangeAspect="1"/>
            </p:cNvPicPr>
            <p:nvPr/>
          </p:nvPicPr>
          <p:blipFill rotWithShape="1">
            <a:blip r:embed="rId3"/>
            <a:srcRect r="46487"/>
            <a:stretch>
              <a:fillRect/>
            </a:stretch>
          </p:blipFill>
          <p:spPr>
            <a:xfrm>
              <a:off x="171" y="4448"/>
              <a:ext cx="1465" cy="886"/>
            </a:xfrm>
            <a:prstGeom prst="rect">
              <a:avLst/>
            </a:prstGeom>
          </p:spPr>
        </p:pic>
        <p:pic>
          <p:nvPicPr>
            <p:cNvPr id="10" name="Рисунок 5"/>
            <p:cNvPicPr>
              <a:picLocks noChangeAspect="1"/>
            </p:cNvPicPr>
            <p:nvPr/>
          </p:nvPicPr>
          <p:blipFill rotWithShape="1">
            <a:blip r:embed="rId3"/>
            <a:srcRect l="58319"/>
            <a:stretch>
              <a:fillRect/>
            </a:stretch>
          </p:blipFill>
          <p:spPr>
            <a:xfrm>
              <a:off x="47" y="5716"/>
              <a:ext cx="1630" cy="1266"/>
            </a:xfrm>
            <a:prstGeom prst="rect">
              <a:avLst/>
            </a:prstGeom>
          </p:spPr>
        </p:pic>
        <p:pic>
          <p:nvPicPr>
            <p:cNvPr id="12" name="Рисунок 6"/>
            <p:cNvPicPr>
              <a:picLocks noChangeAspect="1"/>
            </p:cNvPicPr>
            <p:nvPr/>
          </p:nvPicPr>
          <p:blipFill rotWithShape="1">
            <a:blip r:embed="rId4"/>
            <a:srcRect l="3408" r="75099"/>
            <a:stretch>
              <a:fillRect/>
            </a:stretch>
          </p:blipFill>
          <p:spPr>
            <a:xfrm>
              <a:off x="-5" y="-18"/>
              <a:ext cx="1730" cy="4143"/>
            </a:xfrm>
            <a:prstGeom prst="rect">
              <a:avLst/>
            </a:prstGeom>
          </p:spPr>
        </p:pic>
        <p:pic>
          <p:nvPicPr>
            <p:cNvPr id="13" name="Рисунок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" y="7200"/>
              <a:ext cx="1217" cy="1223"/>
            </a:xfrm>
            <a:prstGeom prst="rect">
              <a:avLst/>
            </a:prstGeom>
          </p:spPr>
        </p:pic>
        <p:pic>
          <p:nvPicPr>
            <p:cNvPr id="14" name="Рисунок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42" y="8810"/>
              <a:ext cx="1494" cy="1517"/>
            </a:xfrm>
            <a:prstGeom prst="rect">
              <a:avLst/>
            </a:prstGeom>
          </p:spPr>
        </p:pic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067922">
            <a:off x="1302149" y="2047875"/>
            <a:ext cx="1099815" cy="114299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172649">
            <a:off x="2676123" y="2045025"/>
            <a:ext cx="992429" cy="11486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158776">
            <a:off x="3858892" y="1786656"/>
            <a:ext cx="2402870" cy="20756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96000" y="1665483"/>
            <a:ext cx="2682909" cy="23661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87962" y="947626"/>
            <a:ext cx="3952518" cy="113225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5554" y="4873191"/>
            <a:ext cx="4449162" cy="144134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2">
            <a:lum bright="4000" contrast="-8000"/>
          </a:blip>
          <a:stretch>
            <a:fillRect/>
          </a:stretch>
        </p:blipFill>
        <p:spPr>
          <a:xfrm>
            <a:off x="8959967" y="2264035"/>
            <a:ext cx="2425374" cy="1169027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1095375" y="4238627"/>
            <a:ext cx="11096625" cy="2630804"/>
          </a:xfrm>
          <a:prstGeom prst="rect">
            <a:avLst/>
          </a:prstGeom>
          <a:solidFill>
            <a:srgbClr val="27376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ru-RU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9777" y="4888064"/>
            <a:ext cx="3565120" cy="115495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90213" y="4888064"/>
            <a:ext cx="1094503" cy="115495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1079358">
            <a:off x="6768241" y="4895588"/>
            <a:ext cx="1357557" cy="117300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263030" y="4873191"/>
            <a:ext cx="861479" cy="83819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03682" y="4681682"/>
            <a:ext cx="1886728" cy="1916724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7376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79695" y="-1462379"/>
            <a:ext cx="7664798" cy="394853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6763" y="4013463"/>
            <a:ext cx="8049599" cy="410807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26278">
            <a:off x="7982782" y="5018154"/>
            <a:ext cx="1009979" cy="121580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351461">
            <a:off x="11479618" y="3054848"/>
            <a:ext cx="799543" cy="958615"/>
          </a:xfrm>
          <a:prstGeom prst="rect">
            <a:avLst/>
          </a:prstGeom>
        </p:spPr>
      </p:pic>
      <p:grpSp>
        <p:nvGrpSpPr>
          <p:cNvPr id="37" name="Группа 36"/>
          <p:cNvGrpSpPr/>
          <p:nvPr/>
        </p:nvGrpSpPr>
        <p:grpSpPr>
          <a:xfrm>
            <a:off x="1191210" y="1923315"/>
            <a:ext cx="9126877" cy="2930222"/>
            <a:chOff x="1717597" y="1598544"/>
            <a:chExt cx="9126877" cy="2930222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717597" y="1598544"/>
              <a:ext cx="2674298" cy="2716815"/>
            </a:xfrm>
            <a:prstGeom prst="rect">
              <a:avLst/>
            </a:prstGeom>
          </p:spPr>
        </p:pic>
        <p:cxnSp>
          <p:nvCxnSpPr>
            <p:cNvPr id="29" name="Прямая соединительная линия 28"/>
            <p:cNvCxnSpPr/>
            <p:nvPr/>
          </p:nvCxnSpPr>
          <p:spPr>
            <a:xfrm flipH="1">
              <a:off x="5561148" y="1650664"/>
              <a:ext cx="26304" cy="2878102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" name="Группа 35"/>
            <p:cNvGrpSpPr/>
            <p:nvPr/>
          </p:nvGrpSpPr>
          <p:grpSpPr>
            <a:xfrm>
              <a:off x="6073677" y="1910381"/>
              <a:ext cx="4770797" cy="1620004"/>
              <a:chOff x="6073677" y="1802969"/>
              <a:chExt cx="4770797" cy="1620004"/>
            </a:xfrm>
          </p:grpSpPr>
          <p:sp>
            <p:nvSpPr>
              <p:cNvPr id="33" name="TextBox 32"/>
              <p:cNvSpPr txBox="1"/>
              <p:nvPr/>
            </p:nvSpPr>
            <p:spPr>
              <a:xfrm>
                <a:off x="6073677" y="1802969"/>
                <a:ext cx="477079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b="1" dirty="0">
                    <a:solidFill>
                      <a:schemeClr val="bg1"/>
                    </a:solidFill>
                    <a:latin typeface="HelveticaNeueCyr" panose="02000503040000020004" pitchFamily="2" charset="-52"/>
                    <a:cs typeface="Aharoni" panose="02010803020104030203" pitchFamily="2" charset="-79"/>
                  </a:rPr>
                  <a:t>ТЕКСТ</a:t>
                </a: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6073677" y="2961308"/>
                <a:ext cx="385683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dirty="0">
                    <a:solidFill>
                      <a:schemeClr val="bg1"/>
                    </a:solidFill>
                    <a:latin typeface="HelveticaNeueCyr" panose="02000503040000020004" pitchFamily="2" charset="-52"/>
                  </a:rPr>
                  <a:t>Текст</a:t>
                </a:r>
              </a:p>
            </p:txBody>
          </p:sp>
        </p:grpSp>
      </p:grpSp>
      <p:pic>
        <p:nvPicPr>
          <p:cNvPr id="38" name="Рисунок 37"/>
          <p:cNvPicPr>
            <a:picLocks noChangeAspect="1"/>
          </p:cNvPicPr>
          <p:nvPr/>
        </p:nvPicPr>
        <p:blipFill>
          <a:blip r:embed="rId7">
            <a:lum bright="4000" contrast="-8000"/>
          </a:blip>
          <a:stretch>
            <a:fillRect/>
          </a:stretch>
        </p:blipFill>
        <p:spPr>
          <a:xfrm>
            <a:off x="6478782" y="-743220"/>
            <a:ext cx="6591167" cy="3176933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7">
            <a:lum bright="4000" contrast="-5000"/>
          </a:blip>
          <a:stretch>
            <a:fillRect/>
          </a:stretch>
        </p:blipFill>
        <p:spPr>
          <a:xfrm rot="10800000">
            <a:off x="-605065" y="4668866"/>
            <a:ext cx="6493244" cy="3129734"/>
          </a:xfrm>
          <a:prstGeom prst="rect">
            <a:avLst/>
          </a:prstGeom>
          <a:noFill/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43066" y="383492"/>
            <a:ext cx="4449162" cy="1441349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9630230">
            <a:off x="3473704" y="729832"/>
            <a:ext cx="938201" cy="715497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8992" y="2579263"/>
            <a:ext cx="613938" cy="974292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50745" y="5329967"/>
            <a:ext cx="861479" cy="838196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9624" y="4761976"/>
            <a:ext cx="1763172" cy="1763172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1079358">
            <a:off x="4371369" y="5172635"/>
            <a:ext cx="2081315" cy="1798370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0261882">
            <a:off x="5157941" y="236938"/>
            <a:ext cx="1517766" cy="1496759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774365" y="3784851"/>
            <a:ext cx="1474671" cy="1556121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18332084">
            <a:off x="10564576" y="1869142"/>
            <a:ext cx="748543" cy="64473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dirty="0"/>
              <a:t>РЕШЕНИЕ</a:t>
            </a: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1043940" y="1217930"/>
            <a:ext cx="11069955" cy="522351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altLang="en-US" b="1" dirty="0"/>
              <a:t>Решение</a:t>
            </a:r>
          </a:p>
          <a:p>
            <a:r>
              <a:rPr lang="ru-RU" b="1" dirty="0"/>
              <a:t>Решение</a:t>
            </a:r>
            <a:endParaRPr lang="ru-RU" dirty="0"/>
          </a:p>
          <a:p>
            <a:r>
              <a:rPr lang="ru-RU" dirty="0"/>
              <a:t>Разработка отечественного портативного педиатрического </a:t>
            </a:r>
            <a:r>
              <a:rPr lang="ru-RU" dirty="0" err="1"/>
              <a:t>авторефрактометра</a:t>
            </a:r>
            <a:r>
              <a:rPr lang="ru-RU" dirty="0"/>
              <a:t> с интеграцией алгоритмов компьютерного зрения.</a:t>
            </a:r>
          </a:p>
          <a:p>
            <a:r>
              <a:rPr lang="ru-RU" dirty="0"/>
              <a:t>Устройство самостоятельно отслеживает положение глаз, определяет момент оптимальной фиксации и проводит измерения в игровой, неконтактной форме.</a:t>
            </a:r>
          </a:p>
          <a:p>
            <a:r>
              <a:rPr lang="ru-RU" dirty="0"/>
              <a:t>Диагностика возможна с первых месяцев жизни без активного взаимодействия врача с ребенком и без необходимости длительного удержания неподвижности.</a:t>
            </a:r>
          </a:p>
          <a:p>
            <a:pPr marL="0" indent="0">
              <a:buNone/>
            </a:pPr>
            <a:r>
              <a:rPr lang="ru-RU" b="1" dirty="0"/>
              <a:t>Результат:</a:t>
            </a:r>
            <a:r>
              <a:rPr lang="ru-RU" dirty="0"/>
              <a:t> медицинские центры получают масштабируемую услугу раннего скрининга зрения, пациенты — своевременное выявление нарушений с возможностью немедленной коррекции.</a:t>
            </a:r>
          </a:p>
          <a:p>
            <a:pPr marL="0" indent="0">
              <a:buNone/>
            </a:pPr>
            <a:r>
              <a:rPr lang="ru-RU" b="1" spc="-65" dirty="0">
                <a:sym typeface="+mn-ea"/>
              </a:rPr>
              <a:t>Технологическое ядро</a:t>
            </a:r>
          </a:p>
          <a:p>
            <a:r>
              <a:rPr lang="ru-RU" dirty="0"/>
              <a:t>Комплексная система из трёх модулей: привлечение внимания → высокоскоростная регистрация → интеллектуальная обработка данных.</a:t>
            </a:r>
          </a:p>
          <a:p>
            <a:r>
              <a:rPr lang="ru-RU" dirty="0"/>
              <a:t>Световые и звуковые сигналы безопасно привлекают взгляд ребенка без выполнения инструкций.</a:t>
            </a:r>
          </a:p>
          <a:p>
            <a:r>
              <a:rPr lang="ru-RU" dirty="0"/>
              <a:t>Алгоритмы компьютерного зрения автоматически детектируют положение глаз и захватывают момент устойчивой фиксации.</a:t>
            </a:r>
          </a:p>
          <a:p>
            <a:r>
              <a:rPr lang="ru-RU" dirty="0"/>
              <a:t>Скоростные вычислительные блоки в реальном времени рассчитывают рефракцию и управляют всеми подсистемами.</a:t>
            </a:r>
          </a:p>
          <a:p>
            <a:r>
              <a:rPr lang="ru-RU" dirty="0"/>
              <a:t>Весь цикл от привлечения внимания до результата: </a:t>
            </a:r>
            <a:r>
              <a:rPr lang="ru-RU" b="1" dirty="0"/>
              <a:t>1–2 секунды</a:t>
            </a:r>
            <a:r>
              <a:rPr lang="ru-RU" dirty="0"/>
              <a:t>.</a:t>
            </a:r>
          </a:p>
          <a:p>
            <a:r>
              <a:rPr lang="ru-RU" dirty="0"/>
              <a:t>Активное участие врача и длительная фиксация пациента полностью исключены.</a:t>
            </a:r>
          </a:p>
          <a:p>
            <a:endParaRPr lang="ru-RU" altLang="en-US" spc="-6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УРОВЕНЬ ГОТОВНОСТИ ТЕХНОЛОГИИ</a:t>
            </a: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1043940" y="1217930"/>
            <a:ext cx="11049635" cy="1432560"/>
          </a:xfrm>
        </p:spPr>
        <p:txBody>
          <a:bodyPr>
            <a:normAutofit/>
          </a:bodyPr>
          <a:lstStyle/>
          <a:p>
            <a:r>
              <a:rPr lang="ru-RU" spc="-20" dirty="0">
                <a:sym typeface="+mn-ea"/>
              </a:rPr>
              <a:t>Определите уровень готовности технологии, опишите текущий статус и приложите подтверждающие артефакты.</a:t>
            </a:r>
          </a:p>
          <a:p>
            <a:r>
              <a:rPr lang="ru-RU" i="1" spc="125" dirty="0">
                <a:latin typeface="Trebuchet MS" panose="020B0603020202020204"/>
                <a:sym typeface="+mn-ea"/>
              </a:rPr>
              <a:t>ОПИСАНИЕ </a:t>
            </a:r>
            <a:r>
              <a:rPr lang="ru-RU" i="1" spc="125" dirty="0">
                <a:latin typeface="Trebuchet MS" panose="020B0603020202020204"/>
                <a:cs typeface="Trebuchet MS" panose="020B0603020202020204"/>
                <a:sym typeface="+mn-ea"/>
              </a:rPr>
              <a:t>УРОВНЕЙ ГОТОВНОСТИ И СООТВЕТСТВУЮЩИХ ИМ АРТЕФАКТОВ</a:t>
            </a:r>
            <a:endParaRPr lang="ru-RU" spc="-20" dirty="0">
              <a:sym typeface="+mn-ea"/>
            </a:endParaRPr>
          </a:p>
          <a:p>
            <a:endParaRPr lang="ru-RU" altLang="en-US" spc="-20" dirty="0">
              <a:sym typeface="+mn-ea"/>
            </a:endParaRP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35035643"/>
              </p:ext>
            </p:extLst>
          </p:nvPr>
        </p:nvGraphicFramePr>
        <p:xfrm>
          <a:off x="1403350" y="3088640"/>
          <a:ext cx="10407650" cy="1249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17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60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856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400">
                          <a:latin typeface="Calibri Light" panose="020F0302020204030204" charset="0"/>
                          <a:cs typeface="Calibri Light" panose="020F0302020204030204" charset="0"/>
                        </a:rPr>
                        <a:t>Уровень готовности технологии</a:t>
                      </a: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400" dirty="0">
                          <a:latin typeface="Calibri Light" panose="020F0302020204030204" charset="0"/>
                          <a:cs typeface="Calibri Light" panose="020F0302020204030204" charset="0"/>
                        </a:rPr>
                        <a:t>Краткое описание</a:t>
                      </a: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latin typeface="Calibri Light" panose="020F0302020204030204" charset="0"/>
                          <a:cs typeface="Calibri Light" panose="020F0302020204030204" charset="0"/>
                        </a:rPr>
                        <a:t>Артефакт</a:t>
                      </a: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400" dirty="0">
                          <a:latin typeface="Calibri Light" panose="020F0302020204030204" charset="0"/>
                          <a:cs typeface="Calibri Light" panose="020F0302020204030204" charset="0"/>
                        </a:rPr>
                        <a:t>1</a:t>
                      </a: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dirty="0">
                          <a:latin typeface="Calibri Light" panose="020F0302020204030204" charset="0"/>
                          <a:cs typeface="Calibri Light" panose="020F0302020204030204" charset="0"/>
                        </a:rPr>
                        <a:t>Формирование концепции</a:t>
                      </a: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latin typeface="Calibri Light" panose="020F0302020204030204" charset="0"/>
                          <a:cs typeface="Calibri Light" panose="020F0302020204030204" charset="0"/>
                        </a:rPr>
                        <a:t>-</a:t>
                      </a: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ЦА и СТЕЙКХОЛДЕРЫ. ПАРТНЕРЫ</a:t>
            </a: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1043940" y="873800"/>
            <a:ext cx="11069955" cy="58083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b="1" dirty="0"/>
              <a:t>Первичная ЦА:</a:t>
            </a:r>
          </a:p>
          <a:p>
            <a:pPr marL="0" indent="0">
              <a:buNone/>
            </a:pPr>
            <a:r>
              <a:rPr lang="ru-RU" sz="1400" dirty="0"/>
              <a:t>Портрет целевого заказчика для B2B продуктов:</a:t>
            </a:r>
          </a:p>
          <a:p>
            <a:pPr marL="0" indent="0">
              <a:buNone/>
            </a:pPr>
            <a:r>
              <a:rPr lang="ru-RU" sz="1400" dirty="0"/>
              <a:t>Частные медицинские организации — от небольших клиник до сетевых игроков, оказывающие или планирующие внедрение офтальмологических услуг. Ключевые задачи: расширение клиентской базы (включая детей до 3 лет), увеличение пропускной способности и снижение нагрузки на персонал, особенно в сценариях массовых и выездных обследований.</a:t>
            </a:r>
          </a:p>
          <a:p>
            <a:pPr marL="0" indent="0">
              <a:buNone/>
            </a:pPr>
            <a:r>
              <a:rPr lang="ru-RU" sz="1400" dirty="0"/>
              <a:t>Портрет целевого заказчика для B2G продуктов:</a:t>
            </a:r>
          </a:p>
          <a:p>
            <a:pPr marL="0" indent="0">
              <a:buNone/>
            </a:pPr>
            <a:r>
              <a:rPr lang="ru-RU" sz="1400" dirty="0"/>
              <a:t>Государственные медицинские учреждения и системы здравоохранения, заинтересованные в ускорении проведения массовых </a:t>
            </a:r>
            <a:r>
              <a:rPr lang="ru-RU" sz="1400" dirty="0" err="1"/>
              <a:t>скринингов</a:t>
            </a:r>
            <a:r>
              <a:rPr lang="ru-RU" sz="1400" dirty="0"/>
              <a:t> и повышении точности обследований в выездных условиях. Ключевые задачи: увеличение охвата населения, повышение эффективности диагностики и снижение нагрузки на медицинский персонал.</a:t>
            </a:r>
          </a:p>
          <a:p>
            <a:pPr marL="0" indent="0">
              <a:buNone/>
            </a:pPr>
            <a:r>
              <a:rPr lang="ru-RU" sz="1400" b="1" dirty="0"/>
              <a:t>Вторичная ЦА:</a:t>
            </a:r>
          </a:p>
          <a:p>
            <a:pPr marL="0" indent="0">
              <a:buNone/>
            </a:pPr>
            <a:r>
              <a:rPr lang="ru-RU" sz="1400" dirty="0"/>
              <a:t>Оптики с медицинскими кабинетами и образовательные учреждения, использующие устройство как инструмент дополнительной диагностики и обучения специалистов.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 lang="ru-RU" sz="1400" dirty="0">
              <a:solidFill>
                <a:schemeClr val="dk1"/>
              </a:solidFill>
              <a:ea typeface="Inter" panose="02000503000000020004" pitchFamily="50" charset="0"/>
              <a:sym typeface="Libre Franklin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/>
              <a:buNone/>
            </a:pPr>
            <a:r>
              <a:rPr lang="ru-RU" sz="1400" b="1" dirty="0">
                <a:solidFill>
                  <a:schemeClr val="dk1"/>
                </a:solidFill>
                <a:ea typeface="Inter" panose="02000503000000020004" pitchFamily="50" charset="0"/>
                <a:sym typeface="Libre Franklin"/>
              </a:rPr>
              <a:t>Стейкхолдеры проекта, кто имеет влияние на развитие  - развивающее или ограничивающее</a:t>
            </a:r>
            <a:endParaRPr sz="1400" dirty="0"/>
          </a:p>
          <a:p>
            <a:r>
              <a:rPr lang="ru-RU" sz="1400" dirty="0"/>
              <a:t>Врачи-офтальмологи — конечные пользователи, влияющие на выбор оборудования и его применение</a:t>
            </a:r>
          </a:p>
          <a:p>
            <a:r>
              <a:rPr lang="ru-RU" sz="1400" dirty="0"/>
              <a:t>Руководство медицинских организаций — принимает решения о закупке, исходя из экономической эффективности и загрузки клиники</a:t>
            </a:r>
          </a:p>
          <a:p>
            <a:r>
              <a:rPr lang="ru-RU" sz="1400" dirty="0"/>
              <a:t>Государственные регуляторы и системы здравоохранения — устанавливают требования к допуску на рынок и формируют спрос через стандарты и госпрограммы</a:t>
            </a:r>
          </a:p>
          <a:p>
            <a:r>
              <a:rPr lang="ru-RU" sz="1400" dirty="0"/>
              <a:t>Страховые компании — заинтересованы в снижении затрат за счёт ранней диагностики</a:t>
            </a:r>
          </a:p>
          <a:p>
            <a:r>
              <a:rPr lang="ru-RU" sz="1400" dirty="0"/>
              <a:t>Дистрибьюторы медицинского оборудования — обеспечивают масштабирование продаж и выход на рынок</a:t>
            </a:r>
            <a:br>
              <a:rPr lang="ru-RU" sz="1400" dirty="0">
                <a:sym typeface="+mn-ea"/>
              </a:rPr>
            </a:br>
            <a:endParaRPr lang="ru-RU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685023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ЦЕННОСТНОЕ ПРЕДЛОЖЕНИЕ</a:t>
            </a: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1043940" y="1217930"/>
            <a:ext cx="11069955" cy="406400"/>
          </a:xfrm>
        </p:spPr>
        <p:txBody>
          <a:bodyPr/>
          <a:lstStyle/>
          <a:p>
            <a:r>
              <a:rPr lang="ru-RU" altLang="en-US"/>
              <a:t>Одна ключевая фраза о вашем проекте для «лифтового питча»</a:t>
            </a:r>
          </a:p>
        </p:txBody>
      </p:sp>
      <p:pic>
        <p:nvPicPr>
          <p:cNvPr id="6" name="Picture 2" descr="https://www.pvsm.ru/images/2016/05/11/samaya-bolshaya-bol-investora-nestrukturirovannoe-izlojenie-startapom-svoego-proekta-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685" y="1727835"/>
            <a:ext cx="9959658" cy="4880610"/>
          </a:xfrm>
          <a:prstGeom prst="rect">
            <a:avLst/>
          </a:prstGeom>
          <a:noFill/>
          <a:ln>
            <a:solidFill>
              <a:srgbClr val="05336E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КОНКУРЕНТЫ и АНАЛОГИ. РЫНОК</a:t>
            </a: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84661793"/>
              </p:ext>
            </p:extLst>
          </p:nvPr>
        </p:nvGraphicFramePr>
        <p:xfrm>
          <a:off x="1043940" y="794958"/>
          <a:ext cx="10737850" cy="596072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147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75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475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475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475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8491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dirty="0">
                          <a:latin typeface="+mj-lt"/>
                          <a:cs typeface="Calibri Light" panose="020F0302020204030204" charset="0"/>
                        </a:rPr>
                        <a:t>Характеристики продукта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dirty="0">
                          <a:latin typeface="+mj-lt"/>
                          <a:cs typeface="Calibri Light" panose="020F0302020204030204" charset="0"/>
                        </a:rPr>
                        <a:t>Ваша разработка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vi-VN" sz="1400" dirty="0">
                          <a:latin typeface="+mj-lt"/>
                          <a:cs typeface="Calibri Light" panose="020F0302020204030204" charset="0"/>
                        </a:rPr>
                        <a:t>Plusoptix A12R</a:t>
                      </a:r>
                      <a:r>
                        <a:rPr lang="ru-RU" sz="1400" dirty="0">
                          <a:latin typeface="+mj-lt"/>
                          <a:cs typeface="Calibri Light" panose="020F0302020204030204" charset="0"/>
                        </a:rPr>
                        <a:t> </a:t>
                      </a:r>
                      <a:br>
                        <a:rPr lang="ru-RU" sz="1400" dirty="0">
                          <a:latin typeface="+mj-lt"/>
                          <a:cs typeface="Calibri Light" panose="020F0302020204030204" charset="0"/>
                        </a:rPr>
                      </a:br>
                      <a:r>
                        <a:rPr lang="ru-RU" sz="1400" dirty="0">
                          <a:latin typeface="+mj-lt"/>
                          <a:cs typeface="Calibri Light" panose="020F0302020204030204" charset="0"/>
                        </a:rPr>
                        <a:t>(</a:t>
                      </a:r>
                      <a:r>
                        <a:rPr lang="vi-VN" sz="1400" dirty="0">
                          <a:latin typeface="+mj-lt"/>
                          <a:cs typeface="Calibri Light" panose="020F0302020204030204" charset="0"/>
                        </a:rPr>
                        <a:t>Plusoptix</a:t>
                      </a:r>
                      <a:r>
                        <a:rPr lang="ru-RU" sz="1400" dirty="0">
                          <a:latin typeface="+mj-lt"/>
                          <a:cs typeface="Calibri Light" panose="020F0302020204030204" charset="0"/>
                        </a:rPr>
                        <a:t>, Германия)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vi-VN" sz="1400" dirty="0">
                          <a:latin typeface="+mj-lt"/>
                          <a:cs typeface="Calibri Light" panose="020F0302020204030204" charset="0"/>
                        </a:rPr>
                        <a:t>Righton Retinomax 3</a:t>
                      </a:r>
                      <a:r>
                        <a:rPr lang="ru-RU" sz="1400" dirty="0">
                          <a:latin typeface="+mj-lt"/>
                          <a:cs typeface="Calibri Light" panose="020F0302020204030204" charset="0"/>
                        </a:rPr>
                        <a:t> </a:t>
                      </a:r>
                    </a:p>
                    <a:p>
                      <a:pPr algn="ctr">
                        <a:defRPr/>
                      </a:pPr>
                      <a:r>
                        <a:rPr lang="ru-RU" sz="1400" dirty="0">
                          <a:latin typeface="+mj-lt"/>
                          <a:cs typeface="Calibri Light" panose="020F0302020204030204" charset="0"/>
                        </a:rPr>
                        <a:t>(</a:t>
                      </a:r>
                      <a:r>
                        <a:rPr lang="vi-VN" sz="1400" dirty="0">
                          <a:latin typeface="+mj-lt"/>
                          <a:cs typeface="Calibri Light" panose="020F0302020204030204" charset="0"/>
                        </a:rPr>
                        <a:t>Righton</a:t>
                      </a:r>
                      <a:r>
                        <a:rPr lang="ru-RU" sz="1400" dirty="0">
                          <a:latin typeface="+mj-lt"/>
                          <a:cs typeface="Calibri Light" panose="020F0302020204030204" charset="0"/>
                        </a:rPr>
                        <a:t>, Япония)</a:t>
                      </a:r>
                    </a:p>
                    <a:p>
                      <a:pPr algn="ctr">
                        <a:defRPr/>
                      </a:pPr>
                      <a:endParaRPr lang="ru-RU" sz="1400" dirty="0">
                        <a:latin typeface="+mj-lt"/>
                        <a:cs typeface="Calibri Light" panose="020F0302020204030204" charset="0"/>
                      </a:endParaRP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vi-VN" sz="1400" dirty="0">
                          <a:latin typeface="+mj-lt"/>
                          <a:cs typeface="Calibri Light" panose="020F0302020204030204" charset="0"/>
                        </a:rPr>
                        <a:t>URK-700 Unicos</a:t>
                      </a:r>
                      <a:endParaRPr lang="ru-RU" sz="1400" dirty="0">
                        <a:latin typeface="+mj-lt"/>
                        <a:cs typeface="Calibri Light" panose="020F0302020204030204" charset="0"/>
                      </a:endParaRPr>
                    </a:p>
                    <a:p>
                      <a:pPr algn="ctr">
                        <a:defRPr/>
                      </a:pPr>
                      <a:r>
                        <a:rPr lang="ru-RU" sz="1400" dirty="0">
                          <a:latin typeface="+mj-lt"/>
                          <a:cs typeface="Calibri Light" panose="020F0302020204030204" charset="0"/>
                        </a:rPr>
                        <a:t>(</a:t>
                      </a:r>
                      <a:r>
                        <a:rPr lang="vi-VN" sz="1400" dirty="0">
                          <a:latin typeface="+mj-lt"/>
                          <a:cs typeface="Calibri Light" panose="020F0302020204030204" charset="0"/>
                        </a:rPr>
                        <a:t>Unicos</a:t>
                      </a:r>
                      <a:r>
                        <a:rPr lang="ru-RU" sz="1400" dirty="0">
                          <a:latin typeface="+mj-lt"/>
                          <a:cs typeface="Calibri Light" panose="020F0302020204030204" charset="0"/>
                        </a:rPr>
                        <a:t>, Ю. Корея)</a:t>
                      </a:r>
                    </a:p>
                    <a:p>
                      <a:pPr algn="ctr">
                        <a:defRPr/>
                      </a:pPr>
                      <a:endParaRPr lang="ru-RU" sz="1400" dirty="0">
                        <a:latin typeface="+mj-lt"/>
                        <a:cs typeface="Calibri Light" panose="020F0302020204030204" charset="0"/>
                      </a:endParaRP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199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+mj-lt"/>
                          <a:cs typeface="Calibri Light" panose="020F0302020204030204" charset="0"/>
                        </a:rPr>
                        <a:t>Мобильность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+mj-lt"/>
                          <a:cs typeface="Calibri Light" panose="020F0302020204030204" charset="0"/>
                        </a:rPr>
                        <a:t>Высокая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+mj-lt"/>
                          <a:cs typeface="Calibri Light" panose="020F0302020204030204" charset="0"/>
                        </a:rPr>
                        <a:t>Высокая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Calibri Light" panose="020F0302020204030204" charset="0"/>
                        </a:rPr>
                        <a:t>Высокая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Calibri Light" panose="020F0302020204030204" charset="0"/>
                        </a:rPr>
                        <a:t>Отсутствует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6765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400" dirty="0" err="1">
                          <a:solidFill>
                            <a:schemeClr val="bg1"/>
                          </a:solidFill>
                          <a:latin typeface="+mj-lt"/>
                          <a:cs typeface="Calibri Light" panose="020F0302020204030204" charset="0"/>
                        </a:rPr>
                        <a:t>Бинокулярность</a:t>
                      </a:r>
                      <a:endParaRPr lang="ru-RU" sz="1400" dirty="0">
                        <a:solidFill>
                          <a:schemeClr val="bg1"/>
                        </a:solidFill>
                        <a:latin typeface="+mj-lt"/>
                        <a:cs typeface="Calibri Light" panose="020F0302020204030204" charset="0"/>
                      </a:endParaRP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+mj-lt"/>
                          <a:cs typeface="Calibri Light" panose="020F0302020204030204" charset="0"/>
                        </a:rPr>
                        <a:t>Да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Calibri Light" panose="020F0302020204030204" charset="0"/>
                        </a:rPr>
                        <a:t>Да</a:t>
                      </a:r>
                    </a:p>
                    <a:p>
                      <a:pPr>
                        <a:defRPr/>
                      </a:pPr>
                      <a:endParaRPr lang="ru-RU" sz="1400" dirty="0">
                        <a:solidFill>
                          <a:schemeClr val="bg1"/>
                        </a:solidFill>
                        <a:latin typeface="+mj-lt"/>
                        <a:cs typeface="Calibri Light" panose="020F0302020204030204" charset="0"/>
                      </a:endParaRP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+mj-lt"/>
                          <a:cs typeface="Calibri Light" panose="020F0302020204030204" charset="0"/>
                        </a:rPr>
                        <a:t>Нет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Calibri Light" panose="020F0302020204030204" charset="0"/>
                        </a:rPr>
                        <a:t>Нет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6765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+mj-lt"/>
                          <a:cs typeface="Calibri Light" panose="020F0302020204030204" charset="0"/>
                        </a:rPr>
                        <a:t>Адаптирован под работу с детьми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+mj-lt"/>
                          <a:cs typeface="Calibri Light" panose="020F0302020204030204" charset="0"/>
                        </a:rPr>
                        <a:t>Да (игровая механика)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+mj-lt"/>
                          <a:cs typeface="Calibri Light" panose="020F0302020204030204" charset="0"/>
                        </a:rPr>
                        <a:t>Да (игровая механика)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+mj-lt"/>
                          <a:cs typeface="Calibri Light" panose="020F0302020204030204" charset="0"/>
                        </a:rPr>
                        <a:t>Не полностью (требуют привлечение внимания от врача)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+mj-lt"/>
                          <a:cs typeface="Calibri Light" panose="020F0302020204030204" charset="0"/>
                        </a:rPr>
                        <a:t>Нет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5464910"/>
                  </a:ext>
                </a:extLst>
              </a:tr>
              <a:tr h="786765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+mj-lt"/>
                          <a:cs typeface="Calibri Light" panose="020F0302020204030204" charset="0"/>
                        </a:rPr>
                        <a:t>Интеграция с МИС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+mj-lt"/>
                          <a:cs typeface="Calibri Light" panose="020F0302020204030204" charset="0"/>
                        </a:rPr>
                        <a:t>Предусматривается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+mj-lt"/>
                          <a:cs typeface="Calibri Light" panose="020F0302020204030204" charset="0"/>
                        </a:rPr>
                        <a:t>Низкая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Calibri Light" panose="020F0302020204030204" charset="0"/>
                        </a:rPr>
                        <a:t>Низкая</a:t>
                      </a:r>
                    </a:p>
                    <a:p>
                      <a:pPr>
                        <a:defRPr/>
                      </a:pPr>
                      <a:endParaRPr lang="ru-RU" sz="1400" dirty="0">
                        <a:solidFill>
                          <a:schemeClr val="bg1"/>
                        </a:solidFill>
                        <a:latin typeface="+mj-lt"/>
                        <a:cs typeface="Calibri Light" panose="020F0302020204030204" charset="0"/>
                      </a:endParaRP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Calibri Light" panose="020F0302020204030204" charset="0"/>
                        </a:rPr>
                        <a:t>Низкая</a:t>
                      </a:r>
                    </a:p>
                    <a:p>
                      <a:pPr>
                        <a:defRPr/>
                      </a:pPr>
                      <a:endParaRPr lang="ru-RU" sz="1400" dirty="0">
                        <a:solidFill>
                          <a:schemeClr val="bg1"/>
                        </a:solidFill>
                        <a:latin typeface="+mj-lt"/>
                        <a:cs typeface="Calibri Light" panose="020F0302020204030204" charset="0"/>
                      </a:endParaRP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8801331"/>
                  </a:ext>
                </a:extLst>
              </a:tr>
              <a:tr h="786765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Локализация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Только незаменимые иностранные компоненты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Только продажа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Только продажа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Только продажа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5526198"/>
                  </a:ext>
                </a:extLst>
              </a:tr>
              <a:tr h="786765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Цена, тыс. р.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500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753</a:t>
                      </a:r>
                      <a:endParaRPr lang="ru-RU" sz="1400" dirty="0">
                        <a:solidFill>
                          <a:schemeClr val="bg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>
                        <a:defRPr/>
                      </a:pPr>
                      <a:endParaRPr lang="ru-RU" sz="1400" dirty="0">
                        <a:solidFill>
                          <a:schemeClr val="bg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400" b="0" i="0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879</a:t>
                      </a:r>
                      <a:endParaRPr lang="ru-RU" sz="1400" dirty="0">
                        <a:solidFill>
                          <a:schemeClr val="bg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400" b="1" i="0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295</a:t>
                      </a:r>
                      <a:endParaRPr lang="ru-RU" sz="1400" dirty="0">
                        <a:solidFill>
                          <a:schemeClr val="bg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87971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dirty="0"/>
              <a:t>МОДЕЛЬ МОНЕТИЗАЦИИ. БИЗНЕС-МОДЕЛЬ</a:t>
            </a: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dirty="0">
                <a:sym typeface="+mn-ea"/>
              </a:rPr>
              <a:t>Опишите путь коммерциализации Вашего проекта: количественный объем продаж; объем продаж в денежном выражении; кому и сколько планируете продавать, как.</a:t>
            </a:r>
          </a:p>
          <a:p>
            <a:pPr>
              <a:defRPr/>
            </a:pPr>
            <a:r>
              <a:rPr lang="ru-RU" dirty="0">
                <a:sym typeface="+mn-ea"/>
              </a:rPr>
              <a:t>коротко и четко объяснить, по каким каналам будет осуществляться сбыт продукта и по каким каналам будет приходить средства на существование и развитие продукта</a:t>
            </a:r>
            <a:endParaRPr lang="ru-RU" dirty="0"/>
          </a:p>
          <a:p>
            <a:pPr>
              <a:defRPr/>
            </a:pPr>
            <a:br>
              <a:rPr lang="ru-RU" dirty="0">
                <a:sym typeface="+mn-ea"/>
              </a:rPr>
            </a:br>
            <a:r>
              <a:rPr lang="ru-RU" dirty="0">
                <a:sym typeface="+mn-ea"/>
              </a:rPr>
              <a:t>Оцените размер целевого рынка, на котором компания планирует продавать решение в ближайшей перспективе. </a:t>
            </a:r>
          </a:p>
          <a:p>
            <a:pPr>
              <a:defRPr/>
            </a:pPr>
            <a:endParaRPr lang="ru-RU" altLang="en-US" dirty="0">
              <a:sym typeface="+mn-ea"/>
            </a:endParaRPr>
          </a:p>
          <a:p>
            <a:pPr>
              <a:defRPr/>
            </a:pPr>
            <a:endParaRPr lang="ru-RU" altLang="en-US" dirty="0"/>
          </a:p>
          <a:p>
            <a:endParaRPr lang="ru-RU" altLang="en-US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819*229"/>
  <p:tag name="TABLE_ENDDRAG_RECT" val="147*403*819*22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845*217"/>
  <p:tag name="TABLE_ENDDRAG_RECT" val="91*287*845*21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814*282"/>
  <p:tag name="TABLE_ENDDRAG_RECT" val="114*153*814*282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4361</TotalTime>
  <Words>2233</Words>
  <Application>Microsoft Office PowerPoint</Application>
  <PresentationFormat>Широкоэкранный</PresentationFormat>
  <Paragraphs>248</Paragraphs>
  <Slides>31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9" baseType="lpstr">
      <vt:lpstr>Arial</vt:lpstr>
      <vt:lpstr>Calibri</vt:lpstr>
      <vt:lpstr>Calibri Light</vt:lpstr>
      <vt:lpstr>HelveticaNeueCyr</vt:lpstr>
      <vt:lpstr>Inter</vt:lpstr>
      <vt:lpstr>Libre Franklin</vt:lpstr>
      <vt:lpstr>Trebuchet MS</vt:lpstr>
      <vt:lpstr>Тема Office</vt:lpstr>
      <vt:lpstr>Разработка педиатрического портативного авторефрактометра</vt:lpstr>
      <vt:lpstr> АКТУАЛЬНОСТЬ И ПРОБЛЕМАТИКА ПРОЕКТА</vt:lpstr>
      <vt:lpstr>АКТУАЛЬНОСТЬ И ПРОБЛЕМАТИКА ПРОЕКТА</vt:lpstr>
      <vt:lpstr>РЕШЕНИЕ</vt:lpstr>
      <vt:lpstr>УРОВЕНЬ ГОТОВНОСТИ ТЕХНОЛОГИИ</vt:lpstr>
      <vt:lpstr>ЦА и СТЕЙКХОЛДЕРЫ. ПАРТНЕРЫ</vt:lpstr>
      <vt:lpstr>ЦЕННОСТНОЕ ПРЕДЛОЖЕНИЕ</vt:lpstr>
      <vt:lpstr>КОНКУРЕНТЫ и АНАЛОГИ. РЫНОК</vt:lpstr>
      <vt:lpstr>МОДЕЛЬ МОНЕТИЗАЦИИ. БИЗНЕС-МОДЕЛЬ</vt:lpstr>
      <vt:lpstr>ФИНАНСОВАЯ МОДЕЛЬ</vt:lpstr>
      <vt:lpstr>ПРОДВИЖЕНИЕ ПРОЕКТА </vt:lpstr>
      <vt:lpstr>ПЛАНЫ РАЗВИТИЯ. ДОРОЖНАЯ КАРТА ПРОЕКТА</vt:lpstr>
      <vt:lpstr>ИНВЕСТИЦИОННЫЙ ЗАПРОС</vt:lpstr>
      <vt:lpstr>ЭКСПЕРТНОЕ ЗАКЛЮЧЕНИЕ</vt:lpstr>
      <vt:lpstr>ПРОГРЕСС КОМАНДЫ И ПРОЕКТА за ВРЕМЯ АКСЕЛЕРАЦИИ</vt:lpstr>
      <vt:lpstr>РИСКИ</vt:lpstr>
      <vt:lpstr>КОНТАКТЫ КОМАНДЫ</vt:lpstr>
      <vt:lpstr>ПРИЛОЖЕНИЯ</vt:lpstr>
      <vt:lpstr>Пункты паспорта «Актуальность». Трекинг-сессия №1-2</vt:lpstr>
      <vt:lpstr>Пункты паспорта «Проблема». Трекинг-сессия №1-2</vt:lpstr>
      <vt:lpstr>Пункты паспорта «Решение». Трекинг-сессия №3-4</vt:lpstr>
      <vt:lpstr>Пункты паспорта «ЦА, стейкхолдеры». Трекинг-сессия №3-4</vt:lpstr>
      <vt:lpstr>Пункты паспорта «Ценностное предложение»  Трекинг-сессия №4-5</vt:lpstr>
      <vt:lpstr>Пункты паспорта «MVP И КОНЕЧНЫЙ ПРОДУКТ»  Трекинг-сессия №3</vt:lpstr>
      <vt:lpstr>Пункты паспорта «Рынок и анализ конкурентов».  Трекинг-сессия №5</vt:lpstr>
      <vt:lpstr>Пункты паспорта «Бизнес-модель». Трекинг-сессия №6-7</vt:lpstr>
      <vt:lpstr>Пункты паспорта «Стратегия продвижения». Трекинг-сессия №7-8</vt:lpstr>
      <vt:lpstr>Пункты паспорта «Команда проекта». Трекинг-сессия №7-8</vt:lpstr>
      <vt:lpstr>Текущий статус проекта, дорожная карта проекта и призыв к действию. Трекинг-сессия №6-7</vt:lpstr>
      <vt:lpstr>ПРИЛОЖЕНИЕ. ВИЗУАЛЬНЫЕ ЭЛЕМЕНТЫ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Мария</dc:creator>
  <cp:lastModifiedBy>Кирилл</cp:lastModifiedBy>
  <cp:revision>117</cp:revision>
  <dcterms:created xsi:type="dcterms:W3CDTF">2025-09-18T20:24:00Z</dcterms:created>
  <dcterms:modified xsi:type="dcterms:W3CDTF">2026-04-19T16:51:33Z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D2733D9CE6F74A38BBE807DF712EF072_13</vt:lpwstr>
  </property>
  <property fmtid="{D5CDD505-2E9C-101B-9397-08002B2CF9AE}" pid="3" name="KSOProductBuildVer">
    <vt:lpwstr>1049-12.2.0.23196</vt:lpwstr>
  </property>
</Properties>
</file>