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1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75"/>
    <p:restoredTop sz="94654"/>
  </p:normalViewPr>
  <p:slideViewPr>
    <p:cSldViewPr snapToGrid="0">
      <p:cViewPr varScale="1">
        <p:scale>
          <a:sx n="108" d="100"/>
          <a:sy n="108" d="100"/>
        </p:scale>
        <p:origin x="8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FR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32A5D-6AED-FB43-BEC1-F346A64B9CBA}" type="datetimeFigureOut">
              <a:rPr lang="ru-FR" smtClean="0"/>
              <a:t>23/10/2023</a:t>
            </a:fld>
            <a:endParaRPr lang="ru-FR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FR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F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5E24D-06BC-3F41-8F28-D40CAADA2017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472557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FR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5E24D-06BC-3F41-8F28-D40CAADA2017}" type="slidenum">
              <a:rPr lang="ru-FR" smtClean="0"/>
              <a:t>1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364984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FR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5E24D-06BC-3F41-8F28-D40CAADA2017}" type="slidenum">
              <a:rPr lang="ru-FR" smtClean="0"/>
              <a:t>6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924229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9D00B-70D5-4344-AFC0-F6222A7B0502}" type="datetime1">
              <a:rPr lang="ru-RU" smtClean="0"/>
              <a:t>23.10.2023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58553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6A91-EE19-40C6-8756-1703C2093FA1}" type="datetime1">
              <a:rPr lang="ru-RU" smtClean="0"/>
              <a:t>23.10.2023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262564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66FD913-F3D1-4140-B985-04318ED8BE64}" type="datetime1">
              <a:rPr lang="ru-RU" smtClean="0"/>
              <a:t>23.10.2023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F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70988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CD34D-1B27-41E8-8003-882BBFE192DD}" type="datetime1">
              <a:rPr lang="ru-RU" smtClean="0"/>
              <a:t>23.10.2023</a:t>
            </a:fld>
            <a:endParaRPr lang="ru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8971841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D665-0AF8-4F19-9C76-113A4A164A39}" type="datetime1">
              <a:rPr lang="ru-RU" smtClean="0"/>
              <a:t>23.10.2023</a:t>
            </a:fld>
            <a:endParaRPr lang="ru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73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660EA-819C-449E-AB77-53280BB821F9}" type="datetime1">
              <a:rPr lang="ru-RU" smtClean="0"/>
              <a:t>23.10.2023</a:t>
            </a:fld>
            <a:endParaRPr lang="ru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9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4B05A-B630-4A62-A4BA-0140EEBE62E5}" type="datetime1">
              <a:rPr lang="ru-RU" smtClean="0"/>
              <a:t>23.10.2023</a:t>
            </a:fld>
            <a:endParaRPr lang="ru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653185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32AB-92AF-4604-9239-60FD0736B007}" type="datetime1">
              <a:rPr lang="ru-RU" smtClean="0"/>
              <a:t>23.10.2023</a:t>
            </a:fld>
            <a:endParaRPr lang="ru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8383106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300E4-D457-437B-9EEE-E2059A5A3A17}" type="datetime1">
              <a:rPr lang="ru-RU" smtClean="0"/>
              <a:t>23.10.2023</a:t>
            </a:fld>
            <a:endParaRPr lang="ru-F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008520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3004-B028-41A4-9A8E-6AC973CB8E1A}" type="datetime1">
              <a:rPr lang="ru-RU" smtClean="0"/>
              <a:t>23.10.2023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78713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A48F-9678-4632-8B19-D45F33D3688B}" type="datetime1">
              <a:rPr lang="ru-RU" smtClean="0"/>
              <a:t>23.10.2023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284343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FEE1D619-17F2-419A-9AA1-B40021FFAF23}" type="datetime1">
              <a:rPr lang="ru-RU" smtClean="0"/>
              <a:t>23.10.2023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F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46562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13F70-EFA9-6896-EB49-A9C2D9824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7715" y="1832485"/>
            <a:ext cx="10624472" cy="2771480"/>
          </a:xfrm>
        </p:spPr>
        <p:txBody>
          <a:bodyPr>
            <a:normAutofit/>
          </a:bodyPr>
          <a:lstStyle/>
          <a:p>
            <a:r>
              <a:rPr lang="ru-FR" sz="4800" b="1" dirty="0"/>
              <a:t>Проект «Модуль конфигурации </a:t>
            </a:r>
            <a:br>
              <a:rPr lang="ru-RU" sz="4800" b="1" dirty="0"/>
            </a:br>
            <a:r>
              <a:rPr lang="ru-FR" sz="4800" b="1" dirty="0"/>
              <a:t>1с «БГУ» для</a:t>
            </a:r>
            <a:r>
              <a:rPr lang="ru-RU" sz="4800" b="1" dirty="0"/>
              <a:t> </a:t>
            </a:r>
            <a:r>
              <a:rPr lang="ru-FR" sz="4800" b="1" dirty="0"/>
              <a:t>планирования хозяй</a:t>
            </a:r>
            <a:r>
              <a:rPr lang="ru-RU" sz="4800" b="1" dirty="0"/>
              <a:t>с</a:t>
            </a:r>
            <a:r>
              <a:rPr lang="ru-FR" sz="4800" b="1" dirty="0"/>
              <a:t>твенных расходов </a:t>
            </a:r>
            <a:br>
              <a:rPr lang="ru-RU" sz="4800" b="1" dirty="0"/>
            </a:br>
            <a:r>
              <a:rPr lang="ru-FR" sz="4800" b="1" dirty="0"/>
              <a:t>и проведения госзакупок</a:t>
            </a:r>
            <a:r>
              <a:rPr lang="ru-RU" sz="4800" b="1" dirty="0"/>
              <a:t>»</a:t>
            </a:r>
            <a:endParaRPr lang="ru-FR" sz="48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5CD03F-0656-4584-9C95-DE7C5A427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652" y="0"/>
            <a:ext cx="1521348" cy="11811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4E5037-98CE-4D2D-A235-E88F8C7A5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2672" y="1237693"/>
            <a:ext cx="1237307" cy="6738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9197DD-C041-4C68-AEE6-17A55F9B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4" y="101016"/>
            <a:ext cx="3583445" cy="8088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4372" y="4603965"/>
            <a:ext cx="53082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-150" dirty="0">
                <a:latin typeface="+mj-lt"/>
                <a:ea typeface="+mj-ea"/>
                <a:cs typeface="+mj-cs"/>
              </a:rPr>
              <a:t>Проект подготовили:  </a:t>
            </a:r>
            <a:br>
              <a:rPr lang="ru-RU" sz="2400" spc="-150" dirty="0">
                <a:latin typeface="+mj-lt"/>
                <a:ea typeface="+mj-ea"/>
                <a:cs typeface="+mj-cs"/>
              </a:rPr>
            </a:br>
            <a:r>
              <a:rPr lang="ru-RU" sz="2400" spc="-150" dirty="0" err="1">
                <a:latin typeface="+mj-lt"/>
                <a:ea typeface="+mj-ea"/>
                <a:cs typeface="+mj-cs"/>
              </a:rPr>
              <a:t>ст</a:t>
            </a:r>
            <a:r>
              <a:rPr lang="ru-RU" sz="2400" spc="-150" dirty="0">
                <a:latin typeface="+mj-lt"/>
                <a:ea typeface="+mj-ea"/>
                <a:cs typeface="+mj-cs"/>
              </a:rPr>
              <a:t>-т гр. </a:t>
            </a:r>
            <a:r>
              <a:rPr lang="ru-RU" sz="2400" spc="-150" dirty="0" err="1">
                <a:latin typeface="+mj-lt"/>
                <a:ea typeface="+mj-ea"/>
                <a:cs typeface="+mj-cs"/>
              </a:rPr>
              <a:t>ПИм</a:t>
            </a:r>
            <a:r>
              <a:rPr lang="ru-RU" sz="2400" spc="-150" dirty="0">
                <a:latin typeface="+mj-lt"/>
                <a:ea typeface="+mj-ea"/>
                <a:cs typeface="+mj-cs"/>
              </a:rPr>
              <a:t>-</a:t>
            </a:r>
            <a:r>
              <a:rPr lang="en-GB" sz="2400" spc="-150" dirty="0">
                <a:latin typeface="+mj-lt"/>
                <a:ea typeface="+mj-ea"/>
                <a:cs typeface="+mj-cs"/>
              </a:rPr>
              <a:t>1</a:t>
            </a:r>
            <a:r>
              <a:rPr lang="ru-RU" sz="2400" spc="-150" dirty="0">
                <a:latin typeface="+mj-lt"/>
                <a:ea typeface="+mj-ea"/>
                <a:cs typeface="+mj-cs"/>
              </a:rPr>
              <a:t>1  Щербаков Иван, </a:t>
            </a:r>
            <a:r>
              <a:rPr lang="ru-RU" sz="2400" spc="-150" dirty="0" err="1">
                <a:latin typeface="+mj-lt"/>
                <a:ea typeface="+mj-ea"/>
                <a:cs typeface="+mj-cs"/>
              </a:rPr>
              <a:t>ст</a:t>
            </a:r>
            <a:r>
              <a:rPr lang="ru-RU" sz="2400" spc="-150" dirty="0">
                <a:latin typeface="+mj-lt"/>
                <a:ea typeface="+mj-ea"/>
                <a:cs typeface="+mj-cs"/>
              </a:rPr>
              <a:t>-ка гр. ПИ-41 Новоселова Ксения</a:t>
            </a:r>
          </a:p>
          <a:p>
            <a:r>
              <a:rPr lang="ru-RU" sz="2400" spc="-150" dirty="0" err="1">
                <a:latin typeface="+mj-lt"/>
                <a:ea typeface="+mj-ea"/>
                <a:cs typeface="+mj-cs"/>
              </a:rPr>
              <a:t>Трекер</a:t>
            </a:r>
            <a:r>
              <a:rPr lang="ru-RU" sz="2400" spc="-150" dirty="0">
                <a:latin typeface="+mj-lt"/>
                <a:ea typeface="+mj-ea"/>
                <a:cs typeface="+mj-cs"/>
              </a:rPr>
              <a:t>: к.э.н., доцент кафедры ИСЭ Порядина О.В. </a:t>
            </a:r>
          </a:p>
        </p:txBody>
      </p:sp>
    </p:spTree>
    <p:extLst>
      <p:ext uri="{BB962C8B-B14F-4D97-AF65-F5344CB8AC3E}">
        <p14:creationId xmlns:p14="http://schemas.microsoft.com/office/powerpoint/2010/main" val="1747089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E3CEA-6E31-91BB-71DE-64C36020B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177" y="1714785"/>
            <a:ext cx="4068566" cy="2546052"/>
          </a:xfrm>
        </p:spPr>
        <p:txBody>
          <a:bodyPr>
            <a:normAutofit/>
          </a:bodyPr>
          <a:lstStyle/>
          <a:p>
            <a:r>
              <a:rPr lang="ru-FR" sz="3600" b="1" dirty="0"/>
              <a:t>Проблема решения </a:t>
            </a:r>
            <a:br>
              <a:rPr lang="ru-RU" sz="3600" b="1" dirty="0"/>
            </a:br>
            <a:r>
              <a:rPr lang="ru-FR" sz="3600" b="1" dirty="0"/>
              <a:t>бизнес</a:t>
            </a:r>
            <a:r>
              <a:rPr lang="ru-RU" sz="3600" b="1" dirty="0"/>
              <a:t>-</a:t>
            </a:r>
            <a:r>
              <a:rPr lang="ru-FR" sz="3600" b="1" dirty="0"/>
              <a:t> задач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26B1AB-D928-2805-7684-C548BD899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5743" y="712518"/>
            <a:ext cx="7612086" cy="5272645"/>
          </a:xfrm>
        </p:spPr>
        <p:txBody>
          <a:bodyPr>
            <a:noAutofit/>
          </a:bodyPr>
          <a:lstStyle/>
          <a:p>
            <a:pPr marL="0" indent="358775" algn="just">
              <a:spcBef>
                <a:spcPts val="0"/>
              </a:spcBef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 решения бизнес задач планирования финансовых обязательств и формирования графика закупок заключается в том, чтобы обеспечить масштабируемость технологического процесса формирования и составления сложных по объему документов, таких как план финансовой хозяйственной деятельности организации и план - график закупок.</a:t>
            </a:r>
          </a:p>
          <a:p>
            <a:pPr marL="0" indent="358775" algn="just">
              <a:spcBef>
                <a:spcPts val="1200"/>
              </a:spcBef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Изначально, составление и формирование таких документов требовалось много времени и сил ввиду того, что он подготавливался вручную посредством средств Microsoft Excel. В таком режиме часто допускались ошибки при проверки данных документа по лимитам следующих периодов, а также возникали трудности при импортировании на портал ЕИС «Госзакупки», следовательно, иногда приходили штрафы сотрудникам за просроченное время формирования отчетностей. Эту проблему решит доработка типовой конфигурации 1С: «Бухгалтерия государственных учреждений 2». </a:t>
            </a:r>
            <a:endParaRPr lang="ru-FR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491045" y="6300924"/>
            <a:ext cx="320945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CD93FE-A39E-8988-C44E-5356032E4DA6}"/>
              </a:ext>
            </a:extLst>
          </p:cNvPr>
          <p:cNvSpPr txBox="1"/>
          <p:nvPr/>
        </p:nvSpPr>
        <p:spPr>
          <a:xfrm>
            <a:off x="2568539" y="4952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FR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26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C6DED-95FA-E489-8551-99F92C3C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0" y="3375556"/>
            <a:ext cx="3501197" cy="1774724"/>
          </a:xfrm>
        </p:spPr>
        <p:txBody>
          <a:bodyPr>
            <a:normAutofit fontScale="90000"/>
          </a:bodyPr>
          <a:lstStyle/>
          <a:p>
            <a:r>
              <a:rPr lang="ru-FR" sz="3600" b="1" dirty="0"/>
              <a:t>Решение проблемы автоматизации бизнес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6CF4A6-2F4E-87B5-06F7-321F90582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65" y="350356"/>
            <a:ext cx="12122870" cy="1498863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данной доработке будет выполнена следующая задача – одновременная работа сотрудников таких отделов: «Планово экономический» и «Отдел размещения и формирования муниципального заказа», посредством проектирования отдельного модуля. Это необходимо, для проверки заполненных и проверенных данных в базу 1С.</a:t>
            </a:r>
            <a:endParaRPr lang="ru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386600" y="6221653"/>
            <a:ext cx="571852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3DD885-819C-B4EC-7D19-A7793E5B8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49" y="2115745"/>
            <a:ext cx="7366442" cy="39435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64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12405F-CF78-FE86-0A4A-1C9596FE2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209" y="2328355"/>
            <a:ext cx="3193394" cy="1609344"/>
          </a:xfrm>
        </p:spPr>
        <p:txBody>
          <a:bodyPr>
            <a:normAutofit/>
          </a:bodyPr>
          <a:lstStyle/>
          <a:p>
            <a:r>
              <a:rPr lang="ru-FR" sz="3600" b="1" dirty="0"/>
              <a:t>Цель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1B6524-5D82-E9E9-7193-F1B2D43BC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1754" y="829138"/>
            <a:ext cx="8143046" cy="5154044"/>
          </a:xfrm>
        </p:spPr>
        <p:txBody>
          <a:bodyPr>
            <a:noAutofit/>
          </a:bodyPr>
          <a:lstStyle/>
          <a:p>
            <a:pPr indent="450215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tabLst>
                <a:tab pos="165735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целью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доработки типовой конфигурации 1С: «Бухгалтерия государственных учреждений» является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автоматизация процесса первичной подготовки документов для начала процесса государственных и муниципальных закупок бюджетного учреждения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также процесса планирования и сравнения объемов денежных средств по лимитам следующих периодов в программе «1С: Бухгалтерия государственных учреждений». Эта автоматизация будет производиться в виде расширения к существующей программе «1С: Бухгалтерия государственных учреждений».</a:t>
            </a:r>
            <a:endParaRPr lang="ru-FR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этой надстройке, работники планово - экономического и отдела размещения и исполнения муниципального заказа смогут формировать первичную бухгалтерскую документацию для процесса подготовки и планирования к осуществлению госзакупок с выгрузкой во внешние системы, такие как: «ГИИС: электронный бюджет» и «АИС: Госзакупки».</a:t>
            </a:r>
            <a:r>
              <a:rPr lang="ru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39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DD25C3-5836-D490-BE42-604A1510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982" y="2937653"/>
            <a:ext cx="3501197" cy="1577786"/>
          </a:xfrm>
        </p:spPr>
        <p:txBody>
          <a:bodyPr>
            <a:normAutofit fontScale="90000"/>
          </a:bodyPr>
          <a:lstStyle/>
          <a:p>
            <a:r>
              <a:rPr lang="ru-FR" sz="4000" b="1" dirty="0"/>
              <a:t>Основной источник технологии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4DA8D7-53E9-8379-4FB7-5832F7164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2" y="410800"/>
            <a:ext cx="12104016" cy="1560429"/>
          </a:xfrm>
        </p:spPr>
        <p:txBody>
          <a:bodyPr>
            <a:noAutofit/>
          </a:bodyPr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"1С: Бухгалтерия государственного учреждения 2" предназначена для автоматизации бухгалтерского учета государственных и муниципальных учреждений, которые финансируются из федерального, регионального или местного бюджетов, а также из бюджета государственного внебюджетного фонда.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FR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2919F34-BDD0-C461-130C-9D19D8A0CD1E}"/>
              </a:ext>
            </a:extLst>
          </p:cNvPr>
          <p:cNvSpPr txBox="1">
            <a:spLocks/>
          </p:cNvSpPr>
          <p:nvPr/>
        </p:nvSpPr>
        <p:spPr>
          <a:xfrm>
            <a:off x="5109982" y="3184701"/>
            <a:ext cx="6275035" cy="2134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FR" dirty="0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8F0B780-D488-58FC-01B4-F615DD81F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144" y="2997786"/>
            <a:ext cx="4493231" cy="336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22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8BFFD-C9A2-C7DF-DD84-C928E201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910" y="2545400"/>
            <a:ext cx="6401715" cy="2456442"/>
          </a:xfrm>
        </p:spPr>
        <p:txBody>
          <a:bodyPr>
            <a:normAutofit/>
          </a:bodyPr>
          <a:lstStyle/>
          <a:p>
            <a:r>
              <a:rPr lang="ru-FR" sz="4000" b="1" dirty="0"/>
              <a:t>Результат разработанного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CF1CBA-4F79-7B4A-37F7-9F123AD3B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20634"/>
            <a:ext cx="11582180" cy="1561189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Доработанное типовое программное решение 1С: «БГУ» позволяет сотрудникам планово – экономического отдела заключать денежные обязательства через новый механизм «Подсистема финансовые обязательства», состоящий из учетных форм документов и справочников, адаптированных под нужды заказчика.</a:t>
            </a:r>
            <a:endParaRPr lang="ru-FR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33999" y="6223437"/>
            <a:ext cx="550223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2D5F64-2FFE-9760-B197-B2C3245F8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802" y="2042437"/>
            <a:ext cx="5917565" cy="42431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15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76604-DD72-416A-301C-34444164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737" y="2137148"/>
            <a:ext cx="4441372" cy="2456442"/>
          </a:xfrm>
        </p:spPr>
        <p:txBody>
          <a:bodyPr>
            <a:noAutofit/>
          </a:bodyPr>
          <a:lstStyle/>
          <a:p>
            <a:r>
              <a:rPr lang="ru-RU" sz="3600" b="1" dirty="0"/>
              <a:t>Форма документа «Договоры и обязательства»</a:t>
            </a:r>
            <a:endParaRPr lang="ru-FR" sz="3600" b="1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1CD0F02-FC0F-67B9-DE75-82FE7D76F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2"/>
          <a:stretch/>
        </p:blipFill>
        <p:spPr>
          <a:xfrm>
            <a:off x="4750109" y="1084083"/>
            <a:ext cx="7259640" cy="456257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4472" y="6277173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6A305-FD2F-F163-535C-AF54D1BE2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93" y="2156417"/>
            <a:ext cx="4068565" cy="2456442"/>
          </a:xfrm>
        </p:spPr>
        <p:txBody>
          <a:bodyPr>
            <a:noAutofit/>
          </a:bodyPr>
          <a:lstStyle/>
          <a:p>
            <a:r>
              <a:rPr lang="ru-RU" sz="4400" b="1" dirty="0"/>
              <a:t>Форма документа «Регистрация графиков договоров» </a:t>
            </a:r>
            <a:endParaRPr lang="ru-FR" sz="4400" b="1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FDE12AE-12B5-839B-F20E-A6C8638E2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1" y="1601773"/>
            <a:ext cx="7358839" cy="356572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70722" y="6283566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636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1EB91-C3F0-1F33-8230-D89CBD518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05" y="2075902"/>
            <a:ext cx="3622541" cy="2456442"/>
          </a:xfrm>
        </p:spPr>
        <p:txBody>
          <a:bodyPr>
            <a:noAutofit/>
          </a:bodyPr>
          <a:lstStyle/>
          <a:p>
            <a:r>
              <a:rPr lang="ru-RU" sz="3200" b="1" dirty="0"/>
              <a:t>Форма документа «Регистрация графиков договоров». Операция с поставщиком</a:t>
            </a:r>
            <a:endParaRPr lang="ru-FR" sz="3200" b="1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55B1807-C8CF-E3F9-6DD7-A5E344396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038" y="1493836"/>
            <a:ext cx="7121332" cy="375552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528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FC118-4E5B-3541-9E80-76C161DDF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241" y="2640769"/>
            <a:ext cx="4419639" cy="122329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План ФХД по утвержденным назначениям</a:t>
            </a:r>
            <a:endParaRPr lang="ru-FR" sz="40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FCFC23A-F920-1A29-5A3B-8CB457629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675" y="710106"/>
            <a:ext cx="7470001" cy="491926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4473" y="6300924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16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B9F391-120B-5AB4-3F96-01E9EF22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941" y="2681668"/>
            <a:ext cx="3501197" cy="122329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План график закупок</a:t>
            </a:r>
            <a:endParaRPr lang="ru-FR" sz="40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4174868-A68E-0E4C-4CE2-5A135DA06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287" y="1214660"/>
            <a:ext cx="7948957" cy="416545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85387" y="6300923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75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25016-C6ED-DAB6-501A-D7B3FB730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461" y="2624328"/>
            <a:ext cx="3822786" cy="1609344"/>
          </a:xfrm>
        </p:spPr>
        <p:txBody>
          <a:bodyPr>
            <a:normAutofit/>
          </a:bodyPr>
          <a:lstStyle/>
          <a:p>
            <a:r>
              <a:rPr lang="ru-FR" b="1" dirty="0"/>
              <a:t>Целевой 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32A624-08DB-B1DD-3B0E-F5F9FFA34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3151" y="587915"/>
            <a:ext cx="7621649" cy="4993401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решение позволяет вести учет всем типам государственных (муниципальных) учреждений — казенным, бюджетным, автономным. Это сделано для обеспечения сопоставимости данных при переходе учреждения из одного типа в другой.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может также использоваться распорядителями, главными распорядителями средств бюджета, органами государственной власти, органами местного самоуправления, органами управления государственными внебюджетными фондами, финансовыми органами, органами казначейства, государственными академиями наук в части исполнения сметы на свое содержание.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с разработкой опытного прототипа он был продемонстрирован в Управлении образования городского города «Город Йошкар  Ола»</a:t>
            </a:r>
            <a:endParaRPr lang="ru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58846" y="6270085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41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911E7-7310-90E2-0BE9-1733F7DD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FR" b="1" dirty="0"/>
              <a:t>Основные 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AEEAC-E5A1-4096-89B8-7009C994B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1С: Планово-финансовое управление для государственных учреждений КОРП, Редакция 1.5»</a:t>
            </a:r>
            <a:endParaRPr lang="ru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Автоматизированная информационная система «Прогноз и планирование бюджета»</a:t>
            </a:r>
            <a:endParaRPr lang="ru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1С: Планово-финансовое управление для государственных учреждений КОРП.</a:t>
            </a:r>
            <a:endParaRPr lang="ru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АИС Парус</a:t>
            </a:r>
            <a:endParaRPr lang="ru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АИС Галактика</a:t>
            </a:r>
            <a:endParaRPr lang="ru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FR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28248" y="6278125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2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C0431-BEA6-00BA-6A66-8B4DD5D0A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FR" b="1" dirty="0"/>
              <a:t>Бизнес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295B6C-1C56-A404-FCF2-1B67AA709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2604" y="2175603"/>
            <a:ext cx="7635842" cy="3906981"/>
          </a:xfrm>
        </p:spPr>
        <p:txBody>
          <a:bodyPr>
            <a:noAutofit/>
          </a:bodyPr>
          <a:lstStyle/>
          <a:p>
            <a:pPr marL="109220" marR="180975" algn="just"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результатам общих расчетов, видно, что общие затраты на доработку системы составляют 263 доллара или </a:t>
            </a:r>
            <a:r>
              <a:rPr lang="ru-RU" sz="2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21 500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рублей.</a:t>
            </a:r>
            <a:endParaRPr lang="ru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Доработка типового программного продукта будет распространяться при помощи лицензированных франчайзинговых компаний или онлайн дистрибьюции, основным преимуществом над продуктами конкурентов будет более низкая стоимость обслуживания и сопровождения.</a:t>
            </a:r>
            <a:r>
              <a:rPr lang="ru-FR" sz="2400" dirty="0">
                <a:effectLst/>
              </a:rPr>
              <a:t> </a:t>
            </a:r>
            <a:endParaRPr lang="ru-FR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28248" y="6302424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20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7737D-BA05-C5B7-7A2C-1121CEEC9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3549" y="2162749"/>
            <a:ext cx="8679915" cy="1748729"/>
          </a:xfrm>
        </p:spPr>
        <p:txBody>
          <a:bodyPr/>
          <a:lstStyle/>
          <a:p>
            <a:r>
              <a:rPr lang="ru-FR" sz="4400" dirty="0"/>
              <a:t>Текущий статус проекта – оытный прототип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759064" y="4495875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69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714F4-C0D5-6692-29BC-D06153750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44" y="2467099"/>
            <a:ext cx="3200400" cy="1737360"/>
          </a:xfrm>
        </p:spPr>
        <p:txBody>
          <a:bodyPr/>
          <a:lstStyle/>
          <a:p>
            <a:r>
              <a:rPr lang="ru-FR" dirty="0"/>
              <a:t>План реализации проекта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93317351-1253-4B58-BF4C-3832656E3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4457" y="395758"/>
            <a:ext cx="9096499" cy="6308333"/>
          </a:xfrm>
        </p:spPr>
        <p:txBody>
          <a:bodyPr>
            <a:normAutofit fontScale="25000" lnSpcReduction="20000"/>
          </a:bodyPr>
          <a:lstStyle/>
          <a:p>
            <a:pPr indent="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8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ходе реализации проекта последовательно выполнялись следующие задачи:</a:t>
            </a:r>
            <a:endParaRPr lang="ru-FR" sz="80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8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пределение требований к информационной системе;</a:t>
            </a:r>
            <a:endParaRPr lang="ru-FR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8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пределение функций информационной системы и стратегии автоматизации;</a:t>
            </a:r>
            <a:endParaRPr lang="ru-FR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8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боснование проектных решений.</a:t>
            </a:r>
            <a:endParaRPr lang="ru-FR" sz="8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Проектирование включает в себя последовательную разработку проекта автоматизации и разработку информационного обеспечения задачи.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Самым объёмным этапом разработки ИС является </a:t>
            </a: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ПО</a:t>
            </a:r>
            <a:r>
              <a:rPr lang="ru-RU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Разработка состоит из подготовки к разработке ПО и непосредственно разработки программного обеспечения. Эти задачи выполняются последовательно.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конце этапа реализации следует оценка эффективности внедрения ИС в организацию.</a:t>
            </a:r>
            <a:endParaRPr lang="ru-FR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FR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86556" y="6300986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16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74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C6769DB-AC4D-AA35-D6E1-0B8579ED3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522032"/>
              </p:ext>
            </p:extLst>
          </p:nvPr>
        </p:nvGraphicFramePr>
        <p:xfrm>
          <a:off x="1315092" y="724662"/>
          <a:ext cx="10058399" cy="55352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157">
                  <a:extLst>
                    <a:ext uri="{9D8B030D-6E8A-4147-A177-3AD203B41FA5}">
                      <a16:colId xmlns:a16="http://schemas.microsoft.com/office/drawing/2014/main" val="413748956"/>
                    </a:ext>
                  </a:extLst>
                </a:gridCol>
                <a:gridCol w="2229064">
                  <a:extLst>
                    <a:ext uri="{9D8B030D-6E8A-4147-A177-3AD203B41FA5}">
                      <a16:colId xmlns:a16="http://schemas.microsoft.com/office/drawing/2014/main" val="558108547"/>
                    </a:ext>
                  </a:extLst>
                </a:gridCol>
                <a:gridCol w="1904367">
                  <a:extLst>
                    <a:ext uri="{9D8B030D-6E8A-4147-A177-3AD203B41FA5}">
                      <a16:colId xmlns:a16="http://schemas.microsoft.com/office/drawing/2014/main" val="1264426586"/>
                    </a:ext>
                  </a:extLst>
                </a:gridCol>
                <a:gridCol w="1280811">
                  <a:extLst>
                    <a:ext uri="{9D8B030D-6E8A-4147-A177-3AD203B41FA5}">
                      <a16:colId xmlns:a16="http://schemas.microsoft.com/office/drawing/2014/main" val="1513912953"/>
                    </a:ext>
                  </a:extLst>
                </a:gridCol>
              </a:tblGrid>
              <a:tr h="2809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Название задачи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Длительность, дни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Начало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Окончание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3422060917"/>
                  </a:ext>
                </a:extLst>
              </a:tr>
              <a:tr h="1325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3709385821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Проект доработки 1С «БГУ» 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191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30</a:t>
                      </a:r>
                      <a:r>
                        <a:rPr lang="ru-RU" sz="1400" dirty="0">
                          <a:effectLst/>
                        </a:rPr>
                        <a:t>.01.2022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18.</a:t>
                      </a:r>
                      <a:r>
                        <a:rPr lang="en-US" sz="1400" dirty="0">
                          <a:effectLst/>
                        </a:rPr>
                        <a:t>11</a:t>
                      </a:r>
                      <a:r>
                        <a:rPr lang="ru-RU" sz="1400" dirty="0">
                          <a:effectLst/>
                        </a:rPr>
                        <a:t>.202</a:t>
                      </a: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1248035328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анализ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20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30.01.2023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18.02.2023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1944805476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- определение требований к ИС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01.11.2022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06.11.2022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3519658667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- определение функций ИС и стратегии автоматизации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06.11.2022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10.11.2022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288672653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- обоснование проектных решений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9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10.11.2022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18.11.2022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3907364184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проектирование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25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18.11.2022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11</a:t>
                      </a:r>
                      <a:r>
                        <a:rPr lang="ru-RU" sz="1400" dirty="0">
                          <a:effectLst/>
                        </a:rPr>
                        <a:t>.12.2022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2941446606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- разработка проекта автоматизации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10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18.11.2022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27.11.2022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1007364774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- разработка информационного обеспечения задачи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15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27.03.2022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11.12.2022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1120074993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реализация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131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16.03.2023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09.05.2023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3393794026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- подготовка к разработке ПО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20.</a:t>
                      </a:r>
                      <a:r>
                        <a:rPr lang="en-US" sz="1400" dirty="0">
                          <a:effectLst/>
                        </a:rPr>
                        <a:t>12</a:t>
                      </a:r>
                      <a:r>
                        <a:rPr lang="ru-RU" sz="1400" dirty="0">
                          <a:effectLst/>
                        </a:rPr>
                        <a:t>.2022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07.</a:t>
                      </a:r>
                      <a:r>
                        <a:rPr lang="en-US" sz="1400" dirty="0">
                          <a:effectLst/>
                        </a:rPr>
                        <a:t>05</a:t>
                      </a:r>
                      <a:r>
                        <a:rPr lang="ru-RU" sz="1400" dirty="0">
                          <a:effectLst/>
                        </a:rPr>
                        <a:t>.2023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99" marR="37099" marT="0" marB="0" anchor="ctr"/>
                </a:tc>
                <a:extLst>
                  <a:ext uri="{0D108BD9-81ED-4DB2-BD59-A6C34878D82A}">
                    <a16:rowId xmlns:a16="http://schemas.microsoft.com/office/drawing/2014/main" val="2441174501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277600" y="6363315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17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1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4CACDD0-526C-BEF1-F75F-75B29E3CD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68250"/>
              </p:ext>
            </p:extLst>
          </p:nvPr>
        </p:nvGraphicFramePr>
        <p:xfrm>
          <a:off x="1654139" y="1958118"/>
          <a:ext cx="9635209" cy="2471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4212">
                  <a:extLst>
                    <a:ext uri="{9D8B030D-6E8A-4147-A177-3AD203B41FA5}">
                      <a16:colId xmlns:a16="http://schemas.microsoft.com/office/drawing/2014/main" val="4192615790"/>
                    </a:ext>
                  </a:extLst>
                </a:gridCol>
                <a:gridCol w="2108333">
                  <a:extLst>
                    <a:ext uri="{9D8B030D-6E8A-4147-A177-3AD203B41FA5}">
                      <a16:colId xmlns:a16="http://schemas.microsoft.com/office/drawing/2014/main" val="116384144"/>
                    </a:ext>
                  </a:extLst>
                </a:gridCol>
                <a:gridCol w="1801222">
                  <a:extLst>
                    <a:ext uri="{9D8B030D-6E8A-4147-A177-3AD203B41FA5}">
                      <a16:colId xmlns:a16="http://schemas.microsoft.com/office/drawing/2014/main" val="4052390842"/>
                    </a:ext>
                  </a:extLst>
                </a:gridCol>
                <a:gridCol w="1211442">
                  <a:extLst>
                    <a:ext uri="{9D8B030D-6E8A-4147-A177-3AD203B41FA5}">
                      <a16:colId xmlns:a16="http://schemas.microsoft.com/office/drawing/2014/main" val="2519591037"/>
                    </a:ext>
                  </a:extLst>
                </a:gridCol>
              </a:tblGrid>
              <a:tr h="2178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1084530"/>
                  </a:ext>
                </a:extLst>
              </a:tr>
              <a:tr h="85859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- разработка ПО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105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20.12.2022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03.04.2023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6995358"/>
                  </a:ext>
                </a:extLst>
              </a:tr>
              <a:tr h="61810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- тестирование модуля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03</a:t>
                      </a:r>
                      <a:r>
                        <a:rPr lang="ru-RU" sz="1200" dirty="0">
                          <a:effectLst/>
                        </a:rPr>
                        <a:t>.04.2023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23.04.2023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768651"/>
                  </a:ext>
                </a:extLst>
              </a:tr>
              <a:tr h="75001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оценка эффективности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15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23.0</a:t>
                      </a:r>
                      <a:r>
                        <a:rPr lang="en-US" sz="1200" dirty="0">
                          <a:effectLst/>
                        </a:rPr>
                        <a:t>4</a:t>
                      </a:r>
                      <a:r>
                        <a:rPr lang="ru-RU" sz="1200" dirty="0">
                          <a:effectLst/>
                        </a:rPr>
                        <a:t>.2023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07.05.2023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7511995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18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88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076A01-BD3F-6100-4C33-0F61F36F1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FR" dirty="0"/>
              <a:t>Команда проекта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698182" y="446803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93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90" y="2817351"/>
            <a:ext cx="3501197" cy="1223298"/>
          </a:xfrm>
        </p:spPr>
        <p:txBody>
          <a:bodyPr>
            <a:normAutofit fontScale="90000"/>
          </a:bodyPr>
          <a:lstStyle/>
          <a:p>
            <a:r>
              <a:rPr lang="ru-FR" dirty="0"/>
              <a:t>Финансовые показатели  проекта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3D37844-D424-5D69-A9B9-EE0F8C8641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220582"/>
              </p:ext>
            </p:extLst>
          </p:nvPr>
        </p:nvGraphicFramePr>
        <p:xfrm>
          <a:off x="4144488" y="4161632"/>
          <a:ext cx="7476948" cy="1746276"/>
        </p:xfrm>
        <a:graphic>
          <a:graphicData uri="http://schemas.openxmlformats.org/drawingml/2006/table">
            <a:tbl>
              <a:tblPr firstRow="1" firstCol="1" bandRow="1"/>
              <a:tblGrid>
                <a:gridCol w="2706318">
                  <a:extLst>
                    <a:ext uri="{9D8B030D-6E8A-4147-A177-3AD203B41FA5}">
                      <a16:colId xmlns:a16="http://schemas.microsoft.com/office/drawing/2014/main" val="3001475174"/>
                    </a:ext>
                  </a:extLst>
                </a:gridCol>
                <a:gridCol w="1667877">
                  <a:extLst>
                    <a:ext uri="{9D8B030D-6E8A-4147-A177-3AD203B41FA5}">
                      <a16:colId xmlns:a16="http://schemas.microsoft.com/office/drawing/2014/main" val="64249581"/>
                    </a:ext>
                  </a:extLst>
                </a:gridCol>
                <a:gridCol w="2426383">
                  <a:extLst>
                    <a:ext uri="{9D8B030D-6E8A-4147-A177-3AD203B41FA5}">
                      <a16:colId xmlns:a16="http://schemas.microsoft.com/office/drawing/2014/main" val="2475633912"/>
                    </a:ext>
                  </a:extLst>
                </a:gridCol>
                <a:gridCol w="676370">
                  <a:extLst>
                    <a:ext uri="{9D8B030D-6E8A-4147-A177-3AD203B41FA5}">
                      <a16:colId xmlns:a16="http://schemas.microsoft.com/office/drawing/2014/main" val="2548878347"/>
                    </a:ext>
                  </a:extLst>
                </a:gridCol>
              </a:tblGrid>
              <a:tr h="3698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Процентная ставка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месяц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902350"/>
                  </a:ext>
                </a:extLst>
              </a:tr>
              <a:tr h="429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1 часа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05801"/>
                  </a:ext>
                </a:extLst>
              </a:tr>
              <a:tr h="414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час работы (новичок)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24000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80964"/>
                  </a:ext>
                </a:extLst>
              </a:tr>
              <a:tr h="5317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 выработки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258084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64236" y="6291190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20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B17DAE-A258-30BC-0685-2B62F71E18CC}"/>
              </a:ext>
            </a:extLst>
          </p:cNvPr>
          <p:cNvSpPr txBox="1"/>
          <p:nvPr/>
        </p:nvSpPr>
        <p:spPr>
          <a:xfrm>
            <a:off x="4049484" y="950092"/>
            <a:ext cx="78139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ля сравнения стоимостной оценки будет взята зарплата ученика программиста обслуживающей франчайзинговой организации. Будет применена почасовая тарифная ставка оплаты труда, равная 2000 рублей с вычетом 24% от номинальной. Норма выработки ученика соответствует 50 часов </a:t>
            </a:r>
            <a:endParaRPr lang="ru-FR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7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54" y="2816130"/>
            <a:ext cx="3501197" cy="1223298"/>
          </a:xfrm>
        </p:spPr>
        <p:txBody>
          <a:bodyPr>
            <a:normAutofit fontScale="90000"/>
          </a:bodyPr>
          <a:lstStyle/>
          <a:p>
            <a:r>
              <a:rPr lang="ru-FR" dirty="0"/>
              <a:t>Финансовые показатели  проекта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271677E-8BB0-41E0-6320-28661E1614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556875"/>
              </p:ext>
            </p:extLst>
          </p:nvPr>
        </p:nvGraphicFramePr>
        <p:xfrm>
          <a:off x="4230645" y="319515"/>
          <a:ext cx="6284578" cy="1152344"/>
        </p:xfrm>
        <a:graphic>
          <a:graphicData uri="http://schemas.openxmlformats.org/drawingml/2006/table">
            <a:tbl>
              <a:tblPr firstRow="1" firstCol="1" bandRow="1"/>
              <a:tblGrid>
                <a:gridCol w="2714414">
                  <a:extLst>
                    <a:ext uri="{9D8B030D-6E8A-4147-A177-3AD203B41FA5}">
                      <a16:colId xmlns:a16="http://schemas.microsoft.com/office/drawing/2014/main" val="1397596587"/>
                    </a:ext>
                  </a:extLst>
                </a:gridCol>
                <a:gridCol w="826965">
                  <a:extLst>
                    <a:ext uri="{9D8B030D-6E8A-4147-A177-3AD203B41FA5}">
                      <a16:colId xmlns:a16="http://schemas.microsoft.com/office/drawing/2014/main" val="630066545"/>
                    </a:ext>
                  </a:extLst>
                </a:gridCol>
                <a:gridCol w="1939058">
                  <a:extLst>
                    <a:ext uri="{9D8B030D-6E8A-4147-A177-3AD203B41FA5}">
                      <a16:colId xmlns:a16="http://schemas.microsoft.com/office/drawing/2014/main" val="328869137"/>
                    </a:ext>
                  </a:extLst>
                </a:gridCol>
                <a:gridCol w="804141">
                  <a:extLst>
                    <a:ext uri="{9D8B030D-6E8A-4147-A177-3AD203B41FA5}">
                      <a16:colId xmlns:a16="http://schemas.microsoft.com/office/drawing/2014/main" val="452088880"/>
                    </a:ext>
                  </a:extLst>
                </a:gridCol>
              </a:tblGrid>
              <a:tr h="1504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Software </a:t>
                      </a:r>
                      <a:r>
                        <a:rPr lang="ru-RU" sz="1400" b="1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Scale</a:t>
                      </a:r>
                      <a:r>
                        <a:rPr lang="ru-RU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Drivers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Personnel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603345"/>
                  </a:ext>
                </a:extLst>
              </a:tr>
              <a:tr h="272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Precedentedness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Analyst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Capability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30102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 Flexibility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Programmer Capability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958345"/>
                  </a:ext>
                </a:extLst>
              </a:tr>
              <a:tr h="29083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Software Cost Drivers</a:t>
                      </a:r>
                      <a:br>
                        <a:rPr lang="ru-RU" sz="14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Products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Personnel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Continuity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6678243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14242" y="6308840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720F45F-448A-C8BC-7C69-50C2920E33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809287"/>
              </p:ext>
            </p:extLst>
          </p:nvPr>
        </p:nvGraphicFramePr>
        <p:xfrm>
          <a:off x="4230645" y="1471859"/>
          <a:ext cx="6284578" cy="5137189"/>
        </p:xfrm>
        <a:graphic>
          <a:graphicData uri="http://schemas.openxmlformats.org/drawingml/2006/table">
            <a:tbl>
              <a:tblPr firstRow="1" firstCol="1" bandRow="1"/>
              <a:tblGrid>
                <a:gridCol w="2206155">
                  <a:extLst>
                    <a:ext uri="{9D8B030D-6E8A-4147-A177-3AD203B41FA5}">
                      <a16:colId xmlns:a16="http://schemas.microsoft.com/office/drawing/2014/main" val="1767559716"/>
                    </a:ext>
                  </a:extLst>
                </a:gridCol>
                <a:gridCol w="1337633">
                  <a:extLst>
                    <a:ext uri="{9D8B030D-6E8A-4147-A177-3AD203B41FA5}">
                      <a16:colId xmlns:a16="http://schemas.microsoft.com/office/drawing/2014/main" val="3973371885"/>
                    </a:ext>
                  </a:extLst>
                </a:gridCol>
                <a:gridCol w="1941974">
                  <a:extLst>
                    <a:ext uri="{9D8B030D-6E8A-4147-A177-3AD203B41FA5}">
                      <a16:colId xmlns:a16="http://schemas.microsoft.com/office/drawing/2014/main" val="4005206768"/>
                    </a:ext>
                  </a:extLst>
                </a:gridCol>
                <a:gridCol w="798816">
                  <a:extLst>
                    <a:ext uri="{9D8B030D-6E8A-4147-A177-3AD203B41FA5}">
                      <a16:colId xmlns:a16="http://schemas.microsoft.com/office/drawing/2014/main" val="3334988280"/>
                    </a:ext>
                  </a:extLst>
                </a:gridCol>
              </a:tblGrid>
              <a:tr h="403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Required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Software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Reliability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 Experience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785805"/>
                  </a:ext>
                </a:extLst>
              </a:tr>
              <a:tr h="19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Data Base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ru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Platform Experience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 High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759915"/>
                  </a:ext>
                </a:extLst>
              </a:tr>
              <a:tr h="403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Product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Complexity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and Toolset Experience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384076"/>
                  </a:ext>
                </a:extLst>
              </a:tr>
              <a:tr h="19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Developed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Reusability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Process Maturity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90513"/>
                  </a:ext>
                </a:extLst>
              </a:tr>
              <a:tr h="403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Documentation Match to Lifecycle Needs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Platform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81756"/>
                  </a:ext>
                </a:extLst>
              </a:tr>
              <a:tr h="403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Architecture / Risk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Resolution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 Constraint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1659392"/>
                  </a:ext>
                </a:extLst>
              </a:tr>
              <a:tr h="19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Team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Cohesion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Storage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Constraint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0416937"/>
                  </a:ext>
                </a:extLst>
              </a:tr>
              <a:tr h="196511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Platform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Volatility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ru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447564"/>
                  </a:ext>
                </a:extLst>
              </a:tr>
              <a:tr h="132839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Project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036373"/>
                  </a:ext>
                </a:extLst>
              </a:tr>
              <a:tr h="19651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Software Tools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281215"/>
                  </a:ext>
                </a:extLst>
              </a:tr>
              <a:tr h="20061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Multisite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Development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107096"/>
                  </a:ext>
                </a:extLst>
              </a:tr>
              <a:tr h="327316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Required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Development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Schedule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84569"/>
                  </a:ext>
                </a:extLst>
              </a:tr>
              <a:tr h="1436994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Results               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Software Development (Elaboration and Construction)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Effort = </a:t>
                      </a:r>
                      <a:r>
                        <a:rPr lang="en-US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1.15 Person-months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Schedule = </a:t>
                      </a:r>
                      <a:r>
                        <a:rPr lang="en-US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 Months (1,5)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 = $263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Equivalent Size = 560 SLOC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Effort Adjustment Factor (EAF) = 1,60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021606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37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54" y="2816130"/>
            <a:ext cx="3501197" cy="1223298"/>
          </a:xfrm>
        </p:spPr>
        <p:txBody>
          <a:bodyPr>
            <a:normAutofit fontScale="90000"/>
          </a:bodyPr>
          <a:lstStyle/>
          <a:p>
            <a:r>
              <a:rPr lang="ru-FR" dirty="0"/>
              <a:t>Финансовые показатели  проекта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004310B8-2B73-61B9-2BFA-0709AF8276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229610"/>
              </p:ext>
            </p:extLst>
          </p:nvPr>
        </p:nvGraphicFramePr>
        <p:xfrm>
          <a:off x="5470898" y="1151368"/>
          <a:ext cx="5664835" cy="1987106"/>
        </p:xfrm>
        <a:graphic>
          <a:graphicData uri="http://schemas.openxmlformats.org/drawingml/2006/table">
            <a:tbl>
              <a:tblPr firstRow="1" firstCol="1" bandRow="1"/>
              <a:tblGrid>
                <a:gridCol w="1056005">
                  <a:extLst>
                    <a:ext uri="{9D8B030D-6E8A-4147-A177-3AD203B41FA5}">
                      <a16:colId xmlns:a16="http://schemas.microsoft.com/office/drawing/2014/main" val="2775685412"/>
                    </a:ext>
                  </a:extLst>
                </a:gridCol>
                <a:gridCol w="1661795">
                  <a:extLst>
                    <a:ext uri="{9D8B030D-6E8A-4147-A177-3AD203B41FA5}">
                      <a16:colId xmlns:a16="http://schemas.microsoft.com/office/drawing/2014/main" val="2307257849"/>
                    </a:ext>
                  </a:extLst>
                </a:gridCol>
                <a:gridCol w="1367155">
                  <a:extLst>
                    <a:ext uri="{9D8B030D-6E8A-4147-A177-3AD203B41FA5}">
                      <a16:colId xmlns:a16="http://schemas.microsoft.com/office/drawing/2014/main" val="3799196230"/>
                    </a:ext>
                  </a:extLst>
                </a:gridCol>
                <a:gridCol w="1004570">
                  <a:extLst>
                    <a:ext uri="{9D8B030D-6E8A-4147-A177-3AD203B41FA5}">
                      <a16:colId xmlns:a16="http://schemas.microsoft.com/office/drawing/2014/main" val="632943241"/>
                    </a:ext>
                  </a:extLst>
                </a:gridCol>
                <a:gridCol w="575310">
                  <a:extLst>
                    <a:ext uri="{9D8B030D-6E8A-4147-A177-3AD203B41FA5}">
                      <a16:colId xmlns:a16="http://schemas.microsoft.com/office/drawing/2014/main" val="4015128600"/>
                    </a:ext>
                  </a:extLst>
                </a:gridCol>
              </a:tblGrid>
              <a:tr h="18351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Acquisition Phase Distribution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591798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Phase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Effort (Person-months)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Schedule (Months)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Average Staff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 (Dollars)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532491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Inception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$16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459775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Elaboration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$63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6640709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Construction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$201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0842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Transition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$32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34519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35733" y="6322986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22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83768DE-A51C-59D0-64AF-75D8FC012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848401"/>
              </p:ext>
            </p:extLst>
          </p:nvPr>
        </p:nvGraphicFramePr>
        <p:xfrm>
          <a:off x="5470898" y="3719905"/>
          <a:ext cx="5664835" cy="2181670"/>
        </p:xfrm>
        <a:graphic>
          <a:graphicData uri="http://schemas.openxmlformats.org/drawingml/2006/table">
            <a:tbl>
              <a:tblPr firstRow="1" firstCol="1" bandRow="1"/>
              <a:tblGrid>
                <a:gridCol w="1738630">
                  <a:extLst>
                    <a:ext uri="{9D8B030D-6E8A-4147-A177-3AD203B41FA5}">
                      <a16:colId xmlns:a16="http://schemas.microsoft.com/office/drawing/2014/main" val="4148796683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161063228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277052771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488741117"/>
                    </a:ext>
                  </a:extLst>
                </a:gridCol>
                <a:gridCol w="544830">
                  <a:extLst>
                    <a:ext uri="{9D8B030D-6E8A-4147-A177-3AD203B41FA5}">
                      <a16:colId xmlns:a16="http://schemas.microsoft.com/office/drawing/2014/main" val="1836699060"/>
                    </a:ext>
                  </a:extLst>
                </a:gridCol>
              </a:tblGrid>
              <a:tr h="17208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Software Effort Distribution for RUP/MBASE (Person-Months)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62895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Phase/Activity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Inception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Elaboration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Construction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Transition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22229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873647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Environment/CM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623843"/>
                  </a:ext>
                </a:extLst>
              </a:tr>
              <a:tr h="137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Requirements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271480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Design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8103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Implementation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9135588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42033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Deployment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758022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90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54" y="2816130"/>
            <a:ext cx="3501197" cy="1223298"/>
          </a:xfrm>
        </p:spPr>
        <p:txBody>
          <a:bodyPr>
            <a:normAutofit fontScale="90000"/>
          </a:bodyPr>
          <a:lstStyle/>
          <a:p>
            <a:r>
              <a:rPr lang="ru-FR" dirty="0"/>
              <a:t>Финансовые показатели  проекта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95EFB72-D585-722A-46E5-C8FA327C92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432685"/>
              </p:ext>
            </p:extLst>
          </p:nvPr>
        </p:nvGraphicFramePr>
        <p:xfrm>
          <a:off x="5394891" y="922481"/>
          <a:ext cx="5664835" cy="1580198"/>
        </p:xfrm>
        <a:graphic>
          <a:graphicData uri="http://schemas.openxmlformats.org/drawingml/2006/table">
            <a:tbl>
              <a:tblPr firstRow="1" firstCol="1" bandRow="1"/>
              <a:tblGrid>
                <a:gridCol w="3778250">
                  <a:extLst>
                    <a:ext uri="{9D8B030D-6E8A-4147-A177-3AD203B41FA5}">
                      <a16:colId xmlns:a16="http://schemas.microsoft.com/office/drawing/2014/main" val="2579796086"/>
                    </a:ext>
                  </a:extLst>
                </a:gridCol>
                <a:gridCol w="1886585">
                  <a:extLst>
                    <a:ext uri="{9D8B030D-6E8A-4147-A177-3AD203B41FA5}">
                      <a16:colId xmlns:a16="http://schemas.microsoft.com/office/drawing/2014/main" val="149757140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руб.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707197"/>
                  </a:ext>
                </a:extLst>
              </a:tr>
              <a:tr h="539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Трудоемкость затрат на кодирование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21500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94225"/>
                  </a:ext>
                </a:extLst>
              </a:tr>
              <a:tr h="539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156557"/>
                  </a:ext>
                </a:extLst>
              </a:tr>
              <a:tr h="539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компьютеры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35490"/>
                  </a:ext>
                </a:extLst>
              </a:tr>
              <a:tr h="539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обучение и оплату труда сотрудников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требуется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56553"/>
                  </a:ext>
                </a:extLst>
              </a:tr>
              <a:tr h="539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21500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957708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82597" y="6289048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5FF4433-0A16-441C-9477-7A49B74B5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512061"/>
              </p:ext>
            </p:extLst>
          </p:nvPr>
        </p:nvGraphicFramePr>
        <p:xfrm>
          <a:off x="5394890" y="2816130"/>
          <a:ext cx="5664835" cy="1608582"/>
        </p:xfrm>
        <a:graphic>
          <a:graphicData uri="http://schemas.openxmlformats.org/drawingml/2006/table">
            <a:tbl>
              <a:tblPr firstRow="1" firstCol="1" bandRow="1"/>
              <a:tblGrid>
                <a:gridCol w="3774440">
                  <a:extLst>
                    <a:ext uri="{9D8B030D-6E8A-4147-A177-3AD203B41FA5}">
                      <a16:colId xmlns:a16="http://schemas.microsoft.com/office/drawing/2014/main" val="323492012"/>
                    </a:ext>
                  </a:extLst>
                </a:gridCol>
                <a:gridCol w="1890395">
                  <a:extLst>
                    <a:ext uri="{9D8B030D-6E8A-4147-A177-3AD203B41FA5}">
                      <a16:colId xmlns:a16="http://schemas.microsoft.com/office/drawing/2014/main" val="3414615875"/>
                    </a:ext>
                  </a:extLst>
                </a:gridCol>
              </a:tblGrid>
              <a:tr h="4838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3089070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2498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866673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труда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299115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в ПФР, ФСС и ФФОМС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417770"/>
                  </a:ext>
                </a:extLst>
              </a:tr>
              <a:tr h="1758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Амортизационные отчисления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5343387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2498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81076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9947C7DC-C27B-036F-A415-8DD4AAD70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104128"/>
              </p:ext>
            </p:extLst>
          </p:nvPr>
        </p:nvGraphicFramePr>
        <p:xfrm>
          <a:off x="5394889" y="4791993"/>
          <a:ext cx="5664835" cy="1103503"/>
        </p:xfrm>
        <a:graphic>
          <a:graphicData uri="http://schemas.openxmlformats.org/drawingml/2006/table">
            <a:tbl>
              <a:tblPr firstRow="1" firstCol="1" bandRow="1"/>
              <a:tblGrid>
                <a:gridCol w="764346">
                  <a:extLst>
                    <a:ext uri="{9D8B030D-6E8A-4147-A177-3AD203B41FA5}">
                      <a16:colId xmlns:a16="http://schemas.microsoft.com/office/drawing/2014/main" val="86215767"/>
                    </a:ext>
                  </a:extLst>
                </a:gridCol>
                <a:gridCol w="2769397">
                  <a:extLst>
                    <a:ext uri="{9D8B030D-6E8A-4147-A177-3AD203B41FA5}">
                      <a16:colId xmlns:a16="http://schemas.microsoft.com/office/drawing/2014/main" val="231129978"/>
                    </a:ext>
                  </a:extLst>
                </a:gridCol>
                <a:gridCol w="1287193">
                  <a:extLst>
                    <a:ext uri="{9D8B030D-6E8A-4147-A177-3AD203B41FA5}">
                      <a16:colId xmlns:a16="http://schemas.microsoft.com/office/drawing/2014/main" val="2038309303"/>
                    </a:ext>
                  </a:extLst>
                </a:gridCol>
                <a:gridCol w="843899">
                  <a:extLst>
                    <a:ext uri="{9D8B030D-6E8A-4147-A177-3AD203B41FA5}">
                      <a16:colId xmlns:a16="http://schemas.microsoft.com/office/drawing/2014/main" val="1431768366"/>
                    </a:ext>
                  </a:extLst>
                </a:gridCol>
              </a:tblGrid>
              <a:tr h="4838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Бумага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Картридж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Электроэнергия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745469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326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328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19770"/>
                  </a:ext>
                </a:extLst>
              </a:tr>
              <a:tr h="10858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материальных затрат – 2498 рублей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43074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62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55" y="2816129"/>
            <a:ext cx="3082530" cy="1494613"/>
          </a:xfrm>
        </p:spPr>
        <p:txBody>
          <a:bodyPr>
            <a:normAutofit/>
          </a:bodyPr>
          <a:lstStyle/>
          <a:p>
            <a:r>
              <a:rPr lang="ru-FR" dirty="0"/>
              <a:t>Финансовые показатели  проекта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78A2F55-D736-6808-127F-DED05D9463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140981"/>
              </p:ext>
            </p:extLst>
          </p:nvPr>
        </p:nvGraphicFramePr>
        <p:xfrm>
          <a:off x="4890498" y="500665"/>
          <a:ext cx="6986427" cy="3265362"/>
        </p:xfrm>
        <a:graphic>
          <a:graphicData uri="http://schemas.openxmlformats.org/drawingml/2006/table">
            <a:tbl>
              <a:tblPr firstRow="1" firstCol="1" bandRow="1"/>
              <a:tblGrid>
                <a:gridCol w="2705762">
                  <a:extLst>
                    <a:ext uri="{9D8B030D-6E8A-4147-A177-3AD203B41FA5}">
                      <a16:colId xmlns:a16="http://schemas.microsoft.com/office/drawing/2014/main" val="1694767858"/>
                    </a:ext>
                  </a:extLst>
                </a:gridCol>
                <a:gridCol w="1450383">
                  <a:extLst>
                    <a:ext uri="{9D8B030D-6E8A-4147-A177-3AD203B41FA5}">
                      <a16:colId xmlns:a16="http://schemas.microsoft.com/office/drawing/2014/main" val="2160972813"/>
                    </a:ext>
                  </a:extLst>
                </a:gridCol>
                <a:gridCol w="2110573">
                  <a:extLst>
                    <a:ext uri="{9D8B030D-6E8A-4147-A177-3AD203B41FA5}">
                      <a16:colId xmlns:a16="http://schemas.microsoft.com/office/drawing/2014/main" val="1431919219"/>
                    </a:ext>
                  </a:extLst>
                </a:gridCol>
                <a:gridCol w="719709">
                  <a:extLst>
                    <a:ext uri="{9D8B030D-6E8A-4147-A177-3AD203B41FA5}">
                      <a16:colId xmlns:a16="http://schemas.microsoft.com/office/drawing/2014/main" val="1054870749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вариант, руб.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Проектный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вариант, руб.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Экономия, руб.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841942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3093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2498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595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597203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труда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22370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2530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043968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Отчисления на социальное страхование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6221,1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11111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5836,54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384,56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099610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вычислительной техники, в том числе амортизационные отчисления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15416 (15000 + 416)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15416 (15000 + 416)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53865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лицензионное программное обеспечение (1С)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879402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затраты (обслуживание оргтехники)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836245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54430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50420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,54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9,56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318780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70722" y="6270670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24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F3F8446D-0FC9-FFF7-AF56-1312C2057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750378"/>
              </p:ext>
            </p:extLst>
          </p:nvPr>
        </p:nvGraphicFramePr>
        <p:xfrm>
          <a:off x="4890498" y="3944906"/>
          <a:ext cx="6986427" cy="2010730"/>
        </p:xfrm>
        <a:graphic>
          <a:graphicData uri="http://schemas.openxmlformats.org/drawingml/2006/table">
            <a:tbl>
              <a:tblPr firstRow="1" firstCol="1" bandRow="1"/>
              <a:tblGrid>
                <a:gridCol w="1233322">
                  <a:extLst>
                    <a:ext uri="{9D8B030D-6E8A-4147-A177-3AD203B41FA5}">
                      <a16:colId xmlns:a16="http://schemas.microsoft.com/office/drawing/2014/main" val="2729140956"/>
                    </a:ext>
                  </a:extLst>
                </a:gridCol>
                <a:gridCol w="1019737">
                  <a:extLst>
                    <a:ext uri="{9D8B030D-6E8A-4147-A177-3AD203B41FA5}">
                      <a16:colId xmlns:a16="http://schemas.microsoft.com/office/drawing/2014/main" val="3717757413"/>
                    </a:ext>
                  </a:extLst>
                </a:gridCol>
                <a:gridCol w="1076550">
                  <a:extLst>
                    <a:ext uri="{9D8B030D-6E8A-4147-A177-3AD203B41FA5}">
                      <a16:colId xmlns:a16="http://schemas.microsoft.com/office/drawing/2014/main" val="1302233657"/>
                    </a:ext>
                  </a:extLst>
                </a:gridCol>
                <a:gridCol w="1471357">
                  <a:extLst>
                    <a:ext uri="{9D8B030D-6E8A-4147-A177-3AD203B41FA5}">
                      <a16:colId xmlns:a16="http://schemas.microsoft.com/office/drawing/2014/main" val="701931474"/>
                    </a:ext>
                  </a:extLst>
                </a:gridCol>
                <a:gridCol w="1471357">
                  <a:extLst>
                    <a:ext uri="{9D8B030D-6E8A-4147-A177-3AD203B41FA5}">
                      <a16:colId xmlns:a16="http://schemas.microsoft.com/office/drawing/2014/main" val="3463077064"/>
                    </a:ext>
                  </a:extLst>
                </a:gridCol>
                <a:gridCol w="714104">
                  <a:extLst>
                    <a:ext uri="{9D8B030D-6E8A-4147-A177-3AD203B41FA5}">
                      <a16:colId xmlns:a16="http://schemas.microsoft.com/office/drawing/2014/main" val="2176692377"/>
                    </a:ext>
                  </a:extLst>
                </a:gridCol>
              </a:tblGrid>
              <a:tr h="321945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Абсолютное изменение затрат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изменения затрат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изменения затрат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995634"/>
                  </a:ext>
                </a:extLst>
              </a:tr>
              <a:tr h="402590"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вариант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Проектный вариант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742684"/>
                  </a:ext>
                </a:extLst>
              </a:tr>
              <a:tr h="177800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Трудоемкость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ч.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,м.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ΔТ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=DТ/T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*100 %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= T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/T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790459"/>
                  </a:ext>
                </a:extLst>
              </a:tr>
              <a:tr h="165100"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542763"/>
                  </a:ext>
                </a:extLst>
              </a:tr>
              <a:tr h="1778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С0, р.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С1, р.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ΔС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КС</a:t>
                      </a: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=DC/C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´ 100%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YC</a:t>
                      </a: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=C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/C</a:t>
                      </a:r>
                      <a:r>
                        <a:rPr lang="ru-RU" sz="12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121366"/>
                  </a:ext>
                </a:extLst>
              </a:tr>
              <a:tr h="171450"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45000,00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15000,00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30000,00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38011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9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6B423-59FA-F189-7B0F-2823B76C8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FR" dirty="0"/>
              <a:t>Вопросы от инвесторов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698181" y="446803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25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4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69FFF-F742-CB6B-0D40-E943B7C33C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 </a:t>
            </a:r>
            <a:r>
              <a:rPr lang="ru-FR" dirty="0"/>
              <a:t>)))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908098" y="4468031"/>
            <a:ext cx="538229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26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48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{35203A28-B273-A647-92D7-D2C47A381FF3}tf10001070</Template>
  <TotalTime>238</TotalTime>
  <Words>1423</Words>
  <Application>Microsoft Macintosh PowerPoint</Application>
  <PresentationFormat>Широкоэкранный</PresentationFormat>
  <Paragraphs>373</Paragraphs>
  <Slides>26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7" baseType="lpstr">
      <vt:lpstr>Arial</vt:lpstr>
      <vt:lpstr>Calibri</vt:lpstr>
      <vt:lpstr>Cambria</vt:lpstr>
      <vt:lpstr>Helvetica</vt:lpstr>
      <vt:lpstr>Rockwell</vt:lpstr>
      <vt:lpstr>Rockwell Condensed</vt:lpstr>
      <vt:lpstr>Rockwell Extra Bold</vt:lpstr>
      <vt:lpstr>Symbol</vt:lpstr>
      <vt:lpstr>Times New Roman</vt:lpstr>
      <vt:lpstr>Wingdings</vt:lpstr>
      <vt:lpstr>Дерево</vt:lpstr>
      <vt:lpstr>Проект «Модуль конфигурации  1с «БГУ» для планирования хозяйственных расходов  и проведения госзакупок»</vt:lpstr>
      <vt:lpstr>Проблема решения  бизнес- задач организации</vt:lpstr>
      <vt:lpstr>Решение проблемы автоматизации бизнес задачи</vt:lpstr>
      <vt:lpstr>Цель проекта</vt:lpstr>
      <vt:lpstr>Основной источник технологии разработки</vt:lpstr>
      <vt:lpstr>Результат разработанного продукта</vt:lpstr>
      <vt:lpstr>Форма документа «Договоры и обязательства»</vt:lpstr>
      <vt:lpstr>Форма документа «Регистрация графиков договоров» </vt:lpstr>
      <vt:lpstr>Форма документа «Регистрация графиков договоров». Операция с поставщиком</vt:lpstr>
      <vt:lpstr>План ФХД по утвержденным назначениям</vt:lpstr>
      <vt:lpstr>План график закупок</vt:lpstr>
      <vt:lpstr>Целевой рынок</vt:lpstr>
      <vt:lpstr>Основные конкуренты</vt:lpstr>
      <vt:lpstr>Бизнес модель</vt:lpstr>
      <vt:lpstr>Текущий статус проекта – оытный прототип</vt:lpstr>
      <vt:lpstr>План реализации проекта</vt:lpstr>
      <vt:lpstr>Презентация PowerPoint</vt:lpstr>
      <vt:lpstr>Презентация PowerPoint</vt:lpstr>
      <vt:lpstr>Команда проекта</vt:lpstr>
      <vt:lpstr>Финансовые показатели  проекта</vt:lpstr>
      <vt:lpstr>Финансовые показатели  проекта</vt:lpstr>
      <vt:lpstr>Финансовые показатели  проекта</vt:lpstr>
      <vt:lpstr>Финансовые показатели  проекта</vt:lpstr>
      <vt:lpstr>Финансовые показатели  проекта</vt:lpstr>
      <vt:lpstr>Вопросы от инвесторов</vt:lpstr>
      <vt:lpstr>Спасибо за внимание! )))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Microsoft Office User</dc:creator>
  <cp:lastModifiedBy>Microsoft Office User</cp:lastModifiedBy>
  <cp:revision>7</cp:revision>
  <dcterms:created xsi:type="dcterms:W3CDTF">2023-10-22T11:30:30Z</dcterms:created>
  <dcterms:modified xsi:type="dcterms:W3CDTF">2023-10-23T17:40:18Z</dcterms:modified>
</cp:coreProperties>
</file>