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78" r:id="rId2"/>
    <p:sldMasterId id="2147483679" r:id="rId3"/>
  </p:sldMasterIdLst>
  <p:notesMasterIdLst>
    <p:notesMasterId r:id="rId14"/>
  </p:notesMasterIdLst>
  <p:sldIdLst>
    <p:sldId id="265" r:id="rId4"/>
    <p:sldId id="257" r:id="rId5"/>
    <p:sldId id="258" r:id="rId6"/>
    <p:sldId id="262" r:id="rId7"/>
    <p:sldId id="264" r:id="rId8"/>
    <p:sldId id="266" r:id="rId9"/>
    <p:sldId id="267" r:id="rId10"/>
    <p:sldId id="269" r:id="rId11"/>
    <p:sldId id="268" r:id="rId12"/>
    <p:sldId id="263" r:id="rId13"/>
  </p:sldIdLst>
  <p:sldSz cx="9144000" cy="5143500" type="screen16x9"/>
  <p:notesSz cx="6858000" cy="9144000"/>
  <p:embeddedFontLst>
    <p:embeddedFont>
      <p:font typeface="Exo 2" panose="020B0604020202020204" charset="-52"/>
      <p:regular r:id="rId15"/>
      <p:bold r:id="rId16"/>
      <p:italic r:id="rId17"/>
      <p:boldItalic r:id="rId18"/>
    </p:embeddedFont>
    <p:embeddedFont>
      <p:font typeface="Exo 2 Medium" panose="020B0604020202020204" charset="-52"/>
      <p:regular r:id="rId19"/>
      <p:bold r:id="rId20"/>
      <p:italic r:id="rId21"/>
      <p:boldItalic r:id="rId22"/>
    </p:embeddedFont>
    <p:embeddedFont>
      <p:font typeface="Georgia" panose="02040502050405020303" pitchFamily="18" charset="0"/>
      <p:regular r:id="rId23"/>
      <p:bold r:id="rId24"/>
      <p:italic r:id="rId25"/>
      <p:boldItalic r:id="rId26"/>
    </p:embeddedFont>
    <p:embeddedFont>
      <p:font typeface="Georgia Pro Black" panose="02040A02050405020203" pitchFamily="18" charset="0"/>
      <p:bold r:id="rId27"/>
    </p:embeddedFont>
    <p:embeddedFont>
      <p:font typeface="Georgia Pro Light" panose="02040302050405020303" pitchFamily="18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ADD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410E2D1-871D-4097-8675-0E3D939639D2}">
  <a:tblStyle styleId="{3410E2D1-871D-4097-8675-0E3D939639D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02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ownloads\Telegram%20Desktop\&#1041;&#1072;&#1083;&#1072;&#1085;&#1089;_&#1076;&#1086;&#1093;&#1086;&#1076;&#1086;&#1074;_&#1080;_&#1088;&#1072;&#1089;&#1093;&#1086;&#1076;&#1086;&#1074;_upd19_11_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>
                <a:solidFill>
                  <a:schemeClr val="tx1"/>
                </a:solidFill>
              </a:rPr>
              <a:t>Преполагаемые доходы</a:t>
            </a:r>
            <a:r>
              <a:rPr lang="ru-RU" sz="1800" baseline="0">
                <a:solidFill>
                  <a:schemeClr val="tx1"/>
                </a:solidFill>
              </a:rPr>
              <a:t> и расходы </a:t>
            </a:r>
            <a:endParaRPr lang="ru-RU" sz="180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'[Баланс_доходов_и_расходов_upd19_11_2.xlsx]Баланс доходов и расходов'!$B$2</c:f>
              <c:strCache>
                <c:ptCount val="1"/>
                <c:pt idx="0">
                  <c:v>Доходы 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'[Баланс_доходов_и_расходов_upd19_11_2.xlsx]Баланс доходов и расходов'!$C$1:$N$1</c:f>
              <c:numCache>
                <c:formatCode>mmm\-yy</c:formatCode>
                <c:ptCount val="12"/>
                <c:pt idx="0">
                  <c:v>45688</c:v>
                </c:pt>
                <c:pt idx="1">
                  <c:v>45716</c:v>
                </c:pt>
                <c:pt idx="2">
                  <c:v>45382</c:v>
                </c:pt>
                <c:pt idx="3">
                  <c:v>45777</c:v>
                </c:pt>
                <c:pt idx="4">
                  <c:v>45808</c:v>
                </c:pt>
                <c:pt idx="5">
                  <c:v>45838</c:v>
                </c:pt>
                <c:pt idx="6">
                  <c:v>45869</c:v>
                </c:pt>
                <c:pt idx="7">
                  <c:v>45900</c:v>
                </c:pt>
                <c:pt idx="8">
                  <c:v>45930</c:v>
                </c:pt>
                <c:pt idx="9">
                  <c:v>45961</c:v>
                </c:pt>
                <c:pt idx="10">
                  <c:v>45991</c:v>
                </c:pt>
                <c:pt idx="11">
                  <c:v>46022</c:v>
                </c:pt>
              </c:numCache>
            </c:numRef>
          </c:cat>
          <c:val>
            <c:numRef>
              <c:f>'[Баланс_доходов_и_расходов_upd19_11_2.xlsx]Баланс доходов и расходов'!$C$2:$N$2</c:f>
              <c:numCache>
                <c:formatCode>#\ ##0" ₽"</c:formatCode>
                <c:ptCount val="12"/>
                <c:pt idx="0">
                  <c:v>325000</c:v>
                </c:pt>
                <c:pt idx="1">
                  <c:v>516750</c:v>
                </c:pt>
                <c:pt idx="2">
                  <c:v>663000.00000000012</c:v>
                </c:pt>
                <c:pt idx="3">
                  <c:v>871000</c:v>
                </c:pt>
                <c:pt idx="4">
                  <c:v>520000</c:v>
                </c:pt>
                <c:pt idx="5">
                  <c:v>1450150</c:v>
                </c:pt>
                <c:pt idx="6">
                  <c:v>1560000</c:v>
                </c:pt>
                <c:pt idx="7">
                  <c:v>1462500</c:v>
                </c:pt>
                <c:pt idx="8">
                  <c:v>3055000</c:v>
                </c:pt>
                <c:pt idx="9">
                  <c:v>3003000</c:v>
                </c:pt>
                <c:pt idx="10">
                  <c:v>4368000</c:v>
                </c:pt>
                <c:pt idx="11">
                  <c:v>5460000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16-40DD-8A90-701A410486D2}"/>
            </c:ext>
          </c:extLst>
        </c:ser>
        <c:ser>
          <c:idx val="1"/>
          <c:order val="1"/>
          <c:tx>
            <c:strRef>
              <c:f>'[Баланс_доходов_и_расходов_upd19_11_2.xlsx]Баланс доходов и расходов'!$B$3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'[Баланс_доходов_и_расходов_upd19_11_2.xlsx]Баланс доходов и расходов'!$C$1:$N$1</c:f>
              <c:numCache>
                <c:formatCode>mmm\-yy</c:formatCode>
                <c:ptCount val="12"/>
                <c:pt idx="0">
                  <c:v>45688</c:v>
                </c:pt>
                <c:pt idx="1">
                  <c:v>45716</c:v>
                </c:pt>
                <c:pt idx="2">
                  <c:v>45382</c:v>
                </c:pt>
                <c:pt idx="3">
                  <c:v>45777</c:v>
                </c:pt>
                <c:pt idx="4">
                  <c:v>45808</c:v>
                </c:pt>
                <c:pt idx="5">
                  <c:v>45838</c:v>
                </c:pt>
                <c:pt idx="6">
                  <c:v>45869</c:v>
                </c:pt>
                <c:pt idx="7">
                  <c:v>45900</c:v>
                </c:pt>
                <c:pt idx="8">
                  <c:v>45930</c:v>
                </c:pt>
                <c:pt idx="9">
                  <c:v>45961</c:v>
                </c:pt>
                <c:pt idx="10">
                  <c:v>45991</c:v>
                </c:pt>
                <c:pt idx="11">
                  <c:v>46022</c:v>
                </c:pt>
              </c:numCache>
            </c:numRef>
          </c:cat>
          <c:val>
            <c:numRef>
              <c:f>'[Баланс_доходов_и_расходов_upd19_11_2.xlsx]Баланс доходов и расходов'!$C$3:$N$3</c:f>
              <c:numCache>
                <c:formatCode>#\ ##0" ₽"</c:formatCode>
                <c:ptCount val="12"/>
                <c:pt idx="0">
                  <c:v>394691.66666666669</c:v>
                </c:pt>
                <c:pt idx="1">
                  <c:v>453024.66666666669</c:v>
                </c:pt>
                <c:pt idx="2">
                  <c:v>763019.66666666674</c:v>
                </c:pt>
                <c:pt idx="3">
                  <c:v>708467.66666666663</c:v>
                </c:pt>
                <c:pt idx="4">
                  <c:v>727711.66666666663</c:v>
                </c:pt>
                <c:pt idx="5">
                  <c:v>754715.06666666665</c:v>
                </c:pt>
                <c:pt idx="6">
                  <c:v>749951.66666666663</c:v>
                </c:pt>
                <c:pt idx="7">
                  <c:v>898541.66666666663</c:v>
                </c:pt>
                <c:pt idx="8">
                  <c:v>916971.66666666663</c:v>
                </c:pt>
                <c:pt idx="9">
                  <c:v>916859.66666666663</c:v>
                </c:pt>
                <c:pt idx="10">
                  <c:v>1071499.6666666665</c:v>
                </c:pt>
                <c:pt idx="11">
                  <c:v>1073851.6666666665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16-40DD-8A90-701A410486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9498448"/>
        <c:axId val="559500744"/>
      </c:lineChart>
      <c:dateAx>
        <c:axId val="559498448"/>
        <c:scaling>
          <c:orientation val="minMax"/>
          <c:min val="45658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9500744"/>
        <c:crosses val="autoZero"/>
        <c:auto val="1"/>
        <c:lblOffset val="100"/>
        <c:baseTimeUnit val="months"/>
      </c:dateAx>
      <c:valAx>
        <c:axId val="55950074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\ ##0&quot; ₽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949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0c56063f5c_7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30c56063f5c_7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5417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1" name="Google Shape;81;p2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465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9" name="Google Shape;89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0" name="Google Shape;9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3" name="Google Shape;9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8" name="Google Shape;108;p2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9" name="Google Shape;109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2" name="Google Shape;112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6" name="Google Shape;116;p2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7" name="Google Shape;117;p2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8" name="Google Shape;118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21" name="Google Shape;121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4" name="Google Shape;124;p3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5" name="Google Shape;12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8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" y="230045"/>
            <a:ext cx="751932" cy="698223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3"/>
          <p:cNvSpPr txBox="1">
            <a:spLocks noGrp="1"/>
          </p:cNvSpPr>
          <p:nvPr>
            <p:ph type="ctrTitle"/>
          </p:nvPr>
        </p:nvSpPr>
        <p:spPr>
          <a:xfrm>
            <a:off x="380997" y="1454469"/>
            <a:ext cx="7070837" cy="9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>
              <a:tabLst>
                <a:tab pos="0" algn="l"/>
              </a:tabLst>
            </a:pPr>
            <a:r>
              <a:rPr lang="ru-RU" sz="3600" b="1" spc="-1" dirty="0">
                <a:solidFill>
                  <a:schemeClr val="tx1"/>
                </a:solidFill>
                <a:latin typeface="+mj-lt"/>
              </a:rPr>
              <a:t>Оптимизация логистики</a:t>
            </a:r>
            <a:br>
              <a:rPr lang="ru-RU" sz="3600" b="1" dirty="0">
                <a:solidFill>
                  <a:srgbClr val="7030A0"/>
                </a:solidFill>
                <a:latin typeface="+mj-lt"/>
              </a:rPr>
            </a:br>
            <a:r>
              <a:rPr lang="en-US" sz="3600" b="1" i="0" dirty="0" err="1">
                <a:solidFill>
                  <a:srgbClr val="002060"/>
                </a:solidFill>
                <a:effectLst/>
                <a:latin typeface="+mj-lt"/>
              </a:rPr>
              <a:t>SfeduNet</a:t>
            </a:r>
            <a:r>
              <a:rPr lang="en-US" sz="3600" b="1" i="0" dirty="0">
                <a:solidFill>
                  <a:srgbClr val="002060"/>
                </a:solidFill>
                <a:effectLst/>
                <a:latin typeface="+mj-lt"/>
              </a:rPr>
              <a:t> X 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з</a:t>
            </a:r>
            <a:r>
              <a:rPr lang="ru-RU" sz="3600" b="1" i="0" dirty="0">
                <a:solidFill>
                  <a:srgbClr val="002060"/>
                </a:solidFill>
                <a:effectLst/>
                <a:latin typeface="+mj-lt"/>
              </a:rPr>
              <a:t>40 </a:t>
            </a:r>
            <a:r>
              <a:rPr lang="en-US" sz="3600" b="1" i="0" dirty="0" err="1">
                <a:solidFill>
                  <a:srgbClr val="002060"/>
                </a:solidFill>
                <a:effectLst/>
                <a:latin typeface="+mj-lt"/>
              </a:rPr>
              <a:t>Logista</a:t>
            </a:r>
            <a:endParaRPr lang="en-US" sz="3600" b="1" i="0" dirty="0">
              <a:solidFill>
                <a:srgbClr val="002060"/>
              </a:solidFill>
              <a:effectLst/>
              <a:latin typeface="+mj-lt"/>
            </a:endParaRPr>
          </a:p>
        </p:txBody>
      </p:sp>
      <p:sp>
        <p:nvSpPr>
          <p:cNvPr id="136" name="Google Shape;136;p33"/>
          <p:cNvSpPr txBox="1"/>
          <p:nvPr/>
        </p:nvSpPr>
        <p:spPr>
          <a:xfrm>
            <a:off x="380997" y="3646496"/>
            <a:ext cx="36519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ИТА ЮФУ</a:t>
            </a:r>
            <a:endParaRPr sz="200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ИКТИБ</a:t>
            </a:r>
            <a:r>
              <a:rPr lang="ru" sz="20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ЭФ ЮФУ</a:t>
            </a:r>
            <a:r>
              <a:rPr lang="ru" sz="20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dirty="0">
              <a:solidFill>
                <a:schemeClr val="tx1"/>
              </a:solidFill>
            </a:endParaRPr>
          </a:p>
        </p:txBody>
      </p:sp>
      <p:pic>
        <p:nvPicPr>
          <p:cNvPr id="5" name="Google Shape;178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9407" y="361920"/>
            <a:ext cx="1491459" cy="471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4"/>
          <p:cNvSpPr txBox="1"/>
          <p:nvPr/>
        </p:nvSpPr>
        <p:spPr>
          <a:xfrm>
            <a:off x="409619" y="194574"/>
            <a:ext cx="5111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" sz="2800" b="0" i="0" u="none" strike="noStrike" cap="none" dirty="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Анализ целевой аудитории</a:t>
            </a:r>
            <a:endParaRPr sz="2800" b="0" i="0" u="none" strike="noStrike" cap="none" dirty="0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51" name="Google Shape;151;p34"/>
          <p:cNvSpPr/>
          <p:nvPr/>
        </p:nvSpPr>
        <p:spPr>
          <a:xfrm>
            <a:off x="280063" y="1481903"/>
            <a:ext cx="492300" cy="492300"/>
          </a:xfrm>
          <a:prstGeom prst="ellipse">
            <a:avLst/>
          </a:prstGeom>
          <a:solidFill>
            <a:srgbClr val="FFCACA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rgbClr val="EB5252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 dirty="0">
              <a:solidFill>
                <a:srgbClr val="EB525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34"/>
          <p:cNvSpPr txBox="1"/>
          <p:nvPr/>
        </p:nvSpPr>
        <p:spPr>
          <a:xfrm>
            <a:off x="6207991" y="692798"/>
            <a:ext cx="2122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" sz="2800" b="0" i="0" u="none" strike="noStrike" cap="none" dirty="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Проблема</a:t>
            </a:r>
            <a:endParaRPr sz="2800" b="0" i="0" u="none" strike="noStrike" cap="none" dirty="0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cxnSp>
        <p:nvCxnSpPr>
          <p:cNvPr id="153" name="Google Shape;153;p34"/>
          <p:cNvCxnSpPr/>
          <p:nvPr/>
        </p:nvCxnSpPr>
        <p:spPr>
          <a:xfrm>
            <a:off x="7586761" y="1455880"/>
            <a:ext cx="935700" cy="891600"/>
          </a:xfrm>
          <a:prstGeom prst="straightConnector1">
            <a:avLst/>
          </a:prstGeom>
          <a:noFill/>
          <a:ln w="28575" cap="flat" cmpd="sng">
            <a:solidFill>
              <a:srgbClr val="EB525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55" name="Google Shape;155;p34"/>
          <p:cNvCxnSpPr/>
          <p:nvPr/>
        </p:nvCxnSpPr>
        <p:spPr>
          <a:xfrm flipH="1">
            <a:off x="5696870" y="1455880"/>
            <a:ext cx="799593" cy="646384"/>
          </a:xfrm>
          <a:prstGeom prst="straightConnector1">
            <a:avLst/>
          </a:prstGeom>
          <a:noFill/>
          <a:ln w="28575" cap="flat" cmpd="sng">
            <a:solidFill>
              <a:srgbClr val="EB5252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57" name="Google Shape;157;p34"/>
          <p:cNvSpPr txBox="1"/>
          <p:nvPr/>
        </p:nvSpPr>
        <p:spPr>
          <a:xfrm>
            <a:off x="884445" y="1408597"/>
            <a:ext cx="39210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800" b="0" i="0" u="none" strike="noStrike" cap="none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Компании, чья деятельность включает процессы поставок</a:t>
            </a:r>
            <a:endParaRPr sz="1800" b="0" i="0" u="none" strike="noStrike" cap="none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54" name="Google Shape;154;p34"/>
          <p:cNvSpPr txBox="1"/>
          <p:nvPr/>
        </p:nvSpPr>
        <p:spPr>
          <a:xfrm>
            <a:off x="7605426" y="2582213"/>
            <a:ext cx="15240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Риски потери денег и времени</a:t>
            </a:r>
            <a:endParaRPr sz="1400" b="0" i="0" u="none" strike="noStrike" cap="none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58" name="Google Shape;158;p34"/>
          <p:cNvSpPr txBox="1"/>
          <p:nvPr/>
        </p:nvSpPr>
        <p:spPr>
          <a:xfrm>
            <a:off x="4805445" y="2285839"/>
            <a:ext cx="15240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Трудности при поиске надежных поставщиков</a:t>
            </a:r>
            <a:endParaRPr sz="1000" b="0" i="0" u="none" strike="noStrike" cap="none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59" name="Google Shape;159;p34"/>
          <p:cNvSpPr/>
          <p:nvPr/>
        </p:nvSpPr>
        <p:spPr>
          <a:xfrm>
            <a:off x="280063" y="2219425"/>
            <a:ext cx="492300" cy="492300"/>
          </a:xfrm>
          <a:prstGeom prst="ellipse">
            <a:avLst/>
          </a:prstGeom>
          <a:solidFill>
            <a:srgbClr val="FFCACA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EB525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rgbClr val="EB525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34"/>
          <p:cNvSpPr/>
          <p:nvPr/>
        </p:nvSpPr>
        <p:spPr>
          <a:xfrm>
            <a:off x="317703" y="2956947"/>
            <a:ext cx="492300" cy="492300"/>
          </a:xfrm>
          <a:prstGeom prst="ellipse">
            <a:avLst/>
          </a:prstGeom>
          <a:solidFill>
            <a:srgbClr val="FFCACA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rgbClr val="EB5252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 dirty="0">
              <a:solidFill>
                <a:srgbClr val="EB525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34"/>
          <p:cNvSpPr txBox="1"/>
          <p:nvPr/>
        </p:nvSpPr>
        <p:spPr>
          <a:xfrm>
            <a:off x="884445" y="2207951"/>
            <a:ext cx="440464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800" b="0" i="0" u="none" strike="noStrike" cap="none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Логистические</a:t>
            </a:r>
            <a:r>
              <a:rPr lang="ru" sz="1400" b="0" i="0" u="none" strike="noStrike" cap="none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r>
              <a:rPr lang="ru" sz="1800" b="0" i="0" u="none" strike="noStrike" cap="none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компании</a:t>
            </a:r>
            <a:endParaRPr sz="1800" b="0" i="0" u="none" strike="noStrike" cap="none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61" name="Google Shape;161;p34"/>
          <p:cNvSpPr txBox="1"/>
          <p:nvPr/>
        </p:nvSpPr>
        <p:spPr>
          <a:xfrm>
            <a:off x="855126" y="2843550"/>
            <a:ext cx="35913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800" b="0" i="0" u="none" strike="noStrike" cap="none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Организации, занимающиеся анализом логистики</a:t>
            </a:r>
            <a:endParaRPr sz="1800" b="0" i="0" u="none" strike="noStrike" cap="none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cxnSp>
        <p:nvCxnSpPr>
          <p:cNvPr id="162" name="Google Shape;162;p34"/>
          <p:cNvCxnSpPr/>
          <p:nvPr/>
        </p:nvCxnSpPr>
        <p:spPr>
          <a:xfrm flipH="1">
            <a:off x="7103116" y="1316092"/>
            <a:ext cx="19756" cy="2073300"/>
          </a:xfrm>
          <a:prstGeom prst="straightConnector1">
            <a:avLst/>
          </a:prstGeom>
          <a:noFill/>
          <a:ln w="28575" cap="flat" cmpd="sng">
            <a:solidFill>
              <a:srgbClr val="EB5252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63" name="Google Shape;163;p34"/>
          <p:cNvSpPr txBox="1"/>
          <p:nvPr/>
        </p:nvSpPr>
        <p:spPr>
          <a:xfrm>
            <a:off x="5871991" y="3648247"/>
            <a:ext cx="2458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Необходимость сравнения цен и услуг</a:t>
            </a:r>
            <a:endParaRPr dirty="0"/>
          </a:p>
        </p:txBody>
      </p:sp>
      <p:pic>
        <p:nvPicPr>
          <p:cNvPr id="164" name="Google Shape;16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619" y="3923241"/>
            <a:ext cx="775439" cy="71052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61296" y="878363"/>
            <a:ext cx="3654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</a:rPr>
              <a:t>Наша целевая аудитория 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5"/>
          <p:cNvSpPr txBox="1"/>
          <p:nvPr/>
        </p:nvSpPr>
        <p:spPr>
          <a:xfrm>
            <a:off x="395587" y="274341"/>
            <a:ext cx="71601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" sz="2400" b="0" i="0" u="none" strike="noStrike" cap="none" dirty="0">
                <a:solidFill>
                  <a:srgbClr val="002060"/>
                </a:solidFill>
                <a:latin typeface="Exo 2 Medium"/>
                <a:ea typeface="Exo 2 Medium"/>
                <a:cs typeface="Exo 2 Medium"/>
                <a:sym typeface="Exo 2 Medium"/>
              </a:rPr>
              <a:t>Предлагаемое решение</a:t>
            </a:r>
            <a:endParaRPr sz="2400" b="0" i="0" u="none" strike="noStrike" cap="none" dirty="0">
              <a:solidFill>
                <a:srgbClr val="002060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77" name="Google Shape;177;p35"/>
          <p:cNvSpPr txBox="1"/>
          <p:nvPr/>
        </p:nvSpPr>
        <p:spPr>
          <a:xfrm>
            <a:off x="395587" y="2110159"/>
            <a:ext cx="33048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Маркетплейс логистических услуг</a:t>
            </a:r>
            <a:r>
              <a:rPr lang="ru" sz="1400" b="0" i="0" u="none" strike="noStrike" cap="none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, созданн</a:t>
            </a:r>
            <a:r>
              <a:rPr lang="ru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ый</a:t>
            </a:r>
            <a:r>
              <a:rPr lang="ru" sz="1400" b="0" i="0" u="none" strike="noStrike" cap="none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на основе машинного обучения (ГНС, языковые модели, скоринговые модели и тд.) для анализа и оптимизации логистических процессов и поиска поставщиков</a:t>
            </a:r>
            <a:endParaRPr dirty="0"/>
          </a:p>
        </p:txBody>
      </p:sp>
      <p:pic>
        <p:nvPicPr>
          <p:cNvPr id="178" name="Google Shape;178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1370" y="1139686"/>
            <a:ext cx="1717247" cy="56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65373" y="1055011"/>
            <a:ext cx="387702" cy="56183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5"/>
          <p:cNvSpPr txBox="1"/>
          <p:nvPr/>
        </p:nvSpPr>
        <p:spPr>
          <a:xfrm>
            <a:off x="5118104" y="1055011"/>
            <a:ext cx="30477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0" i="0" u="none" strike="noStrike" cap="none" dirty="0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Увеличение эффективности и надежности организации </a:t>
            </a:r>
            <a:r>
              <a:rPr lang="ru" sz="1600" dirty="0">
                <a:latin typeface="Exo 2"/>
                <a:ea typeface="Exo 2"/>
                <a:cs typeface="Exo 2"/>
                <a:sym typeface="Exo 2"/>
              </a:rPr>
              <a:t>логистических</a:t>
            </a:r>
            <a:r>
              <a:rPr lang="ru" sz="1600" b="0" i="0" u="none" strike="noStrike" cap="none" dirty="0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 процессов</a:t>
            </a:r>
            <a:endParaRPr sz="1600" dirty="0"/>
          </a:p>
        </p:txBody>
      </p:sp>
      <p:pic>
        <p:nvPicPr>
          <p:cNvPr id="181" name="Google Shape;181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46650" y="2186975"/>
            <a:ext cx="387702" cy="56183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5"/>
          <p:cNvSpPr txBox="1"/>
          <p:nvPr/>
        </p:nvSpPr>
        <p:spPr>
          <a:xfrm>
            <a:off x="5239174" y="2160590"/>
            <a:ext cx="347390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0" i="0" u="none" strike="noStrike" cap="none" dirty="0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Возможность проводить анализ и контролировать процесс поставок в реальном времени</a:t>
            </a:r>
            <a:endParaRPr sz="1600" b="0" i="0" u="none" strike="noStrike" cap="none" dirty="0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183" name="Google Shape;183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45805" y="3234278"/>
            <a:ext cx="387702" cy="56183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5"/>
          <p:cNvSpPr txBox="1"/>
          <p:nvPr/>
        </p:nvSpPr>
        <p:spPr>
          <a:xfrm>
            <a:off x="5507093" y="3266169"/>
            <a:ext cx="27375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latin typeface="Exo 2"/>
                <a:ea typeface="Exo 2"/>
                <a:cs typeface="Exo 2"/>
                <a:sym typeface="Exo 2"/>
              </a:rPr>
              <a:t>Повышение клиентской базы локальных производителей</a:t>
            </a:r>
            <a:endParaRPr sz="1600" b="0" i="0" u="none" strike="noStrike" cap="none" dirty="0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185" name="Google Shape;18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587" y="4119607"/>
            <a:ext cx="801709" cy="77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Box 18"/>
          <p:cNvSpPr/>
          <p:nvPr/>
        </p:nvSpPr>
        <p:spPr>
          <a:xfrm>
            <a:off x="307800" y="254112"/>
            <a:ext cx="6477480" cy="6079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ru-RU" sz="2100" b="1" strike="noStrike" spc="-1" dirty="0">
                <a:solidFill>
                  <a:srgbClr val="002060"/>
                </a:solidFill>
                <a:latin typeface="Arial"/>
                <a:ea typeface="Arial"/>
              </a:rPr>
              <a:t>Анализ конкурентов, </a:t>
            </a:r>
            <a:br>
              <a:rPr sz="1800" dirty="0">
                <a:solidFill>
                  <a:srgbClr val="002060"/>
                </a:solidFill>
              </a:rPr>
            </a:br>
            <a:r>
              <a:rPr lang="ru-RU" sz="2100" b="1" strike="noStrike" spc="-1" dirty="0">
                <a:solidFill>
                  <a:srgbClr val="002060"/>
                </a:solidFill>
                <a:latin typeface="Arial"/>
                <a:ea typeface="Arial"/>
              </a:rPr>
              <a:t>конкурентное преимущество</a:t>
            </a:r>
            <a:endParaRPr lang="ru-RU" sz="2100" b="0" strike="noStrike" spc="-1" dirty="0">
              <a:solidFill>
                <a:srgbClr val="002060"/>
              </a:solidFill>
              <a:latin typeface="Arial"/>
            </a:endParaRPr>
          </a:p>
        </p:txBody>
      </p:sp>
      <p:graphicFrame>
        <p:nvGraphicFramePr>
          <p:cNvPr id="158" name="Google Shape;122;p27"/>
          <p:cNvGraphicFramePr/>
          <p:nvPr/>
        </p:nvGraphicFramePr>
        <p:xfrm>
          <a:off x="162000" y="999000"/>
          <a:ext cx="8820000" cy="3672960"/>
        </p:xfrm>
        <a:graphic>
          <a:graphicData uri="http://schemas.openxmlformats.org/drawingml/2006/table">
            <a:tbl>
              <a:tblPr/>
              <a:tblGrid>
                <a:gridCol w="1069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2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0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" sz="11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Название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" sz="11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Ссылка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" sz="11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Преимущества</a:t>
                      </a:r>
                      <a:endParaRPr lang="ru-RU" sz="11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" sz="700" b="0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(с точки зрения пользователя)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" sz="11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Недостатки</a:t>
                      </a:r>
                      <a:endParaRPr lang="ru-RU" sz="11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" sz="700" b="0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(с точки зрения пользователя)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" sz="11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Отличия</a:t>
                      </a:r>
                      <a:endParaRPr lang="ru-RU" sz="11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" sz="700" b="0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(от вашего решения)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rgbClr val="0071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" sz="11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Alibaba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alibaba.com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Большой ассортимент, гарантия безопасности платежей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Высокие цены, языковой барьер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 предоставляет информацию об отсутствии судимости и наличии административных правонарушений у поставщиков и заказчиков. В списке логистических услуг нет России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ATI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ati.su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Низкие цены на оптовые заказы, поддержка при выборе продукции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Ограниченный ассортимент, проблемы с доставкой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Невозможно посмотреть ставку при поиске грузов в бесплатной версии, не на всех предложенных вариантах машин есть цена за перевозку. Не предоставляет информацию об отсутствии судимости и наличии административных правонарушений у поставщиков и заказчиков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2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Transporeon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transporeon.com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Расчет наиболее эффективных маршрутов, визуализация данных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Качество результатов зависит от входных данных, высока цена. Очень сложный сайт, который больше похож на сайт-визитку компании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Сложно найти страницу с предложениями по перевозке. Не предоставляет информацию об отсутствии судимости и наличии административных правонарушений у поставщиков и заказчиков.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1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Freightos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freightos.com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Возможность связи с пользователями, доступ к транспортным услугам во всем мире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Ограниченный набор аналитических инструментов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Гиперчувствительная поисковая система. Не предоставляет информацию об отсутствии судимости и наличии административных правонарушений у поставщиков и заказчиков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Box 18"/>
          <p:cNvSpPr/>
          <p:nvPr/>
        </p:nvSpPr>
        <p:spPr>
          <a:xfrm>
            <a:off x="1453427" y="379030"/>
            <a:ext cx="6477480" cy="4140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100" b="1" strike="noStrike" spc="-1" dirty="0">
                <a:solidFill>
                  <a:srgbClr val="002060"/>
                </a:solidFill>
                <a:latin typeface="Arial"/>
                <a:ea typeface="Arial"/>
              </a:rPr>
              <a:t>Ценностное предложение</a:t>
            </a:r>
            <a:endParaRPr lang="ru-RU" sz="2100" b="0" strike="noStrike" spc="-1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174" name="Google Shape;116;p10"/>
          <p:cNvSpPr/>
          <p:nvPr/>
        </p:nvSpPr>
        <p:spPr>
          <a:xfrm>
            <a:off x="626414" y="1401571"/>
            <a:ext cx="8131506" cy="29602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40000"/>
              </a:lnSpc>
              <a:buNone/>
              <a:tabLst>
                <a:tab pos="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Мы помогаем малому и среднему бизнесу </a:t>
            </a:r>
            <a:r>
              <a:rPr lang="ru-RU" sz="2400" b="0" strike="noStrike" spc="-1" dirty="0">
                <a:solidFill>
                  <a:srgbClr val="002060"/>
                </a:solidFill>
                <a:latin typeface="Calibri"/>
                <a:ea typeface="DejaVu Sans"/>
              </a:rPr>
              <a:t>уменьшить затраты времени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на поиск поставщиков и логистических услуг,</a:t>
            </a:r>
            <a:r>
              <a:rPr lang="ru-RU" sz="2400" b="0" strike="noStrike" spc="-1" dirty="0">
                <a:solidFill>
                  <a:srgbClr val="002060"/>
                </a:solidFill>
                <a:latin typeface="Calibri"/>
                <a:ea typeface="DejaVu Sans"/>
              </a:rPr>
              <a:t> автоматизировав процесс поиска и агрегирования данных 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из открытых источников с помощью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нейросетевых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технологий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8159" cy="11721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7048" y="441435"/>
            <a:ext cx="2711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Unit - </a:t>
            </a:r>
            <a:r>
              <a:rPr lang="ru-RU" sz="2400" dirty="0">
                <a:solidFill>
                  <a:srgbClr val="002060"/>
                </a:solidFill>
              </a:rPr>
              <a:t>экономика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842427"/>
              </p:ext>
            </p:extLst>
          </p:nvPr>
        </p:nvGraphicFramePr>
        <p:xfrm>
          <a:off x="316186" y="1199613"/>
          <a:ext cx="4186621" cy="1587066"/>
        </p:xfrm>
        <a:graphic>
          <a:graphicData uri="http://schemas.openxmlformats.org/drawingml/2006/table">
            <a:tbl>
              <a:tblPr>
                <a:tableStyleId>{3410E2D1-871D-4097-8675-0E3D939639D2}</a:tableStyleId>
              </a:tblPr>
              <a:tblGrid>
                <a:gridCol w="1239207">
                  <a:extLst>
                    <a:ext uri="{9D8B030D-6E8A-4147-A177-3AD203B41FA5}">
                      <a16:colId xmlns:a16="http://schemas.microsoft.com/office/drawing/2014/main" val="88108017"/>
                    </a:ext>
                  </a:extLst>
                </a:gridCol>
                <a:gridCol w="1157151">
                  <a:extLst>
                    <a:ext uri="{9D8B030D-6E8A-4147-A177-3AD203B41FA5}">
                      <a16:colId xmlns:a16="http://schemas.microsoft.com/office/drawing/2014/main" val="1136524650"/>
                    </a:ext>
                  </a:extLst>
                </a:gridCol>
                <a:gridCol w="1790263">
                  <a:extLst>
                    <a:ext uri="{9D8B030D-6E8A-4147-A177-3AD203B41FA5}">
                      <a16:colId xmlns:a16="http://schemas.microsoft.com/office/drawing/2014/main" val="333423412"/>
                    </a:ext>
                  </a:extLst>
                </a:gridCol>
              </a:tblGrid>
              <a:tr h="127029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поток посетителей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ADD3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</a:rPr>
                        <a:t>конверсия </a:t>
                      </a:r>
                      <a:br>
                        <a:rPr lang="ru-RU" sz="1800" u="none" strike="noStrike" dirty="0">
                          <a:effectLst/>
                        </a:rPr>
                      </a:br>
                      <a:r>
                        <a:rPr lang="ru-RU" sz="1800" u="none" strike="noStrike" dirty="0">
                          <a:effectLst/>
                        </a:rPr>
                        <a:t>в 1-ю покупку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ADD3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</a:rPr>
                        <a:t>число платящих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ADD3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154949"/>
                  </a:ext>
                </a:extLst>
              </a:tr>
              <a:tr h="3167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13300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2,00%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266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92532795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149365"/>
              </p:ext>
            </p:extLst>
          </p:nvPr>
        </p:nvGraphicFramePr>
        <p:xfrm>
          <a:off x="4502808" y="1190556"/>
          <a:ext cx="4325882" cy="1596123"/>
        </p:xfrm>
        <a:graphic>
          <a:graphicData uri="http://schemas.openxmlformats.org/drawingml/2006/table">
            <a:tbl>
              <a:tblPr>
                <a:tableStyleId>{3410E2D1-871D-4097-8675-0E3D939639D2}</a:tableStyleId>
              </a:tblPr>
              <a:tblGrid>
                <a:gridCol w="1579765">
                  <a:extLst>
                    <a:ext uri="{9D8B030D-6E8A-4147-A177-3AD203B41FA5}">
                      <a16:colId xmlns:a16="http://schemas.microsoft.com/office/drawing/2014/main" val="2530177159"/>
                    </a:ext>
                  </a:extLst>
                </a:gridCol>
                <a:gridCol w="1583693">
                  <a:extLst>
                    <a:ext uri="{9D8B030D-6E8A-4147-A177-3AD203B41FA5}">
                      <a16:colId xmlns:a16="http://schemas.microsoft.com/office/drawing/2014/main" val="3498555877"/>
                    </a:ext>
                  </a:extLst>
                </a:gridCol>
                <a:gridCol w="1162424">
                  <a:extLst>
                    <a:ext uri="{9D8B030D-6E8A-4147-A177-3AD203B41FA5}">
                      <a16:colId xmlns:a16="http://schemas.microsoft.com/office/drawing/2014/main" val="4036958299"/>
                    </a:ext>
                  </a:extLst>
                </a:gridCol>
              </a:tblGrid>
              <a:tr h="12822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Средний</a:t>
                      </a:r>
                      <a:r>
                        <a:rPr lang="ru-RU" sz="1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чек 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ADD3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</a:rPr>
                        <a:t>число покупок на 1 платящего</a:t>
                      </a:r>
                      <a:endParaRPr lang="ru-RU" sz="18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ADD3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 err="1">
                          <a:effectLst/>
                        </a:rPr>
                        <a:t>перем</a:t>
                      </a:r>
                      <a:r>
                        <a:rPr lang="ru-RU" sz="1800" u="none" strike="noStrike" dirty="0">
                          <a:effectLst/>
                        </a:rPr>
                        <a:t>. издержки на продаже</a:t>
                      </a:r>
                      <a:endParaRPr lang="ru-RU" sz="18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ADD3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854731"/>
                  </a:ext>
                </a:extLst>
              </a:tr>
              <a:tr h="313856"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</a:rPr>
                        <a:t>6 500 ₽</a:t>
                      </a:r>
                      <a:endParaRPr lang="ru-RU" sz="1800" b="0" i="0" u="none" strike="noStrike" dirty="0">
                        <a:solidFill>
                          <a:srgbClr val="D3871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</a:rPr>
                        <a:t>7,5</a:t>
                      </a:r>
                      <a:endParaRPr lang="ru-RU" sz="18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</a:rPr>
                        <a:t>5%</a:t>
                      </a:r>
                      <a:endParaRPr lang="ru-RU" sz="18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34328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03435" y="3228209"/>
            <a:ext cx="24121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8000"/>
                </a:solidFill>
                <a:latin typeface="Arial" panose="020B0604020202020204" pitchFamily="34" charset="0"/>
              </a:rPr>
              <a:t>доход на 1 посетителя = </a:t>
            </a:r>
            <a:r>
              <a:rPr lang="ru-RU" sz="1800" dirty="0"/>
              <a:t>920 ₽ </a:t>
            </a:r>
            <a:br>
              <a:rPr lang="ru-RU" sz="1800" dirty="0">
                <a:solidFill>
                  <a:srgbClr val="008000"/>
                </a:solidFill>
                <a:latin typeface="Arial" panose="020B0604020202020204" pitchFamily="34" charset="0"/>
              </a:rPr>
            </a:br>
            <a:endParaRPr lang="ru-RU" sz="1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40899" y="3228209"/>
            <a:ext cx="4020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</a:rPr>
              <a:t>Стоимость привлечения посетителя = </a:t>
            </a:r>
            <a:r>
              <a:rPr lang="ru-RU" sz="1800" dirty="0"/>
              <a:t>19 ₽  </a:t>
            </a:r>
          </a:p>
        </p:txBody>
      </p:sp>
    </p:spTree>
    <p:extLst>
      <p:ext uri="{BB962C8B-B14F-4D97-AF65-F5344CB8AC3E}">
        <p14:creationId xmlns:p14="http://schemas.microsoft.com/office/powerpoint/2010/main" val="2168813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7048" y="441435"/>
            <a:ext cx="2711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Unit - </a:t>
            </a:r>
            <a:r>
              <a:rPr lang="ru-RU" sz="2400" dirty="0">
                <a:solidFill>
                  <a:srgbClr val="002060"/>
                </a:solidFill>
              </a:rPr>
              <a:t>экономика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771822"/>
              </p:ext>
            </p:extLst>
          </p:nvPr>
        </p:nvGraphicFramePr>
        <p:xfrm>
          <a:off x="662151" y="1400229"/>
          <a:ext cx="7924800" cy="2029008"/>
        </p:xfrm>
        <a:graphic>
          <a:graphicData uri="http://schemas.openxmlformats.org/drawingml/2006/table">
            <a:tbl>
              <a:tblPr>
                <a:tableStyleId>{3410E2D1-871D-4097-8675-0E3D939639D2}</a:tableStyleId>
              </a:tblPr>
              <a:tblGrid>
                <a:gridCol w="1769742">
                  <a:extLst>
                    <a:ext uri="{9D8B030D-6E8A-4147-A177-3AD203B41FA5}">
                      <a16:colId xmlns:a16="http://schemas.microsoft.com/office/drawing/2014/main" val="354835219"/>
                    </a:ext>
                  </a:extLst>
                </a:gridCol>
                <a:gridCol w="1561537">
                  <a:extLst>
                    <a:ext uri="{9D8B030D-6E8A-4147-A177-3AD203B41FA5}">
                      <a16:colId xmlns:a16="http://schemas.microsoft.com/office/drawing/2014/main" val="2547120181"/>
                    </a:ext>
                  </a:extLst>
                </a:gridCol>
                <a:gridCol w="1463941">
                  <a:extLst>
                    <a:ext uri="{9D8B030D-6E8A-4147-A177-3AD203B41FA5}">
                      <a16:colId xmlns:a16="http://schemas.microsoft.com/office/drawing/2014/main" val="308883290"/>
                    </a:ext>
                  </a:extLst>
                </a:gridCol>
                <a:gridCol w="1463941">
                  <a:extLst>
                    <a:ext uri="{9D8B030D-6E8A-4147-A177-3AD203B41FA5}">
                      <a16:colId xmlns:a16="http://schemas.microsoft.com/office/drawing/2014/main" val="622710254"/>
                    </a:ext>
                  </a:extLst>
                </a:gridCol>
                <a:gridCol w="1665639">
                  <a:extLst>
                    <a:ext uri="{9D8B030D-6E8A-4147-A177-3AD203B41FA5}">
                      <a16:colId xmlns:a16="http://schemas.microsoft.com/office/drawing/2014/main" val="2794717881"/>
                    </a:ext>
                  </a:extLst>
                </a:gridCol>
              </a:tblGrid>
              <a:tr h="11859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Прибыль с когорты пользователей без пост. издержек за всё время</a:t>
                      </a:r>
                      <a:endParaRPr lang="ru-RU" sz="1600" b="0" i="0" u="none" strike="noStrike" dirty="0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ADD3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Доход с когорты пользователей за всё время</a:t>
                      </a:r>
                      <a:endParaRPr lang="ru-RU" sz="1600" b="0" i="0" u="none" strike="noStrike" dirty="0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ADD3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Расходы на привлечение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всей когорты, в </a:t>
                      </a:r>
                      <a:r>
                        <a:rPr lang="ru-RU" sz="1600" u="none" strike="noStrike" dirty="0" err="1">
                          <a:effectLst/>
                        </a:rPr>
                        <a:t>т.ч</a:t>
                      </a:r>
                      <a:r>
                        <a:rPr lang="ru-RU" sz="1600" u="none" strike="noStrike" dirty="0">
                          <a:effectLst/>
                        </a:rPr>
                        <a:t>. з/п </a:t>
                      </a:r>
                      <a:r>
                        <a:rPr lang="ru-RU" sz="1600" u="none" strike="noStrike" dirty="0" err="1">
                          <a:effectLst/>
                        </a:rPr>
                        <a:t>продажников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Фикс. расходы в месяц на зарплаты, аренду офиса, сервера, лицензии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Прибыль с пост. Издержками</a:t>
                      </a:r>
                    </a:p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(за год)</a:t>
                      </a:r>
                    </a:p>
                  </a:txBody>
                  <a:tcPr marL="9525" marR="9525" marT="9525" marB="0"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038532"/>
                  </a:ext>
                </a:extLst>
              </a:tr>
              <a:tr h="5564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11 982 675 ₽</a:t>
                      </a:r>
                      <a:endParaRPr lang="ru-RU" sz="1600" b="0" i="0" u="none" strike="noStrike">
                        <a:solidFill>
                          <a:srgbClr val="0061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12 232 675 ₽</a:t>
                      </a:r>
                      <a:endParaRPr lang="ru-RU" sz="1600" b="0" i="0" u="none" strike="noStrike" dirty="0">
                        <a:solidFill>
                          <a:srgbClr val="0061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250 000 ₽</a:t>
                      </a:r>
                      <a:endParaRPr lang="ru-RU" sz="1600" b="0" i="0" u="none" strike="noStrike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 755 000 р.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11 227 675 р.</a:t>
                      </a:r>
                      <a:endParaRPr lang="ru-RU" sz="1600" b="0" i="0" u="none" strike="noStrike" dirty="0">
                        <a:solidFill>
                          <a:srgbClr val="0061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6354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604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572" y="273269"/>
            <a:ext cx="898634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>
                <a:solidFill>
                  <a:srgbClr val="002060"/>
                </a:solidFill>
              </a:rPr>
              <a:t>Предполагаемые доходы и расходы в первый год деятельности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630190"/>
              </p:ext>
            </p:extLst>
          </p:nvPr>
        </p:nvGraphicFramePr>
        <p:xfrm>
          <a:off x="194442" y="1126577"/>
          <a:ext cx="4640317" cy="3413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199018"/>
              </p:ext>
            </p:extLst>
          </p:nvPr>
        </p:nvGraphicFramePr>
        <p:xfrm>
          <a:off x="4834759" y="2102003"/>
          <a:ext cx="4225158" cy="1463040"/>
        </p:xfrm>
        <a:graphic>
          <a:graphicData uri="http://schemas.openxmlformats.org/drawingml/2006/table">
            <a:tbl>
              <a:tblPr>
                <a:tableStyleId>{3410E2D1-871D-4097-8675-0E3D939639D2}</a:tableStyleId>
              </a:tblPr>
              <a:tblGrid>
                <a:gridCol w="1491936">
                  <a:extLst>
                    <a:ext uri="{9D8B030D-6E8A-4147-A177-3AD203B41FA5}">
                      <a16:colId xmlns:a16="http://schemas.microsoft.com/office/drawing/2014/main" val="437211116"/>
                    </a:ext>
                  </a:extLst>
                </a:gridCol>
                <a:gridCol w="1449630">
                  <a:extLst>
                    <a:ext uri="{9D8B030D-6E8A-4147-A177-3AD203B41FA5}">
                      <a16:colId xmlns:a16="http://schemas.microsoft.com/office/drawing/2014/main" val="3178678492"/>
                    </a:ext>
                  </a:extLst>
                </a:gridCol>
                <a:gridCol w="1283592">
                  <a:extLst>
                    <a:ext uri="{9D8B030D-6E8A-4147-A177-3AD203B41FA5}">
                      <a16:colId xmlns:a16="http://schemas.microsoft.com/office/drawing/2014/main" val="38109341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Доходы (итог за год)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ADD3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Расходы </a:t>
                      </a:r>
                    </a:p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(итог за год)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Предполагаемая прибыль</a:t>
                      </a:r>
                    </a:p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 (за год)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7478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9 254 400 ₽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1 429 306 ₽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u="none" strike="noStrike" dirty="0">
                        <a:effectLst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effectLst/>
                        </a:rPr>
                        <a:t>1 825 094 ₽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49646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603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3682" y="248863"/>
            <a:ext cx="3710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	</a:t>
            </a:r>
            <a:r>
              <a:rPr lang="ru-RU" sz="2800" dirty="0">
                <a:solidFill>
                  <a:srgbClr val="002060"/>
                </a:solidFill>
              </a:rPr>
              <a:t>Объемы рынка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103585" cy="1020947"/>
          </a:xfrm>
          <a:prstGeom prst="rect">
            <a:avLst/>
          </a:prstGeom>
        </p:spPr>
      </p:pic>
      <p:grpSp>
        <p:nvGrpSpPr>
          <p:cNvPr id="5" name="Group 33">
            <a:extLst>
              <a:ext uri="{FF2B5EF4-FFF2-40B4-BE49-F238E27FC236}">
                <a16:creationId xmlns:a16="http://schemas.microsoft.com/office/drawing/2014/main" id="{3D69DDF4-88E9-4C22-80EB-A6DDAB90F606}"/>
              </a:ext>
            </a:extLst>
          </p:cNvPr>
          <p:cNvGrpSpPr/>
          <p:nvPr/>
        </p:nvGrpSpPr>
        <p:grpSpPr>
          <a:xfrm>
            <a:off x="325821" y="1162613"/>
            <a:ext cx="8635306" cy="3743906"/>
            <a:chOff x="1345709" y="1306559"/>
            <a:chExt cx="9318781" cy="4474495"/>
          </a:xfrm>
        </p:grpSpPr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B8EA1A8F-EC71-421F-9F8E-F9800D7F3617}"/>
                </a:ext>
              </a:extLst>
            </p:cNvPr>
            <p:cNvGrpSpPr/>
            <p:nvPr/>
          </p:nvGrpSpPr>
          <p:grpSpPr>
            <a:xfrm>
              <a:off x="1345709" y="1434341"/>
              <a:ext cx="4372708" cy="4286073"/>
              <a:chOff x="1955308" y="1766161"/>
              <a:chExt cx="4372708" cy="4286073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31" name="Trapezoid 9">
                <a:extLst>
                  <a:ext uri="{FF2B5EF4-FFF2-40B4-BE49-F238E27FC236}">
                    <a16:creationId xmlns:a16="http://schemas.microsoft.com/office/drawing/2014/main" id="{45E94452-12BF-4CD5-9602-8E10F6826993}"/>
                  </a:ext>
                </a:extLst>
              </p:cNvPr>
              <p:cNvSpPr/>
              <p:nvPr/>
            </p:nvSpPr>
            <p:spPr>
              <a:xfrm rot="10800000">
                <a:off x="1955308" y="1766161"/>
                <a:ext cx="4372708" cy="1216152"/>
              </a:xfrm>
              <a:prstGeom prst="trapezoid">
                <a:avLst>
                  <a:gd name="adj" fmla="val 4813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Trapezoid 10">
                <a:extLst>
                  <a:ext uri="{FF2B5EF4-FFF2-40B4-BE49-F238E27FC236}">
                    <a16:creationId xmlns:a16="http://schemas.microsoft.com/office/drawing/2014/main" id="{45DDAD51-E11D-473C-8C40-D75F7D9F91F9}"/>
                  </a:ext>
                </a:extLst>
              </p:cNvPr>
              <p:cNvSpPr/>
              <p:nvPr/>
            </p:nvSpPr>
            <p:spPr>
              <a:xfrm rot="10800000">
                <a:off x="2676277" y="3301122"/>
                <a:ext cx="2930770" cy="1216152"/>
              </a:xfrm>
              <a:prstGeom prst="trapezoid">
                <a:avLst>
                  <a:gd name="adj" fmla="val 4813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rapezoid 11">
                <a:extLst>
                  <a:ext uri="{FF2B5EF4-FFF2-40B4-BE49-F238E27FC236}">
                    <a16:creationId xmlns:a16="http://schemas.microsoft.com/office/drawing/2014/main" id="{1CAD9F95-FD19-4C8B-ACF6-A595840AFDA4}"/>
                  </a:ext>
                </a:extLst>
              </p:cNvPr>
              <p:cNvSpPr/>
              <p:nvPr/>
            </p:nvSpPr>
            <p:spPr>
              <a:xfrm rot="10800000">
                <a:off x="3309323" y="4836082"/>
                <a:ext cx="1682262" cy="1216152"/>
              </a:xfrm>
              <a:prstGeom prst="trapezoid">
                <a:avLst>
                  <a:gd name="adj" fmla="val 4813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25">
              <a:extLst>
                <a:ext uri="{FF2B5EF4-FFF2-40B4-BE49-F238E27FC236}">
                  <a16:creationId xmlns:a16="http://schemas.microsoft.com/office/drawing/2014/main" id="{46DE08F6-576B-4B24-BB1E-DACA499D6977}"/>
                </a:ext>
              </a:extLst>
            </p:cNvPr>
            <p:cNvGrpSpPr/>
            <p:nvPr/>
          </p:nvGrpSpPr>
          <p:grpSpPr>
            <a:xfrm>
              <a:off x="1426484" y="1306559"/>
              <a:ext cx="9238006" cy="4474495"/>
              <a:chOff x="1066799" y="1306559"/>
              <a:chExt cx="9238006" cy="4474495"/>
            </a:xfrm>
          </p:grpSpPr>
          <p:grpSp>
            <p:nvGrpSpPr>
              <p:cNvPr id="14" name="Group 7">
                <a:extLst>
                  <a:ext uri="{FF2B5EF4-FFF2-40B4-BE49-F238E27FC236}">
                    <a16:creationId xmlns:a16="http://schemas.microsoft.com/office/drawing/2014/main" id="{3E10FFBA-D030-4B54-87F2-B205C6B0CA86}"/>
                  </a:ext>
                </a:extLst>
              </p:cNvPr>
              <p:cNvGrpSpPr/>
              <p:nvPr/>
            </p:nvGrpSpPr>
            <p:grpSpPr>
              <a:xfrm>
                <a:off x="1066799" y="1306559"/>
                <a:ext cx="4372708" cy="4474495"/>
                <a:chOff x="1723292" y="1673885"/>
                <a:chExt cx="4372708" cy="4474495"/>
              </a:xfrm>
            </p:grpSpPr>
            <p:sp>
              <p:nvSpPr>
                <p:cNvPr id="28" name="Trapezoid 4">
                  <a:extLst>
                    <a:ext uri="{FF2B5EF4-FFF2-40B4-BE49-F238E27FC236}">
                      <a16:creationId xmlns:a16="http://schemas.microsoft.com/office/drawing/2014/main" id="{3DE0ED69-7510-4FEE-A2B4-590E35CE9AAA}"/>
                    </a:ext>
                  </a:extLst>
                </p:cNvPr>
                <p:cNvSpPr/>
                <p:nvPr/>
              </p:nvSpPr>
              <p:spPr>
                <a:xfrm rot="10800000">
                  <a:off x="1723292" y="1673885"/>
                  <a:ext cx="4372708" cy="1216152"/>
                </a:xfrm>
                <a:prstGeom prst="trapezoid">
                  <a:avLst>
                    <a:gd name="adj" fmla="val 48135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Trapezoid 5">
                  <a:extLst>
                    <a:ext uri="{FF2B5EF4-FFF2-40B4-BE49-F238E27FC236}">
                      <a16:creationId xmlns:a16="http://schemas.microsoft.com/office/drawing/2014/main" id="{7F394725-B8EF-4A92-A485-633E88585F52}"/>
                    </a:ext>
                  </a:extLst>
                </p:cNvPr>
                <p:cNvSpPr/>
                <p:nvPr/>
              </p:nvSpPr>
              <p:spPr>
                <a:xfrm rot="10800000">
                  <a:off x="2444261" y="3246530"/>
                  <a:ext cx="2930770" cy="1216152"/>
                </a:xfrm>
                <a:prstGeom prst="trapezoid">
                  <a:avLst>
                    <a:gd name="adj" fmla="val 48135"/>
                  </a:avLst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Trapezoid 6">
                  <a:extLst>
                    <a:ext uri="{FF2B5EF4-FFF2-40B4-BE49-F238E27FC236}">
                      <a16:creationId xmlns:a16="http://schemas.microsoft.com/office/drawing/2014/main" id="{8BE471D4-83BB-4910-9734-49194688F46D}"/>
                    </a:ext>
                  </a:extLst>
                </p:cNvPr>
                <p:cNvSpPr/>
                <p:nvPr/>
              </p:nvSpPr>
              <p:spPr>
                <a:xfrm rot="10800000">
                  <a:off x="3077307" y="4932229"/>
                  <a:ext cx="1682263" cy="1216151"/>
                </a:xfrm>
                <a:prstGeom prst="trapezoid">
                  <a:avLst>
                    <a:gd name="adj" fmla="val 48135"/>
                  </a:avLst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24">
                <a:extLst>
                  <a:ext uri="{FF2B5EF4-FFF2-40B4-BE49-F238E27FC236}">
                    <a16:creationId xmlns:a16="http://schemas.microsoft.com/office/drawing/2014/main" id="{3065B381-B1FA-4051-824C-ACF13275A5F1}"/>
                  </a:ext>
                </a:extLst>
              </p:cNvPr>
              <p:cNvGrpSpPr/>
              <p:nvPr/>
            </p:nvGrpSpPr>
            <p:grpSpPr>
              <a:xfrm>
                <a:off x="5268021" y="1326825"/>
                <a:ext cx="5036784" cy="4031829"/>
                <a:chOff x="5268021" y="1439353"/>
                <a:chExt cx="5036784" cy="4031829"/>
              </a:xfrm>
            </p:grpSpPr>
            <p:grpSp>
              <p:nvGrpSpPr>
                <p:cNvPr id="16" name="Group 21">
                  <a:extLst>
                    <a:ext uri="{FF2B5EF4-FFF2-40B4-BE49-F238E27FC236}">
                      <a16:creationId xmlns:a16="http://schemas.microsoft.com/office/drawing/2014/main" id="{35E2C8E2-C841-4CA6-9853-5C6B494F1D93}"/>
                    </a:ext>
                  </a:extLst>
                </p:cNvPr>
                <p:cNvGrpSpPr/>
                <p:nvPr/>
              </p:nvGrpSpPr>
              <p:grpSpPr>
                <a:xfrm>
                  <a:off x="6422045" y="1439353"/>
                  <a:ext cx="3882760" cy="1370126"/>
                  <a:chOff x="6644156" y="1888602"/>
                  <a:chExt cx="3882760" cy="1370126"/>
                </a:xfrm>
              </p:grpSpPr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283672C0-7C99-4619-802B-994D0B7F81B0}"/>
                      </a:ext>
                    </a:extLst>
                  </p:cNvPr>
                  <p:cNvSpPr txBox="1"/>
                  <p:nvPr/>
                </p:nvSpPr>
                <p:spPr>
                  <a:xfrm>
                    <a:off x="6655107" y="2706973"/>
                    <a:ext cx="3683521" cy="5517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200" dirty="0">
                        <a:latin typeface="Georgia Pro Light" panose="02040302050405020303" pitchFamily="18" charset="0"/>
                      </a:rPr>
                      <a:t>Оценка объёма рынка логистич6еских услуг</a:t>
                    </a:r>
                  </a:p>
                  <a:p>
                    <a:r>
                      <a:rPr lang="ru-RU" sz="1200" dirty="0">
                        <a:latin typeface="Georgia Pro Light" panose="02040302050405020303" pitchFamily="18" charset="0"/>
                      </a:rPr>
                      <a:t>в России</a:t>
                    </a:r>
                    <a:endParaRPr lang="en-US" sz="1200" dirty="0">
                      <a:latin typeface="Georgia Pro Light" panose="02040302050405020303" pitchFamily="18" charset="0"/>
                    </a:endParaRP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EEF1ED6F-6DD4-4087-BEA4-7FB96C060275}"/>
                      </a:ext>
                    </a:extLst>
                  </p:cNvPr>
                  <p:cNvSpPr txBox="1"/>
                  <p:nvPr/>
                </p:nvSpPr>
                <p:spPr>
                  <a:xfrm>
                    <a:off x="6644156" y="2327514"/>
                    <a:ext cx="3694472" cy="36783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/>
                    <a:r>
                      <a:rPr lang="ru-RU" sz="1400" b="1" dirty="0">
                        <a:latin typeface="Georgia" panose="02040502050405020303" pitchFamily="18" charset="0"/>
                      </a:rPr>
                      <a:t>Общий объем рынка</a:t>
                    </a:r>
                    <a:endParaRPr lang="en-US" sz="1400" b="1" dirty="0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BFC597D0-0F2C-4CD7-9003-FB28531C714C}"/>
                      </a:ext>
                    </a:extLst>
                  </p:cNvPr>
                  <p:cNvSpPr txBox="1"/>
                  <p:nvPr/>
                </p:nvSpPr>
                <p:spPr>
                  <a:xfrm>
                    <a:off x="6832444" y="1888602"/>
                    <a:ext cx="3694472" cy="4781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dirty="0">
                        <a:solidFill>
                          <a:srgbClr val="0070C0"/>
                        </a:solidFill>
                      </a:rPr>
                      <a:t> </a:t>
                    </a:r>
                    <a:r>
                      <a:rPr lang="ru-RU" sz="2000" dirty="0">
                        <a:solidFill>
                          <a:srgbClr val="00B050"/>
                        </a:solidFill>
                      </a:rPr>
                      <a:t>₽</a:t>
                    </a:r>
                    <a:r>
                      <a:rPr lang="en-US" sz="2000" b="1" dirty="0">
                        <a:solidFill>
                          <a:srgbClr val="00B050"/>
                        </a:solidFill>
                        <a:latin typeface="Georgia Pro Black" panose="02040A02050405020203" pitchFamily="18" charset="0"/>
                      </a:rPr>
                      <a:t>953 </a:t>
                    </a:r>
                    <a:r>
                      <a:rPr lang="ru-RU" sz="2000" b="1" dirty="0">
                        <a:solidFill>
                          <a:srgbClr val="00B050"/>
                        </a:solidFill>
                        <a:latin typeface="Georgia Pro Black" panose="02040A02050405020203" pitchFamily="18" charset="0"/>
                      </a:rPr>
                      <a:t>млн.</a:t>
                    </a:r>
                    <a:r>
                      <a:rPr lang="ru-RU" b="1" dirty="0">
                        <a:solidFill>
                          <a:schemeClr val="accent6"/>
                        </a:solidFill>
                        <a:latin typeface="Georgia Pro Black" panose="02040A02050405020203" pitchFamily="18" charset="0"/>
                      </a:rPr>
                      <a:t>.</a:t>
                    </a:r>
                    <a:endParaRPr lang="en-US" b="1" dirty="0">
                      <a:solidFill>
                        <a:schemeClr val="accent6"/>
                      </a:solidFill>
                      <a:latin typeface="Georgia Pro Black" panose="02040A02050405020203" pitchFamily="18" charset="0"/>
                    </a:endParaRPr>
                  </a:p>
                </p:txBody>
              </p:sp>
            </p:grpSp>
            <p:grpSp>
              <p:nvGrpSpPr>
                <p:cNvPr id="17" name="Group 22">
                  <a:extLst>
                    <a:ext uri="{FF2B5EF4-FFF2-40B4-BE49-F238E27FC236}">
                      <a16:creationId xmlns:a16="http://schemas.microsoft.com/office/drawing/2014/main" id="{41DE682F-3312-4B36-8E53-0235F29E45A6}"/>
                    </a:ext>
                  </a:extLst>
                </p:cNvPr>
                <p:cNvGrpSpPr/>
                <p:nvPr/>
              </p:nvGrpSpPr>
              <p:grpSpPr>
                <a:xfrm>
                  <a:off x="5995165" y="3103797"/>
                  <a:ext cx="3791672" cy="821037"/>
                  <a:chOff x="6944421" y="3489217"/>
                  <a:chExt cx="3791672" cy="821037"/>
                </a:xfrm>
              </p:grpSpPr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AE2A9DE6-ED50-4EE3-97A0-C90442AA847D}"/>
                      </a:ext>
                    </a:extLst>
                  </p:cNvPr>
                  <p:cNvSpPr txBox="1"/>
                  <p:nvPr/>
                </p:nvSpPr>
                <p:spPr>
                  <a:xfrm>
                    <a:off x="6944421" y="4066003"/>
                    <a:ext cx="3683521" cy="24425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en-US" sz="1200" dirty="0">
                      <a:latin typeface="Georgia Pro Light" panose="02040302050405020303" pitchFamily="18" charset="0"/>
                    </a:endParaRP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D97BD6CE-7A93-4CEA-A2F8-CB2AC5A37D7C}"/>
                      </a:ext>
                    </a:extLst>
                  </p:cNvPr>
                  <p:cNvSpPr txBox="1"/>
                  <p:nvPr/>
                </p:nvSpPr>
                <p:spPr>
                  <a:xfrm>
                    <a:off x="6944421" y="3924451"/>
                    <a:ext cx="3694472" cy="36783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/>
                    <a:r>
                      <a:rPr lang="ru-RU" sz="1400" b="1" dirty="0">
                        <a:latin typeface="Georgia" panose="02040502050405020303" pitchFamily="18" charset="0"/>
                      </a:rPr>
                      <a:t>Доступный объем рынка</a:t>
                    </a:r>
                    <a:endParaRPr lang="en-US" sz="1400" b="1" dirty="0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6F53E7B5-4EF6-4EFD-B82E-831B56E6DB6D}"/>
                      </a:ext>
                    </a:extLst>
                  </p:cNvPr>
                  <p:cNvSpPr txBox="1"/>
                  <p:nvPr/>
                </p:nvSpPr>
                <p:spPr>
                  <a:xfrm>
                    <a:off x="7041621" y="3489217"/>
                    <a:ext cx="3694472" cy="44140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/>
                    <a:r>
                      <a:rPr lang="ru-RU" sz="1800" b="1" dirty="0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t>₽ </a:t>
                    </a:r>
                    <a:r>
                      <a:rPr lang="en-US" sz="1800" b="1" dirty="0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t>153</a:t>
                    </a:r>
                    <a:r>
                      <a:rPr lang="ru-RU" sz="1800" b="1" dirty="0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t> млн.</a:t>
                    </a:r>
                    <a:endParaRPr lang="en-US" sz="1800" b="1" dirty="0">
                      <a:solidFill>
                        <a:schemeClr val="accent5">
                          <a:lumMod val="75000"/>
                        </a:schemeClr>
                      </a:solidFill>
                      <a:latin typeface="Georgia Pro Black" panose="02040A02050405020203" pitchFamily="18" charset="0"/>
                    </a:endParaRPr>
                  </a:p>
                </p:txBody>
              </p:sp>
            </p:grpSp>
            <p:grpSp>
              <p:nvGrpSpPr>
                <p:cNvPr id="18" name="Group 23">
                  <a:extLst>
                    <a:ext uri="{FF2B5EF4-FFF2-40B4-BE49-F238E27FC236}">
                      <a16:creationId xmlns:a16="http://schemas.microsoft.com/office/drawing/2014/main" id="{D758626A-960B-4B80-98A5-5F50372CE06E}"/>
                    </a:ext>
                  </a:extLst>
                </p:cNvPr>
                <p:cNvGrpSpPr/>
                <p:nvPr/>
              </p:nvGrpSpPr>
              <p:grpSpPr>
                <a:xfrm>
                  <a:off x="5268021" y="4438337"/>
                  <a:ext cx="4280207" cy="1032845"/>
                  <a:chOff x="6944421" y="4759927"/>
                  <a:chExt cx="4280207" cy="1032845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16E93C59-7C9F-4097-BD34-1109E69330CB}"/>
                      </a:ext>
                    </a:extLst>
                  </p:cNvPr>
                  <p:cNvSpPr txBox="1"/>
                  <p:nvPr/>
                </p:nvSpPr>
                <p:spPr>
                  <a:xfrm>
                    <a:off x="6944421" y="5548521"/>
                    <a:ext cx="3683521" cy="24425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en-US" sz="1200" dirty="0">
                      <a:latin typeface="Georgia Pro Light" panose="02040302050405020303" pitchFamily="18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0FAEAF4-8FAE-4567-B12D-6A9562284F15}"/>
                      </a:ext>
                    </a:extLst>
                  </p:cNvPr>
                  <p:cNvSpPr txBox="1"/>
                  <p:nvPr/>
                </p:nvSpPr>
                <p:spPr>
                  <a:xfrm>
                    <a:off x="6974325" y="5311612"/>
                    <a:ext cx="4250303" cy="36783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/>
                    <a:r>
                      <a:rPr lang="ru-RU" b="1" dirty="0">
                        <a:latin typeface="Georgia" panose="02040502050405020303" pitchFamily="18" charset="0"/>
                      </a:rPr>
                      <a:t>Реально-достижимый объем рынка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3E94A738-1AFC-41D0-AB6F-4CB87C0CAA1C}"/>
                      </a:ext>
                    </a:extLst>
                  </p:cNvPr>
                  <p:cNvSpPr txBox="1"/>
                  <p:nvPr/>
                </p:nvSpPr>
                <p:spPr>
                  <a:xfrm>
                    <a:off x="7060155" y="4759927"/>
                    <a:ext cx="3694472" cy="4781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/>
                    <a:r>
                      <a:rPr lang="en-US" sz="2000" b="1" dirty="0">
                        <a:solidFill>
                          <a:srgbClr val="002060"/>
                        </a:solidFill>
                        <a:latin typeface="Georgia Pro Black" panose="02040A02050405020203" pitchFamily="18" charset="0"/>
                      </a:rPr>
                      <a:t>$24</a:t>
                    </a:r>
                    <a:r>
                      <a:rPr lang="ru-RU" sz="2000" b="1" dirty="0">
                        <a:solidFill>
                          <a:srgbClr val="002060"/>
                        </a:solidFill>
                        <a:latin typeface="Georgia Pro Black" panose="02040A02050405020203" pitchFamily="18" charset="0"/>
                      </a:rPr>
                      <a:t> млн.</a:t>
                    </a:r>
                    <a:endParaRPr lang="en-US" sz="2000" b="1" dirty="0">
                      <a:solidFill>
                        <a:srgbClr val="002060"/>
                      </a:solidFill>
                      <a:latin typeface="Georgia Pro Black" panose="02040A02050405020203" pitchFamily="18" charset="0"/>
                    </a:endParaRPr>
                  </a:p>
                </p:txBody>
              </p:sp>
            </p:grpSp>
          </p:grpSp>
        </p:grpSp>
        <p:cxnSp>
          <p:nvCxnSpPr>
            <p:cNvPr id="8" name="Straight Connector 27">
              <a:extLst>
                <a:ext uri="{FF2B5EF4-FFF2-40B4-BE49-F238E27FC236}">
                  <a16:creationId xmlns:a16="http://schemas.microsoft.com/office/drawing/2014/main" id="{439D906F-688B-4EB4-B928-037AAC2615FB}"/>
                </a:ext>
              </a:extLst>
            </p:cNvPr>
            <p:cNvCxnSpPr/>
            <p:nvPr/>
          </p:nvCxnSpPr>
          <p:spPr>
            <a:xfrm>
              <a:off x="5486401" y="1965153"/>
              <a:ext cx="965649" cy="0"/>
            </a:xfrm>
            <a:prstGeom prst="line">
              <a:avLst/>
            </a:prstGeom>
            <a:ln>
              <a:solidFill>
                <a:srgbClr val="00B05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28">
              <a:extLst>
                <a:ext uri="{FF2B5EF4-FFF2-40B4-BE49-F238E27FC236}">
                  <a16:creationId xmlns:a16="http://schemas.microsoft.com/office/drawing/2014/main" id="{9B6BADF0-2788-4500-8E77-673C687EDD89}"/>
                </a:ext>
              </a:extLst>
            </p:cNvPr>
            <p:cNvCxnSpPr/>
            <p:nvPr/>
          </p:nvCxnSpPr>
          <p:spPr>
            <a:xfrm>
              <a:off x="4765432" y="3522786"/>
              <a:ext cx="965649" cy="0"/>
            </a:xfrm>
            <a:prstGeom prst="line">
              <a:avLst/>
            </a:prstGeom>
            <a:ln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29">
              <a:extLst>
                <a:ext uri="{FF2B5EF4-FFF2-40B4-BE49-F238E27FC236}">
                  <a16:creationId xmlns:a16="http://schemas.microsoft.com/office/drawing/2014/main" id="{6AF8B373-6C4D-4B7F-8049-39C0FB564809}"/>
                </a:ext>
              </a:extLst>
            </p:cNvPr>
            <p:cNvCxnSpPr/>
            <p:nvPr/>
          </p:nvCxnSpPr>
          <p:spPr>
            <a:xfrm>
              <a:off x="4112574" y="5057746"/>
              <a:ext cx="965649" cy="0"/>
            </a:xfrm>
            <a:prstGeom prst="line">
              <a:avLst/>
            </a:prstGeom>
            <a:ln>
              <a:solidFill>
                <a:srgbClr val="00206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79AE198-8631-48B1-B28F-9FB8F0CF2F33}"/>
                </a:ext>
              </a:extLst>
            </p:cNvPr>
            <p:cNvSpPr txBox="1"/>
            <p:nvPr/>
          </p:nvSpPr>
          <p:spPr>
            <a:xfrm>
              <a:off x="2992182" y="1661577"/>
              <a:ext cx="11756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anose="02040502050405020303" pitchFamily="18" charset="0"/>
                </a:rPr>
                <a:t>TAM</a:t>
              </a:r>
              <a:endParaRPr lang="en-I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3D47F1C-296F-4CB0-AEAC-A946492FB642}"/>
                </a:ext>
              </a:extLst>
            </p:cNvPr>
            <p:cNvSpPr txBox="1"/>
            <p:nvPr/>
          </p:nvSpPr>
          <p:spPr>
            <a:xfrm>
              <a:off x="2992182" y="3193189"/>
              <a:ext cx="11756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anose="02040502050405020303" pitchFamily="18" charset="0"/>
                </a:rPr>
                <a:t>SAM</a:t>
              </a:r>
              <a:endParaRPr lang="en-I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DF5CA08-2402-4CA7-A68D-906DEF17A3D0}"/>
                </a:ext>
              </a:extLst>
            </p:cNvPr>
            <p:cNvSpPr txBox="1"/>
            <p:nvPr/>
          </p:nvSpPr>
          <p:spPr>
            <a:xfrm>
              <a:off x="2992182" y="4754257"/>
              <a:ext cx="11756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anose="02040502050405020303" pitchFamily="18" charset="0"/>
                </a:rPr>
                <a:t>SOM</a:t>
              </a:r>
              <a:endPara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2540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0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b="1" i="0" u="none" strike="noStrike" cap="none" dirty="0">
                <a:solidFill>
                  <a:schemeClr val="tx1"/>
                </a:solidFill>
                <a:latin typeface="+mj-lt"/>
                <a:ea typeface="Exo 2"/>
                <a:cs typeface="Exo 2"/>
                <a:sym typeface="Exo 2"/>
              </a:rPr>
              <a:t>Команда </a:t>
            </a:r>
            <a:r>
              <a:rPr lang="ru" sz="2100" b="1" i="0" u="none" strike="noStrike" cap="none" dirty="0">
                <a:solidFill>
                  <a:srgbClr val="002060"/>
                </a:solidFill>
                <a:latin typeface="+mj-lt"/>
                <a:ea typeface="Exo 2"/>
                <a:cs typeface="Exo 2"/>
                <a:sym typeface="Exo 2"/>
              </a:rPr>
              <a:t>«</a:t>
            </a:r>
            <a:r>
              <a:rPr lang="en-US" sz="2000" b="1" i="0" dirty="0" err="1">
                <a:solidFill>
                  <a:srgbClr val="002060"/>
                </a:solidFill>
                <a:effectLst/>
                <a:latin typeface="+mj-lt"/>
              </a:rPr>
              <a:t>SfeduNet</a:t>
            </a:r>
            <a:r>
              <a:rPr lang="en-US" sz="2000" b="1" i="0" dirty="0">
                <a:solidFill>
                  <a:srgbClr val="002060"/>
                </a:solidFill>
                <a:effectLst/>
                <a:latin typeface="+mj-lt"/>
              </a:rPr>
              <a:t> X </a:t>
            </a:r>
            <a:r>
              <a:rPr lang="ru-RU" sz="2000" b="1" i="0" dirty="0">
                <a:solidFill>
                  <a:srgbClr val="002060"/>
                </a:solidFill>
                <a:effectLst/>
                <a:latin typeface="+mj-lt"/>
              </a:rPr>
              <a:t>з40 </a:t>
            </a:r>
            <a:r>
              <a:rPr lang="en-US" sz="2000" b="1" i="0" dirty="0" err="1">
                <a:solidFill>
                  <a:srgbClr val="002060"/>
                </a:solidFill>
                <a:effectLst/>
                <a:latin typeface="+mj-lt"/>
              </a:rPr>
              <a:t>Logista</a:t>
            </a:r>
            <a:r>
              <a:rPr lang="ru" sz="2100" b="1" i="0" u="none" strike="noStrike" cap="none" dirty="0">
                <a:solidFill>
                  <a:srgbClr val="002060"/>
                </a:solidFill>
                <a:latin typeface="+mj-lt"/>
                <a:ea typeface="Exo 2"/>
                <a:cs typeface="Exo 2"/>
                <a:sym typeface="Exo 2"/>
              </a:rPr>
              <a:t>»</a:t>
            </a:r>
            <a:endParaRPr sz="2100" b="1" i="0" u="none" strike="noStrike" cap="none" dirty="0">
              <a:solidFill>
                <a:srgbClr val="002060"/>
              </a:solidFill>
              <a:latin typeface="+mj-lt"/>
              <a:ea typeface="Exo 2"/>
              <a:cs typeface="Exo 2"/>
              <a:sym typeface="Exo 2"/>
            </a:endParaRPr>
          </a:p>
        </p:txBody>
      </p:sp>
      <p:grpSp>
        <p:nvGrpSpPr>
          <p:cNvPr id="270" name="Google Shape;270;p40"/>
          <p:cNvGrpSpPr/>
          <p:nvPr/>
        </p:nvGrpSpPr>
        <p:grpSpPr>
          <a:xfrm>
            <a:off x="5516317" y="991650"/>
            <a:ext cx="1393235" cy="2059805"/>
            <a:chOff x="4411906" y="702658"/>
            <a:chExt cx="883797" cy="1306635"/>
          </a:xfrm>
        </p:grpSpPr>
        <p:pic>
          <p:nvPicPr>
            <p:cNvPr id="271" name="Google Shape;271;p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411906" y="702658"/>
              <a:ext cx="858478" cy="8619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p40"/>
            <p:cNvSpPr txBox="1"/>
            <p:nvPr/>
          </p:nvSpPr>
          <p:spPr>
            <a:xfrm>
              <a:off x="4433803" y="1501693"/>
              <a:ext cx="861900" cy="50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Дмитрий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Кабаков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1">
                  <a:latin typeface="Exo 2"/>
                  <a:ea typeface="Exo 2"/>
                  <a:cs typeface="Exo 2"/>
                  <a:sym typeface="Exo 2"/>
                </a:rPr>
                <a:t>Проджект-</a:t>
              </a:r>
              <a:endParaRPr sz="1000" b="1">
                <a:latin typeface="Exo 2"/>
                <a:ea typeface="Exo 2"/>
                <a:cs typeface="Exo 2"/>
                <a:sym typeface="Exo 2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1">
                  <a:latin typeface="Exo 2"/>
                  <a:ea typeface="Exo 2"/>
                  <a:cs typeface="Exo 2"/>
                  <a:sym typeface="Exo 2"/>
                </a:rPr>
                <a:t>менеджер</a:t>
              </a:r>
              <a:endParaRPr/>
            </a:p>
          </p:txBody>
        </p:sp>
      </p:grpSp>
      <p:grpSp>
        <p:nvGrpSpPr>
          <p:cNvPr id="273" name="Google Shape;273;p40"/>
          <p:cNvGrpSpPr/>
          <p:nvPr/>
        </p:nvGrpSpPr>
        <p:grpSpPr>
          <a:xfrm>
            <a:off x="3109053" y="2989585"/>
            <a:ext cx="1389574" cy="1888344"/>
            <a:chOff x="3616600" y="1235256"/>
            <a:chExt cx="881475" cy="1197869"/>
          </a:xfrm>
        </p:grpSpPr>
        <p:pic>
          <p:nvPicPr>
            <p:cNvPr id="274" name="Google Shape;274;p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616600" y="1235256"/>
              <a:ext cx="861982" cy="8619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5" name="Google Shape;275;p40"/>
            <p:cNvSpPr txBox="1"/>
            <p:nvPr/>
          </p:nvSpPr>
          <p:spPr>
            <a:xfrm>
              <a:off x="3636175" y="2023025"/>
              <a:ext cx="8619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Анастасия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Хлусова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" sz="1000" b="1">
                  <a:latin typeface="Exo 2"/>
                  <a:ea typeface="Exo 2"/>
                  <a:cs typeface="Exo 2"/>
                  <a:sym typeface="Exo 2"/>
                </a:rPr>
                <a:t>UX/UI</a:t>
              </a:r>
              <a:endParaRPr/>
            </a:p>
          </p:txBody>
        </p:sp>
      </p:grpSp>
      <p:grpSp>
        <p:nvGrpSpPr>
          <p:cNvPr id="276" name="Google Shape;276;p40"/>
          <p:cNvGrpSpPr/>
          <p:nvPr/>
        </p:nvGrpSpPr>
        <p:grpSpPr>
          <a:xfrm>
            <a:off x="2280143" y="986867"/>
            <a:ext cx="1389316" cy="1910893"/>
            <a:chOff x="6160204" y="855065"/>
            <a:chExt cx="881311" cy="1212173"/>
          </a:xfrm>
        </p:grpSpPr>
        <p:pic>
          <p:nvPicPr>
            <p:cNvPr id="277" name="Google Shape;277;p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160204" y="855065"/>
              <a:ext cx="861982" cy="8619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8" name="Google Shape;278;p40"/>
            <p:cNvSpPr txBox="1"/>
            <p:nvPr/>
          </p:nvSpPr>
          <p:spPr>
            <a:xfrm>
              <a:off x="6179615" y="1657138"/>
              <a:ext cx="8619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Арслан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Боваев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1">
                  <a:latin typeface="Exo 2"/>
                  <a:ea typeface="Exo 2"/>
                  <a:cs typeface="Exo 2"/>
                  <a:sym typeface="Exo 2"/>
                </a:rPr>
                <a:t>Разработчик</a:t>
              </a:r>
              <a:endParaRPr sz="1000" b="1"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grpSp>
        <p:nvGrpSpPr>
          <p:cNvPr id="279" name="Google Shape;279;p40"/>
          <p:cNvGrpSpPr/>
          <p:nvPr/>
        </p:nvGrpSpPr>
        <p:grpSpPr>
          <a:xfrm>
            <a:off x="4713333" y="2979232"/>
            <a:ext cx="1371639" cy="1896679"/>
            <a:chOff x="418554" y="770482"/>
            <a:chExt cx="870098" cy="1203156"/>
          </a:xfrm>
        </p:grpSpPr>
        <p:pic>
          <p:nvPicPr>
            <p:cNvPr id="280" name="Google Shape;280;p4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26670" y="770482"/>
              <a:ext cx="861982" cy="8619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40"/>
            <p:cNvSpPr txBox="1"/>
            <p:nvPr/>
          </p:nvSpPr>
          <p:spPr>
            <a:xfrm>
              <a:off x="418554" y="1563538"/>
              <a:ext cx="8619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Татьяна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Прожик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1">
                  <a:latin typeface="Exo 2"/>
                  <a:ea typeface="Exo 2"/>
                  <a:cs typeface="Exo 2"/>
                  <a:sym typeface="Exo 2"/>
                </a:rPr>
                <a:t>Аналитик</a:t>
              </a:r>
              <a:endParaRPr/>
            </a:p>
          </p:txBody>
        </p:sp>
      </p:grpSp>
      <p:grpSp>
        <p:nvGrpSpPr>
          <p:cNvPr id="282" name="Google Shape;282;p40"/>
          <p:cNvGrpSpPr/>
          <p:nvPr/>
        </p:nvGrpSpPr>
        <p:grpSpPr>
          <a:xfrm>
            <a:off x="3873627" y="986866"/>
            <a:ext cx="1389108" cy="1915657"/>
            <a:chOff x="857661" y="1796873"/>
            <a:chExt cx="881179" cy="1215195"/>
          </a:xfrm>
        </p:grpSpPr>
        <p:pic>
          <p:nvPicPr>
            <p:cNvPr id="283" name="Google Shape;283;p4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76858" y="1796873"/>
              <a:ext cx="861982" cy="8619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40"/>
            <p:cNvSpPr txBox="1"/>
            <p:nvPr/>
          </p:nvSpPr>
          <p:spPr>
            <a:xfrm>
              <a:off x="857661" y="2601968"/>
              <a:ext cx="8619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Вадим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Волощук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1">
                  <a:latin typeface="Exo 2"/>
                  <a:ea typeface="Exo 2"/>
                  <a:cs typeface="Exo 2"/>
                  <a:sym typeface="Exo 2"/>
                </a:rPr>
                <a:t>Капитан команды</a:t>
              </a:r>
              <a:endParaRPr/>
            </a:p>
          </p:txBody>
        </p:sp>
      </p:grpSp>
      <p:grpSp>
        <p:nvGrpSpPr>
          <p:cNvPr id="285" name="Google Shape;285;p40"/>
          <p:cNvGrpSpPr/>
          <p:nvPr/>
        </p:nvGrpSpPr>
        <p:grpSpPr>
          <a:xfrm>
            <a:off x="1413460" y="2955481"/>
            <a:ext cx="1493500" cy="2064609"/>
            <a:chOff x="2072773" y="1905311"/>
            <a:chExt cx="947400" cy="1309682"/>
          </a:xfrm>
        </p:grpSpPr>
        <p:pic>
          <p:nvPicPr>
            <p:cNvPr id="286" name="Google Shape;286;p4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119587" y="1905311"/>
              <a:ext cx="861982" cy="8619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40"/>
            <p:cNvSpPr txBox="1"/>
            <p:nvPr/>
          </p:nvSpPr>
          <p:spPr>
            <a:xfrm>
              <a:off x="2072773" y="2707393"/>
              <a:ext cx="947400" cy="50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Руслан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Пашковский</a:t>
              </a:r>
              <a:endParaRPr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lang="ru" sz="1000" b="1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rPr>
                <a:t>UX/UI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000" b="1"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grpSp>
        <p:nvGrpSpPr>
          <p:cNvPr id="288" name="Google Shape;288;p40"/>
          <p:cNvGrpSpPr/>
          <p:nvPr/>
        </p:nvGrpSpPr>
        <p:grpSpPr>
          <a:xfrm>
            <a:off x="6330407" y="2989587"/>
            <a:ext cx="1386962" cy="1892910"/>
            <a:chOff x="5961043" y="2757212"/>
            <a:chExt cx="879818" cy="1200765"/>
          </a:xfrm>
        </p:grpSpPr>
        <p:pic>
          <p:nvPicPr>
            <p:cNvPr id="289" name="Google Shape;289;p40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61043" y="2757212"/>
              <a:ext cx="861982" cy="8619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0" name="Google Shape;290;p40"/>
            <p:cNvSpPr txBox="1"/>
            <p:nvPr/>
          </p:nvSpPr>
          <p:spPr>
            <a:xfrm>
              <a:off x="5978961" y="3547997"/>
              <a:ext cx="861900" cy="40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0" i="0" u="none" strike="noStrike" cap="none" dirty="0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Артемий</a:t>
              </a:r>
              <a:endParaRPr dirty="0"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" sz="1000" b="0" i="0" u="none" strike="noStrike" cap="none" dirty="0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Кулешов</a:t>
              </a:r>
              <a:endParaRPr lang="en-US" dirty="0">
                <a:ea typeface="Exo 2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 dirty="0">
                  <a:latin typeface="Exo 2"/>
                  <a:ea typeface="Exo 2"/>
                  <a:cs typeface="Exo 2"/>
                  <a:sym typeface="Exo 2"/>
                </a:rPr>
                <a:t>Аналитик</a:t>
              </a:r>
              <a:endParaRPr lang="en-US" sz="1000" b="1" dirty="0"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grpSp>
        <p:nvGrpSpPr>
          <p:cNvPr id="291" name="Google Shape;291;p40"/>
          <p:cNvGrpSpPr/>
          <p:nvPr/>
        </p:nvGrpSpPr>
        <p:grpSpPr>
          <a:xfrm>
            <a:off x="741770" y="986866"/>
            <a:ext cx="1389544" cy="1913557"/>
            <a:chOff x="7547474" y="2498441"/>
            <a:chExt cx="881456" cy="1213863"/>
          </a:xfrm>
        </p:grpSpPr>
        <p:pic>
          <p:nvPicPr>
            <p:cNvPr id="292" name="Google Shape;292;p40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547474" y="2498441"/>
              <a:ext cx="862000" cy="8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3" name="Google Shape;293;p40"/>
            <p:cNvSpPr txBox="1"/>
            <p:nvPr/>
          </p:nvSpPr>
          <p:spPr>
            <a:xfrm>
              <a:off x="7567030" y="3302204"/>
              <a:ext cx="8619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Игорь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Валухов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1">
                  <a:latin typeface="Exo 2"/>
                  <a:ea typeface="Exo 2"/>
                  <a:cs typeface="Exo 2"/>
                  <a:sym typeface="Exo 2"/>
                </a:rPr>
                <a:t>ML Engineer</a:t>
              </a:r>
              <a:endParaRPr/>
            </a:p>
          </p:txBody>
        </p:sp>
      </p:grpSp>
      <p:grpSp>
        <p:nvGrpSpPr>
          <p:cNvPr id="294" name="Google Shape;294;p40"/>
          <p:cNvGrpSpPr/>
          <p:nvPr/>
        </p:nvGrpSpPr>
        <p:grpSpPr>
          <a:xfrm>
            <a:off x="7088979" y="986870"/>
            <a:ext cx="1358845" cy="1921345"/>
            <a:chOff x="4727513" y="2744642"/>
            <a:chExt cx="861982" cy="1218802"/>
          </a:xfrm>
        </p:grpSpPr>
        <p:pic>
          <p:nvPicPr>
            <p:cNvPr id="295" name="Google Shape;295;p4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727513" y="2744642"/>
              <a:ext cx="861982" cy="8619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6" name="Google Shape;296;p40"/>
            <p:cNvSpPr txBox="1"/>
            <p:nvPr/>
          </p:nvSpPr>
          <p:spPr>
            <a:xfrm>
              <a:off x="4727595" y="3553344"/>
              <a:ext cx="8619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Тимур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" sz="1000" b="0" i="0" u="none" strike="noStrike" cap="none">
                  <a:solidFill>
                    <a:srgbClr val="000000"/>
                  </a:solidFill>
                  <a:latin typeface="Exo 2"/>
                  <a:ea typeface="Exo 2"/>
                  <a:cs typeface="Exo 2"/>
                  <a:sym typeface="Exo 2"/>
                </a:rPr>
                <a:t>Гаджиев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1">
                  <a:latin typeface="Exo 2"/>
                  <a:ea typeface="Exo 2"/>
                  <a:cs typeface="Exo 2"/>
                  <a:sym typeface="Exo 2"/>
                </a:rPr>
                <a:t>Разработчик</a:t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595</Words>
  <Application>Microsoft Office PowerPoint</Application>
  <PresentationFormat>Экран (16:9)</PresentationFormat>
  <Paragraphs>131</Paragraphs>
  <Slides>10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Exo 2</vt:lpstr>
      <vt:lpstr>Georgia Pro Black</vt:lpstr>
      <vt:lpstr>Georgia</vt:lpstr>
      <vt:lpstr>Calibri</vt:lpstr>
      <vt:lpstr>Arial</vt:lpstr>
      <vt:lpstr>Georgia Pro Light</vt:lpstr>
      <vt:lpstr>Exo 2 Medium</vt:lpstr>
      <vt:lpstr>Simple Light</vt:lpstr>
      <vt:lpstr>Simple Light</vt:lpstr>
      <vt:lpstr>Simple Light</vt:lpstr>
      <vt:lpstr>Оптимизация логистики SfeduNet X з40 Logista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Оптимизация логистики SfeduNet X з40 Logista</dc:title>
  <dc:creator>Asus</dc:creator>
  <cp:lastModifiedBy>Кабаков Дмитрий Александрович</cp:lastModifiedBy>
  <cp:revision>11</cp:revision>
  <dcterms:modified xsi:type="dcterms:W3CDTF">2024-12-09T19:35:48Z</dcterms:modified>
</cp:coreProperties>
</file>