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36" r:id="rId2"/>
    <p:sldId id="345" r:id="rId3"/>
    <p:sldId id="347" r:id="rId4"/>
    <p:sldId id="353" r:id="rId5"/>
    <p:sldId id="344" r:id="rId6"/>
    <p:sldId id="352" r:id="rId7"/>
    <p:sldId id="349" r:id="rId8"/>
    <p:sldId id="350" r:id="rId9"/>
    <p:sldId id="332" r:id="rId10"/>
    <p:sldId id="354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ECD9FF"/>
    <a:srgbClr val="E9C5FF"/>
    <a:srgbClr val="9F00FF"/>
    <a:srgbClr val="B5D8E1"/>
    <a:srgbClr val="243A62"/>
    <a:srgbClr val="CC99FF"/>
    <a:srgbClr val="FCAF17"/>
    <a:srgbClr val="FD493D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94792" autoAdjust="0"/>
  </p:normalViewPr>
  <p:slideViewPr>
    <p:cSldViewPr snapToGrid="0" snapToObjects="1" showGuides="1">
      <p:cViewPr varScale="1">
        <p:scale>
          <a:sx n="82" d="100"/>
          <a:sy n="82" d="100"/>
        </p:scale>
        <p:origin x="485" y="48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</dgm:pt>
  </dgm:ptLst>
  <dgm:cxnLst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8025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26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4011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153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Прямоугольник 7">
            <a:extLst>
              <a:ext uri="{FF2B5EF4-FFF2-40B4-BE49-F238E27FC236}">
                <a16:creationId xmlns:a16="http://schemas.microsoft.com/office/drawing/2014/main" id="{AC4B5F25-4AAB-45A2-BF98-BB79EB0F5DFE}"/>
              </a:ext>
            </a:extLst>
          </p:cNvPr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7FEA49F7-FA0E-4F70-A664-92BB176879CC}"/>
              </a:ext>
            </a:extLst>
          </p:cNvPr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13">
            <a:extLst>
              <a:ext uri="{FF2B5EF4-FFF2-40B4-BE49-F238E27FC236}">
                <a16:creationId xmlns:a16="http://schemas.microsoft.com/office/drawing/2014/main" id="{EE7C0A5A-B595-4800-B4CE-0B792B84A12F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C544E698-BD77-44CE-A8F3-D81DCDAD49A8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46327259-294B-44B7-93A4-ABC9F9745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5D6C0F-1390-43EC-8E85-8460D8026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EB7704-7D78-4984-B286-03235E7F46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2200" u="sng" dirty="0"/>
              <a:t>Рынок НТИ: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/>
              <a:t>Эдунет</a:t>
            </a:r>
            <a:r>
              <a:rPr lang="ru-RU" dirty="0"/>
              <a:t>, </a:t>
            </a:r>
            <a:r>
              <a:rPr lang="ru-RU" dirty="0" err="1"/>
              <a:t>Технет</a:t>
            </a:r>
            <a:r>
              <a:rPr lang="ru-RU" dirty="0"/>
              <a:t>, </a:t>
            </a:r>
            <a:r>
              <a:rPr lang="ru-RU" dirty="0" err="1"/>
              <a:t>Энерджинет</a:t>
            </a:r>
            <a:r>
              <a:rPr lang="ru-RU" dirty="0"/>
              <a:t> (указать один рынок)</a:t>
            </a:r>
          </a:p>
        </p:txBody>
      </p:sp>
      <p:sp>
        <p:nvSpPr>
          <p:cNvPr id="16" name="Заголовок 1"/>
          <p:cNvSpPr txBox="1">
            <a:spLocks/>
          </p:cNvSpPr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Тема</a:t>
            </a:r>
            <a:r>
              <a:rPr lang="ru-RU" sz="1900" u="sng" baseline="0" dirty="0"/>
              <a:t> </a:t>
            </a:r>
            <a:r>
              <a:rPr lang="ru-RU" sz="1900" u="sng" baseline="0" dirty="0" err="1"/>
              <a:t>стартап</a:t>
            </a:r>
            <a:r>
              <a:rPr lang="ru-RU" sz="1900" u="sng" baseline="0" dirty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2 паспорта </a:t>
            </a:r>
          </a:p>
        </p:txBody>
      </p:sp>
      <p:sp>
        <p:nvSpPr>
          <p:cNvPr id="20" name="Заголовок 1"/>
          <p:cNvSpPr txBox="1">
            <a:spLocks/>
          </p:cNvSpPr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Технологическое направление: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3 паспорта </a:t>
            </a:r>
          </a:p>
        </p:txBody>
      </p:sp>
      <p:sp>
        <p:nvSpPr>
          <p:cNvPr id="26" name="Заголовок 1"/>
          <p:cNvSpPr txBox="1">
            <a:spLocks/>
          </p:cNvSpPr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indent="-77788">
              <a:spcBef>
                <a:spcPts val="0"/>
              </a:spcBef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пункт 20 паспорта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CBA5E-5785-4110-8634-619D8ED23608}"/>
              </a:ext>
            </a:extLst>
          </p:cNvPr>
          <p:cNvSpPr txBox="1"/>
          <p:nvPr userDrawn="1"/>
        </p:nvSpPr>
        <p:spPr>
          <a:xfrm>
            <a:off x="8253523" y="987054"/>
            <a:ext cx="381061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>
            <p:extLst>
              <p:ext uri="{D42A27DB-BD31-4B8C-83A1-F6EECF244321}">
                <p14:modId xmlns:p14="http://schemas.microsoft.com/office/powerpoint/2010/main" val="3302977628"/>
              </p:ext>
            </p:extLst>
          </p:nvPr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25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2</a:t>
            </a:r>
            <a:r>
              <a:rPr lang="en-US" dirty="0"/>
              <a:t>6</a:t>
            </a:r>
            <a:r>
              <a:rPr lang="ru-RU" dirty="0"/>
              <a:t> паспорта</a:t>
            </a:r>
          </a:p>
        </p:txBody>
      </p:sp>
    </p:spTree>
    <p:extLst>
      <p:ext uri="{BB962C8B-B14F-4D97-AF65-F5344CB8AC3E}">
        <p14:creationId xmlns:p14="http://schemas.microsoft.com/office/powerpoint/2010/main" val="293144550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lang="ru-RU" dirty="0"/>
              <a:t>Бизнес-модель проекта</a:t>
            </a:r>
            <a:endParaRPr dirty="0"/>
          </a:p>
        </p:txBody>
      </p:sp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CCA8B49-F046-4070-8AB3-96BF479968C0}"/>
              </a:ext>
            </a:extLst>
          </p:cNvPr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13" name="Google Shape;101;p4">
              <a:extLst>
                <a:ext uri="{FF2B5EF4-FFF2-40B4-BE49-F238E27FC236}">
                  <a16:creationId xmlns:a16="http://schemas.microsoft.com/office/drawing/2014/main" id="{32F18173-9666-45D1-93B9-CEDF7834933A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23" name="Google Shape;102;p4">
                <a:extLst>
                  <a:ext uri="{FF2B5EF4-FFF2-40B4-BE49-F238E27FC236}">
                    <a16:creationId xmlns:a16="http://schemas.microsoft.com/office/drawing/2014/main" id="{472508B2-AE51-41BB-A6DC-6ECE016D6623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03;p4">
                <a:extLst>
                  <a:ext uri="{FF2B5EF4-FFF2-40B4-BE49-F238E27FC236}">
                    <a16:creationId xmlns:a16="http://schemas.microsoft.com/office/drawing/2014/main" id="{6A7FCE0D-0742-46E9-A2A3-D0004128CD23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04;p4">
                <a:extLst>
                  <a:ext uri="{FF2B5EF4-FFF2-40B4-BE49-F238E27FC236}">
                    <a16:creationId xmlns:a16="http://schemas.microsoft.com/office/drawing/2014/main" id="{0A0B30B4-3BD8-425B-8487-0DC5D5E16FE5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 dirty="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05;p4">
                <a:extLst>
                  <a:ext uri="{FF2B5EF4-FFF2-40B4-BE49-F238E27FC236}">
                    <a16:creationId xmlns:a16="http://schemas.microsoft.com/office/drawing/2014/main" id="{3BCFC7EB-2969-4528-87DB-A0DE0D81A559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06;p4">
                <a:extLst>
                  <a:ext uri="{FF2B5EF4-FFF2-40B4-BE49-F238E27FC236}">
                    <a16:creationId xmlns:a16="http://schemas.microsoft.com/office/drawing/2014/main" id="{BA0A9B69-B81F-4F98-BF55-B73DDE7A7C75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07;p4">
                <a:extLst>
                  <a:ext uri="{FF2B5EF4-FFF2-40B4-BE49-F238E27FC236}">
                    <a16:creationId xmlns:a16="http://schemas.microsoft.com/office/drawing/2014/main" id="{165E61F2-1160-4A57-A570-49EC70269000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08;p4">
                <a:extLst>
                  <a:ext uri="{FF2B5EF4-FFF2-40B4-BE49-F238E27FC236}">
                    <a16:creationId xmlns:a16="http://schemas.microsoft.com/office/drawing/2014/main" id="{4D0201FA-D2AF-4794-8F5C-D894E8698FC9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09;p4">
                <a:extLst>
                  <a:ext uri="{FF2B5EF4-FFF2-40B4-BE49-F238E27FC236}">
                    <a16:creationId xmlns:a16="http://schemas.microsoft.com/office/drawing/2014/main" id="{C459F818-C498-4DB0-B13E-E5A6E8262C90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10;p4">
                <a:extLst>
                  <a:ext uri="{FF2B5EF4-FFF2-40B4-BE49-F238E27FC236}">
                    <a16:creationId xmlns:a16="http://schemas.microsoft.com/office/drawing/2014/main" id="{4D345F9C-FB25-4EB0-A3AA-3F5C50EB8EB9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111;p4">
              <a:extLst>
                <a:ext uri="{FF2B5EF4-FFF2-40B4-BE49-F238E27FC236}">
                  <a16:creationId xmlns:a16="http://schemas.microsoft.com/office/drawing/2014/main" id="{E0EBCC43-8F82-4D5C-8590-06721E9E1752}"/>
                </a:ext>
              </a:extLst>
            </p:cNvPr>
            <p:cNvSpPr txBox="1"/>
            <p:nvPr/>
          </p:nvSpPr>
          <p:spPr>
            <a:xfrm>
              <a:off x="2050016" y="1978514"/>
              <a:ext cx="2785278" cy="12405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альтернативы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5" name="Google Shape;112;p4">
              <a:extLst>
                <a:ext uri="{FF2B5EF4-FFF2-40B4-BE49-F238E27FC236}">
                  <a16:creationId xmlns:a16="http://schemas.microsoft.com/office/drawing/2014/main" id="{44FE75EA-4ED5-44AF-918C-4E94BA34997F}"/>
                </a:ext>
              </a:extLst>
            </p:cNvPr>
            <p:cNvSpPr txBox="1"/>
            <p:nvPr/>
          </p:nvSpPr>
          <p:spPr>
            <a:xfrm>
              <a:off x="4951174" y="1978514"/>
              <a:ext cx="3240807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lang="en-US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3;p4">
              <a:extLst>
                <a:ext uri="{FF2B5EF4-FFF2-40B4-BE49-F238E27FC236}">
                  <a16:creationId xmlns:a16="http://schemas.microsoft.com/office/drawing/2014/main" id="{737DB496-9B9D-4BC3-8894-A84AE1F43735}"/>
                </a:ext>
              </a:extLst>
            </p:cNvPr>
            <p:cNvSpPr txBox="1"/>
            <p:nvPr/>
          </p:nvSpPr>
          <p:spPr>
            <a:xfrm>
              <a:off x="4951174" y="5341037"/>
              <a:ext cx="3485656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метрики</a:t>
              </a:r>
            </a:p>
          </p:txBody>
        </p:sp>
        <p:sp>
          <p:nvSpPr>
            <p:cNvPr id="17" name="Google Shape;114;p4">
              <a:extLst>
                <a:ext uri="{FF2B5EF4-FFF2-40B4-BE49-F238E27FC236}">
                  <a16:creationId xmlns:a16="http://schemas.microsoft.com/office/drawing/2014/main" id="{F0BE6A3B-9EAB-4393-B110-96548AF6BEE8}"/>
                </a:ext>
              </a:extLst>
            </p:cNvPr>
            <p:cNvSpPr txBox="1"/>
            <p:nvPr/>
          </p:nvSpPr>
          <p:spPr>
            <a:xfrm>
              <a:off x="8755615" y="1978514"/>
              <a:ext cx="2555252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ценность</a:t>
              </a:r>
              <a:r>
                <a:rPr lang="ru-RU" sz="1500" dirty="0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8" name="Google Shape;115;p4">
              <a:extLst>
                <a:ext uri="{FF2B5EF4-FFF2-40B4-BE49-F238E27FC236}">
                  <a16:creationId xmlns:a16="http://schemas.microsoft.com/office/drawing/2014/main" id="{35EABFD6-C47C-4847-826A-8F97CE962FA9}"/>
                </a:ext>
              </a:extLst>
            </p:cNvPr>
            <p:cNvSpPr txBox="1"/>
            <p:nvPr/>
          </p:nvSpPr>
          <p:spPr>
            <a:xfrm>
              <a:off x="11728448" y="1978514"/>
              <a:ext cx="3013463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9" name="Google Shape;116;p4">
              <a:extLst>
                <a:ext uri="{FF2B5EF4-FFF2-40B4-BE49-F238E27FC236}">
                  <a16:creationId xmlns:a16="http://schemas.microsoft.com/office/drawing/2014/main" id="{64D4A4F8-E67C-42AC-B949-A3C05E5EAA49}"/>
                </a:ext>
              </a:extLst>
            </p:cNvPr>
            <p:cNvSpPr txBox="1"/>
            <p:nvPr/>
          </p:nvSpPr>
          <p:spPr>
            <a:xfrm>
              <a:off x="11652249" y="5273675"/>
              <a:ext cx="3089664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20" name="Google Shape;117;p4">
              <a:extLst>
                <a:ext uri="{FF2B5EF4-FFF2-40B4-BE49-F238E27FC236}">
                  <a16:creationId xmlns:a16="http://schemas.microsoft.com/office/drawing/2014/main" id="{2DF54C6E-CF4C-4FAC-9F13-DA61FB84D306}"/>
                </a:ext>
              </a:extLst>
            </p:cNvPr>
            <p:cNvSpPr txBox="1"/>
            <p:nvPr/>
          </p:nvSpPr>
          <p:spPr>
            <a:xfrm>
              <a:off x="14948566" y="1964384"/>
              <a:ext cx="2590799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21" name="Google Shape;118;p4">
              <a:extLst>
                <a:ext uri="{FF2B5EF4-FFF2-40B4-BE49-F238E27FC236}">
                  <a16:creationId xmlns:a16="http://schemas.microsoft.com/office/drawing/2014/main" id="{5D1F6164-C384-4C2F-8074-643F2EAE3CA8}"/>
                </a:ext>
              </a:extLst>
            </p:cNvPr>
            <p:cNvSpPr txBox="1"/>
            <p:nvPr/>
          </p:nvSpPr>
          <p:spPr>
            <a:xfrm>
              <a:off x="2050016" y="8358651"/>
              <a:ext cx="7994713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22" name="Google Shape;119;p4">
              <a:extLst>
                <a:ext uri="{FF2B5EF4-FFF2-40B4-BE49-F238E27FC236}">
                  <a16:creationId xmlns:a16="http://schemas.microsoft.com/office/drawing/2014/main" id="{1C9FD09F-6B84-4590-B06E-E56006467340}"/>
                </a:ext>
              </a:extLst>
            </p:cNvPr>
            <p:cNvSpPr txBox="1"/>
            <p:nvPr/>
          </p:nvSpPr>
          <p:spPr>
            <a:xfrm>
              <a:off x="10129285" y="8343021"/>
              <a:ext cx="8044459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доходов</a:t>
              </a:r>
            </a:p>
          </p:txBody>
        </p:sp>
      </p:grpSp>
      <p:sp>
        <p:nvSpPr>
          <p:cNvPr id="36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перечисления статей затрат и общая сумма (в руб.) </a:t>
            </a:r>
          </a:p>
        </p:txBody>
      </p:sp>
      <p:sp>
        <p:nvSpPr>
          <p:cNvPr id="39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перечисление статей доходов и общая сумма (в руб.)</a:t>
            </a:r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5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целевая аудитория</a:t>
            </a:r>
          </a:p>
        </p:txBody>
      </p:sp>
      <p:sp>
        <p:nvSpPr>
          <p:cNvPr id="46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основная суть продукта (кратко)</a:t>
            </a:r>
          </a:p>
        </p:txBody>
      </p:sp>
      <p:sp>
        <p:nvSpPr>
          <p:cNvPr id="47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является ценностным предложением</a:t>
            </a:r>
          </a:p>
        </p:txBody>
      </p:sp>
      <p:sp>
        <p:nvSpPr>
          <p:cNvPr id="48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решение</a:t>
            </a:r>
          </a:p>
        </p:txBody>
      </p:sp>
      <p:sp>
        <p:nvSpPr>
          <p:cNvPr id="49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8807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26" name="Текст заголовка">
            <a:extLst>
              <a:ext uri="{FF2B5EF4-FFF2-40B4-BE49-F238E27FC236}">
                <a16:creationId xmlns:a16="http://schemas.microsoft.com/office/drawing/2014/main" id="{2CFC46DE-2201-42C2-BF3C-C284A51B7C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7" name="Picture 5" descr="C:\Users\user\Desktop\Безымянный6.png">
            <a:extLst>
              <a:ext uri="{FF2B5EF4-FFF2-40B4-BE49-F238E27FC236}">
                <a16:creationId xmlns:a16="http://schemas.microsoft.com/office/drawing/2014/main" id="{39BCB39C-1638-4A13-9F9F-87BCA5F308B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801C36C7-F0D0-4D38-AAD3-DC25276B96B8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A55861A-9584-43C4-B5A2-798276485260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76372EF-8589-4AFB-B8A7-949DC16D5AF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FD47325-57C1-45C8-9D0D-ED5FB22188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3E15495-6399-413B-BD41-BB55F1F86C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5D68387-E98D-4862-933A-C6E87A2E68E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FDCE187-E52B-4C5F-9363-A3336C2BF4F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01.01.24-31.03.24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01.04.24-30.06.24</a:t>
            </a: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01.07.24-30.</a:t>
            </a:r>
            <a:r>
              <a:rPr lang="en-US" dirty="0">
                <a:sym typeface="Helvetica"/>
              </a:rPr>
              <a:t>0</a:t>
            </a:r>
            <a:r>
              <a:rPr lang="ru-RU" dirty="0">
                <a:sym typeface="Helvetica"/>
              </a:rPr>
              <a:t>9.2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>
                <a:sym typeface="Helvetica"/>
              </a:rPr>
              <a:t>01.10.2</a:t>
            </a:r>
            <a:r>
              <a:rPr lang="en-US" dirty="0">
                <a:sym typeface="Helvetica"/>
              </a:rPr>
              <a:t>4</a:t>
            </a:r>
            <a:r>
              <a:rPr lang="ru-RU" dirty="0">
                <a:sym typeface="Helvetica"/>
              </a:rPr>
              <a:t>-3</a:t>
            </a:r>
            <a:r>
              <a:rPr lang="en-US" dirty="0">
                <a:sym typeface="Helvetica"/>
              </a:rPr>
              <a:t>1</a:t>
            </a:r>
            <a:r>
              <a:rPr lang="ru-RU" dirty="0">
                <a:sym typeface="Helvetica"/>
              </a:rPr>
              <a:t>.12.2</a:t>
            </a:r>
            <a:r>
              <a:rPr lang="en-US" dirty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147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3991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63518"/>
            <a:ext cx="453825" cy="576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2827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/>
              <a:t>СПАСИБО!</a:t>
            </a:r>
            <a:endParaRPr lang="ru-RU" sz="4800" b="1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0" y="42055"/>
            <a:ext cx="453825" cy="576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F46D48A-CFC5-4375-B383-7EB5C65FC5F4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EF66D53-61A5-4AD9-AC8D-733BFFAE291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8BC6219-799A-4094-A65B-C54B108DA74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04DF2ED-D8A3-4267-A2F6-0D4C7AF89E5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4120FCB-ECAE-4BD7-9E81-39948F4928C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3CA745D-363A-4773-8692-9C7B9ED2FD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55" r:id="rId4"/>
    <p:sldLayoutId id="2147483664" r:id="rId5"/>
    <p:sldLayoutId id="2147483659" r:id="rId6"/>
    <p:sldLayoutId id="2147483662" r:id="rId7"/>
    <p:sldLayoutId id="2147483656" r:id="rId8"/>
    <p:sldLayoutId id="2147483657" r:id="rId9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48" y="1431350"/>
            <a:ext cx="5443638" cy="438578"/>
          </a:xfrm>
        </p:spPr>
        <p:txBody>
          <a:bodyPr/>
          <a:lstStyle/>
          <a:p>
            <a:r>
              <a:rPr lang="ru-RU" dirty="0"/>
              <a:t>Время ЕСТЬ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err="1"/>
              <a:t>Эдунет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Проект направлен на решение вопросов, связанных с персонализацией развития потенциала человека.</a:t>
            </a:r>
            <a:endParaRPr lang="ru-RU" dirty="0">
              <a:latin typeface="+mj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Информационные и когнитивные технологии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97615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приложения, предоставляющего услуги составления индивидуализированных рационов и удобной доставки здоровой пищи, учитывающие потребности, ограничения и предпочтения пользователя. Приложение также может предоставлять информацию о питательности продуктов и рекомендации по здоровому образу жизни, обеспечивая тем самым удобный и доступный способ улучшения питания для пользователей.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marL="85725" indent="0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сталкивающиеся с проблемами здоровья такими как: диабет ( на 2023: </a:t>
            </a:r>
            <a:r>
              <a:rPr lang="ru-RU" sz="160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72 397 человек в Оренбургской области), заболеваниями ЖКТ ( на 2021: 26,9 тыс. человек в Оренбургской области), люди страдающие от пищевой аллергии и т.д., а так же беременных ( на 2021: 17741 из них 13,1 % столкнулись с диабетов). Всем этим людям необходимо специализированное питание, для поддержания нормального образа жизни и здоровья.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pPr marL="85725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проект направлен на решение проблемы питания людей с разными типами проблем здоровья такими как диабет, заболевания ЖКТ, пищевые аллергии и т.д.</a:t>
            </a:r>
          </a:p>
        </p:txBody>
      </p:sp>
    </p:spTree>
    <p:extLst>
      <p:ext uri="{BB962C8B-B14F-4D97-AF65-F5344CB8AC3E}">
        <p14:creationId xmlns:p14="http://schemas.microsoft.com/office/powerpoint/2010/main" val="22758074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3BCAEB7-318A-49A7-9F80-AF191B5290A7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2592135127"/>
              </p:ext>
            </p:extLst>
          </p:nvPr>
        </p:nvGraphicFramePr>
        <p:xfrm>
          <a:off x="352425" y="1047750"/>
          <a:ext cx="11479214" cy="5209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7787">
                  <a:extLst>
                    <a:ext uri="{9D8B030D-6E8A-4147-A177-3AD203B41FA5}">
                      <a16:colId xmlns:a16="http://schemas.microsoft.com/office/drawing/2014/main" val="3076297344"/>
                    </a:ext>
                  </a:extLst>
                </a:gridCol>
                <a:gridCol w="5701427">
                  <a:extLst>
                    <a:ext uri="{9D8B030D-6E8A-4147-A177-3AD203B41FA5}">
                      <a16:colId xmlns:a16="http://schemas.microsoft.com/office/drawing/2014/main" val="423051674"/>
                    </a:ext>
                  </a:extLst>
                </a:gridCol>
              </a:tblGrid>
              <a:tr h="538678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Целевая аудитория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226970"/>
                  </a:ext>
                </a:extLst>
              </a:tr>
              <a:tr h="4671071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Персонализированный подбор питания с помощью ИИ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Удобство и экономия времени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Здоровое и сбалансированное питание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Широкий выбор блюд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и взаимодействие</a:t>
                      </a:r>
                    </a:p>
                    <a:p>
                      <a:pPr algn="l"/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эти элементы делают наш проект "Время ЕСТЬ" уникальным и ценным для клиентов. Мы стремимся помочь вам улучшить свое питание и образ жизни без лишних хлопот и забот.</a:t>
                      </a:r>
                    </a:p>
                    <a:p>
                      <a:pPr algn="l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903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3139" y="1632462"/>
            <a:ext cx="5498274" cy="49244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B2C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20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Люди, страдающие от аллергий и пищевых ограничений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20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Люди с определенными состояниями здоровья, такими как диабет, заболевания ЖКТ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20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целом, приложение "Время ЕСТЬ" предназначено для людей с различными заболеваниями, при которых появляются пищевые ограничения, и которые нуждаются в удобном, подстраивающемся под их потребности инструменте для выбора и заказа подходящего питания.</a:t>
            </a:r>
            <a:endParaRPr lang="ru-RU" sz="2000" dirty="0">
              <a:solidFill>
                <a:srgbClr val="00206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2062804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6D8A34F-EF88-4348-960E-34E97E46C940}"/>
              </a:ext>
            </a:extLst>
          </p:cNvPr>
          <p:cNvGraphicFramePr>
            <a:graphicFrameLocks noGrp="1"/>
          </p:cNvGraphicFramePr>
          <p:nvPr/>
        </p:nvGraphicFramePr>
        <p:xfrm>
          <a:off x="304801" y="1205440"/>
          <a:ext cx="11630024" cy="466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7506">
                  <a:extLst>
                    <a:ext uri="{9D8B030D-6E8A-4147-A177-3AD203B41FA5}">
                      <a16:colId xmlns:a16="http://schemas.microsoft.com/office/drawing/2014/main" val="3344974326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1847720295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950557334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636569222"/>
                    </a:ext>
                  </a:extLst>
                </a:gridCol>
              </a:tblGrid>
              <a:tr h="62055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14437"/>
                  </a:ext>
                </a:extLst>
              </a:tr>
              <a:tr h="1830741"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solidFill>
                            <a:srgbClr val="002060"/>
                          </a:solidFill>
                        </a:rPr>
                        <a:t>MyFitnessPal, </a:t>
                      </a: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US" sz="2800" dirty="0" err="1">
                          <a:solidFill>
                            <a:srgbClr val="002060"/>
                          </a:solidFill>
                        </a:rPr>
                        <a:t>Fooducate</a:t>
                      </a:r>
                      <a:r>
                        <a:rPr lang="en-US" sz="2800" dirty="0">
                          <a:solidFill>
                            <a:srgbClr val="002060"/>
                          </a:solidFill>
                        </a:rPr>
                        <a:t>, </a:t>
                      </a: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US" sz="2800" dirty="0">
                          <a:solidFill>
                            <a:srgbClr val="002060"/>
                          </a:solidFill>
                        </a:rPr>
                        <a:t>Zipongo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 Приложения, платформы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- Помогает определять пищевую ценность продуктов (калорийность, БЖУ, содержание сахара), также предоставляют рецепты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- Учитываем специфические потребности диабетиков, людей с ЖКТ, беременных и людей с пищевыми аллергиями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- Интеграция с искусственным интеллектом для улучшения подбора рациона.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006994"/>
                  </a:ext>
                </a:extLst>
              </a:tr>
              <a:tr h="1624362"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>
                          <a:solidFill>
                            <a:srgbClr val="002060"/>
                          </a:solidFill>
                        </a:rPr>
                        <a:t>Fitmenchef</a:t>
                      </a:r>
                      <a:r>
                        <a:rPr lang="en-US" sz="2800" dirty="0">
                          <a:solidFill>
                            <a:srgbClr val="002060"/>
                          </a:solidFill>
                        </a:rPr>
                        <a:t>, </a:t>
                      </a: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US" sz="2800" dirty="0" err="1">
                          <a:solidFill>
                            <a:srgbClr val="002060"/>
                          </a:solidFill>
                        </a:rPr>
                        <a:t>Fresh&amp;Green</a:t>
                      </a:r>
                      <a:r>
                        <a:rPr lang="en-US" sz="2800" dirty="0">
                          <a:solidFill>
                            <a:srgbClr val="002060"/>
                          </a:solidFill>
                        </a:rPr>
                        <a:t>, </a:t>
                      </a: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US" sz="2800" dirty="0" err="1">
                          <a:solidFill>
                            <a:srgbClr val="002060"/>
                          </a:solidFill>
                        </a:rPr>
                        <a:t>OlimpFood</a:t>
                      </a:r>
                      <a:endParaRPr lang="en-US" sz="280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Услуги доставки питания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- Предоставляют готовые рационы на день, неделю и т.д. Можно смотреть калорийность, БЖУ, наличие сахара</a:t>
                      </a: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2AF07C-30E8-42D1-BFAC-8F01D77DF0C6}"/>
              </a:ext>
            </a:extLst>
          </p:cNvPr>
          <p:cNvSpPr txBox="1">
            <a:spLocks/>
          </p:cNvSpPr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Ключевые конкуренты </a:t>
            </a:r>
          </a:p>
          <a:p>
            <a:pPr hangingPunct="1"/>
            <a:endParaRPr lang="ru-RU" sz="1400" b="1" dirty="0">
              <a:solidFill>
                <a:srgbClr val="FF0000"/>
              </a:solidFill>
              <a:highlight>
                <a:srgbClr val="FFFF00"/>
              </a:highlight>
              <a:latin typeface="Gilroy-ExtraBold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7329412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341449" y="5371413"/>
            <a:ext cx="5779469" cy="950940"/>
          </a:xfrm>
        </p:spPr>
        <p:txBody>
          <a:bodyPr/>
          <a:lstStyle/>
          <a:p>
            <a:r>
              <a:rPr lang="ru-RU" dirty="0"/>
              <a:t>- Разработка приложения/сайта = 200-300 тыс. руб.</a:t>
            </a:r>
          </a:p>
          <a:p>
            <a:r>
              <a:rPr lang="ru-RU" dirty="0"/>
              <a:t>- Затраты на маркетинг = 50 тыс. руб. (в месяц)</a:t>
            </a:r>
          </a:p>
          <a:p>
            <a:r>
              <a:rPr lang="ru-RU" dirty="0"/>
              <a:t>- Оплата труда работников (специалистов по питанию, юристов и т.д.) = 300 тыс. руб. (в месяц)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- Подписка на сайт/приложение = 199 руб. (в месяц)</a:t>
            </a:r>
          </a:p>
          <a:p>
            <a:r>
              <a:rPr lang="ru-RU" dirty="0"/>
              <a:t>- Встроенная реклама = 20 тыс. руб. (в месяц)</a:t>
            </a:r>
          </a:p>
          <a:p>
            <a:r>
              <a:rPr lang="ru-RU" dirty="0"/>
              <a:t>- Партнёрство с ресторанами и кафе = 500-600 тыс. руб. (в месяц)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- Использование ИИ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ru-RU" sz="1600" dirty="0"/>
              <a:t> </a:t>
            </a:r>
            <a:r>
              <a:rPr lang="ru-RU" sz="2400" dirty="0"/>
              <a:t>B2C</a:t>
            </a:r>
          </a:p>
          <a:p>
            <a:r>
              <a:rPr lang="ru-RU" sz="2400" dirty="0"/>
              <a:t>-  люди с диабетом</a:t>
            </a:r>
          </a:p>
          <a:p>
            <a:r>
              <a:rPr lang="ru-RU" sz="2400" dirty="0"/>
              <a:t>- люди с проблемами ЖКТ</a:t>
            </a:r>
          </a:p>
          <a:p>
            <a:r>
              <a:rPr lang="ru-RU" sz="2400" dirty="0"/>
              <a:t>-  люди с аллергией</a:t>
            </a:r>
          </a:p>
          <a:p>
            <a:r>
              <a:rPr lang="ru-RU" sz="2400" dirty="0"/>
              <a:t>- беременные 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sz="1800" dirty="0"/>
              <a:t>1 Социальные сети</a:t>
            </a:r>
          </a:p>
          <a:p>
            <a:r>
              <a:rPr lang="ru-RU" sz="1800" dirty="0"/>
              <a:t>2 Партнерство с врачами и специалистами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indent="0">
              <a:lnSpc>
                <a:spcPct val="100000"/>
              </a:lnSpc>
            </a:pPr>
            <a:r>
              <a:rPr lang="ru-RU" dirty="0"/>
              <a:t>1 Персонализированный подбор питания </a:t>
            </a:r>
          </a:p>
          <a:p>
            <a:pPr indent="0">
              <a:lnSpc>
                <a:spcPct val="100000"/>
              </a:lnSpc>
            </a:pPr>
            <a:r>
              <a:rPr lang="ru-RU" dirty="0"/>
              <a:t>2 Широкий выбор блюд</a:t>
            </a:r>
          </a:p>
          <a:p>
            <a:pPr indent="0">
              <a:lnSpc>
                <a:spcPct val="100000"/>
              </a:lnSpc>
            </a:pPr>
            <a:r>
              <a:rPr lang="ru-RU" dirty="0"/>
              <a:t>3 Поддержка и взаимодействие </a:t>
            </a:r>
          </a:p>
          <a:p>
            <a:pPr indent="0">
              <a:lnSpc>
                <a:spcPct val="100000"/>
              </a:lnSpc>
            </a:pPr>
            <a:r>
              <a:rPr lang="ru-RU" dirty="0"/>
              <a:t>4 Упрощённый поиск и подбор здорового питания</a:t>
            </a:r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ru-RU" sz="1600" dirty="0"/>
              <a:t>Создание приложения/сайта по подбору питания, с использование ИИ, для людей с различными заболеваниями, а также для беременных.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sz="1600" dirty="0"/>
              <a:t>Люди с различными заболеваниями беременные нуждаются в специализированном питании. Альтернативой является само отслеживание своего питания и консультация со специалистами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1 Подписка на приложение.</a:t>
            </a:r>
          </a:p>
          <a:p>
            <a:r>
              <a:rPr lang="ru-RU" dirty="0"/>
              <a:t>2 Партнерские соглашения с ресторанами или кулинарными сервисами.</a:t>
            </a:r>
          </a:p>
          <a:p>
            <a:r>
              <a:rPr lang="ru-RU" dirty="0"/>
              <a:t>3 Встроенная реклама.</a:t>
            </a:r>
          </a:p>
          <a:p>
            <a:r>
              <a:rPr lang="ru-RU" dirty="0"/>
              <a:t>4 Партнерства с здоровыми продуктами питания.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29700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E28E43-CE06-F3B0-49A8-189C1DB03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10" y="152243"/>
            <a:ext cx="8815580" cy="749873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6926877-4B9F-25B8-614C-43C87052E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798287"/>
              </p:ext>
            </p:extLst>
          </p:nvPr>
        </p:nvGraphicFramePr>
        <p:xfrm>
          <a:off x="279918" y="1027536"/>
          <a:ext cx="11595472" cy="492400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465612">
                  <a:extLst>
                    <a:ext uri="{9D8B030D-6E8A-4147-A177-3AD203B41FA5}">
                      <a16:colId xmlns:a16="http://schemas.microsoft.com/office/drawing/2014/main" val="2712462253"/>
                    </a:ext>
                  </a:extLst>
                </a:gridCol>
                <a:gridCol w="3564930">
                  <a:extLst>
                    <a:ext uri="{9D8B030D-6E8A-4147-A177-3AD203B41FA5}">
                      <a16:colId xmlns:a16="http://schemas.microsoft.com/office/drawing/2014/main" val="3170689341"/>
                    </a:ext>
                  </a:extLst>
                </a:gridCol>
                <a:gridCol w="3564930">
                  <a:extLst>
                    <a:ext uri="{9D8B030D-6E8A-4147-A177-3AD203B41FA5}">
                      <a16:colId xmlns:a16="http://schemas.microsoft.com/office/drawing/2014/main" val="3560911943"/>
                    </a:ext>
                  </a:extLst>
                </a:gridCol>
              </a:tblGrid>
              <a:tr h="685611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процесса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1710908"/>
                  </a:ext>
                </a:extLst>
              </a:tr>
              <a:tr h="5898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потребностей целевой аудитории и конкурентного рынка</a:t>
                      </a:r>
                      <a:endParaRPr lang="ru-RU" sz="1800" dirty="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01.01.2024 по 01.03.2024</a:t>
                      </a:r>
                      <a:endParaRPr lang="ru-RU" sz="180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Выявленные потребности целевой аудитории и конкурентный обзор.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5222279"/>
                  </a:ext>
                </a:extLst>
              </a:tr>
              <a:tr h="5898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концепции сайта/приложения и ИИ-модели</a:t>
                      </a:r>
                      <a:endParaRPr lang="ru-RU" sz="1800" dirty="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01.03.2024 по 01.09.2024</a:t>
                      </a:r>
                      <a:endParaRPr lang="ru-RU" sz="1800" dirty="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Разработана концепция сайта/приложения и готова базовая </a:t>
                      </a:r>
                      <a:r>
                        <a:rPr lang="ru-RU" sz="1800" dirty="0" err="1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ии</a:t>
                      </a:r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-модель.</a:t>
                      </a:r>
                    </a:p>
                  </a:txBody>
                  <a:tcPr marL="114300" marR="114300" marT="0" marB="0" anchor="ctr"/>
                </a:tc>
                <a:extLst>
                  <a:ext uri="{0D108BD9-81ED-4DB2-BD59-A6C34878D82A}">
                    <a16:rowId xmlns:a16="http://schemas.microsoft.com/office/drawing/2014/main" val="1394483021"/>
                  </a:ext>
                </a:extLst>
              </a:tr>
              <a:tr h="589839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прототипа сайта/приложения</a:t>
                      </a:r>
                      <a:endParaRPr lang="ru-RU" sz="180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01.09.2024 по 01.12.2024</a:t>
                      </a:r>
                      <a:endParaRPr lang="ru-RU" sz="1800" dirty="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 прототип сайта/приложения с основной функциональностью.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16780275"/>
                  </a:ext>
                </a:extLst>
              </a:tr>
              <a:tr h="589839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Тестирование и улучшение прототипа</a:t>
                      </a:r>
                      <a:endParaRPr lang="ru-RU" sz="180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01.01.2025 по 01.03.2025</a:t>
                      </a:r>
                      <a:endParaRPr lang="ru-RU" sz="180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Улучшенный и протестированный прототип сайта/приложения.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474180"/>
                  </a:ext>
                </a:extLst>
              </a:tr>
              <a:tr h="589839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запуск финальной версии сайта/приложения</a:t>
                      </a:r>
                      <a:endParaRPr lang="ru-RU" sz="180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01.03.2025 по 01.05.2025</a:t>
                      </a:r>
                      <a:endParaRPr lang="ru-RU" sz="1800" dirty="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Запущена финальная версия сайта/приложения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0880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 продвижение проекта</a:t>
                      </a:r>
                      <a:endParaRPr lang="ru-RU" sz="180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01.05.2025 по -</a:t>
                      </a:r>
                      <a:endParaRPr lang="ru-RU" sz="1800" dirty="0">
                        <a:solidFill>
                          <a:srgbClr val="6600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66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числа пользователей и расширение функциональности проекта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5809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42339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4739D-D62B-4019-94ED-D2BC8DB0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60170C-E0AA-4705-9D05-72C277CE69E9}"/>
              </a:ext>
            </a:extLst>
          </p:cNvPr>
          <p:cNvSpPr/>
          <p:nvPr/>
        </p:nvSpPr>
        <p:spPr>
          <a:xfrm>
            <a:off x="4478694" y="1181364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3B3904-E747-4805-B3B1-FBA635941992}"/>
              </a:ext>
            </a:extLst>
          </p:cNvPr>
          <p:cNvSpPr/>
          <p:nvPr/>
        </p:nvSpPr>
        <p:spPr>
          <a:xfrm>
            <a:off x="7504924" y="3054395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5E110CE-66C9-4461-BBD9-486C412EA9EB}"/>
              </a:ext>
            </a:extLst>
          </p:cNvPr>
          <p:cNvSpPr/>
          <p:nvPr/>
        </p:nvSpPr>
        <p:spPr>
          <a:xfrm>
            <a:off x="1412033" y="3267940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7714C4-2614-4488-8CE9-FF08B1C3770F}"/>
              </a:ext>
            </a:extLst>
          </p:cNvPr>
          <p:cNvSpPr txBox="1"/>
          <p:nvPr/>
        </p:nvSpPr>
        <p:spPr>
          <a:xfrm>
            <a:off x="6431902" y="1324947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Гиззатуллина Аделина </a:t>
            </a:r>
            <a:r>
              <a:rPr kumimoji="0" lang="ru-RU" sz="2000" b="0" i="0" u="none" strike="noStrike" cap="none" spc="0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Салаватовна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Лидер,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1508799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F7F08C-EB86-4D64-9E08-B2B7EB29AC78}"/>
              </a:ext>
            </a:extLst>
          </p:cNvPr>
          <p:cNvSpPr txBox="1"/>
          <p:nvPr/>
        </p:nvSpPr>
        <p:spPr>
          <a:xfrm>
            <a:off x="2799183" y="4034428"/>
            <a:ext cx="3359021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Додонова Анна Андреевна,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Аналитик,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1524891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D470A7-7A19-419C-95CB-BD1C63EE6D10}"/>
              </a:ext>
            </a:extLst>
          </p:cNvPr>
          <p:cNvSpPr txBox="1"/>
          <p:nvPr/>
        </p:nvSpPr>
        <p:spPr>
          <a:xfrm>
            <a:off x="9685284" y="3513107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Гумиров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 Альберт </a:t>
            </a:r>
            <a:r>
              <a:rPr kumimoji="0" lang="ru-RU" sz="2000" b="0" i="0" u="none" strike="noStrike" cap="none" spc="0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Нариманович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 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Художник,</a:t>
            </a:r>
          </a:p>
          <a:p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1524410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68233E0-2ABE-C6C1-7D7A-861824CFAF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87077" y="3215560"/>
            <a:ext cx="1444690" cy="144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1A2DEB-3958-24E9-671C-0384B7DAB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205" y="3054395"/>
            <a:ext cx="1858754" cy="24783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8CE2EC-8BE1-8FF0-4B0D-A5AE45272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4248" y="771019"/>
            <a:ext cx="2102387" cy="26658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855E9D5-674B-ABAE-62F9-240B11635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5585" y="2868267"/>
            <a:ext cx="2498323" cy="290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5993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+7(999)-130-28-56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495746" y="3498089"/>
            <a:ext cx="3706082" cy="79007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asuna041201@gmail.com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05536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C6FC35-4817-4E37-A5E9-9B473257796C}"/>
              </a:ext>
            </a:extLst>
          </p:cNvPr>
          <p:cNvSpPr txBox="1"/>
          <p:nvPr/>
        </p:nvSpPr>
        <p:spPr>
          <a:xfrm>
            <a:off x="1875453" y="2425959"/>
            <a:ext cx="8350898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6000" b="1" dirty="0">
                <a:solidFill>
                  <a:srgbClr val="8F00FF"/>
                </a:solidFill>
                <a:latin typeface="Gilroy-ExtraBold"/>
              </a:rPr>
              <a:t>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152434537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602BE58-2BAA-D9C2-C6C4-ED5561D343D5}"/>
              </a:ext>
            </a:extLst>
          </p:cNvPr>
          <p:cNvSpPr txBox="1">
            <a:spLocks/>
          </p:cNvSpPr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Ключевые конкуренты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DBB758-BD9F-972B-6AC2-EC2FAE1D3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63" y="791900"/>
            <a:ext cx="11323673" cy="548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0184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3949</TotalTime>
  <Words>741</Words>
  <Application>Microsoft Office PowerPoint</Application>
  <PresentationFormat>Широкоэкранный</PresentationFormat>
  <Paragraphs>106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Candara</vt:lpstr>
      <vt:lpstr>Gilroy-ExtraBold</vt:lpstr>
      <vt:lpstr>Gilroy-Light</vt:lpstr>
      <vt:lpstr>Helvetica</vt:lpstr>
      <vt:lpstr>Helvetica Neue</vt:lpstr>
      <vt:lpstr>Times New Roman</vt:lpstr>
      <vt:lpstr>Тема Office</vt:lpstr>
      <vt:lpstr>Время ЕСТЬ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Аделина Гиззатуллина</cp:lastModifiedBy>
  <cp:revision>138</cp:revision>
  <dcterms:modified xsi:type="dcterms:W3CDTF">2023-11-23T15:33:20Z</dcterms:modified>
</cp:coreProperties>
</file>