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Spectral"/>
      <p:regular r:id="rId36"/>
      <p:bold r:id="rId37"/>
      <p:italic r:id="rId38"/>
      <p:boldItalic r:id="rId39"/>
    </p:embeddedFont>
    <p:embeddedFont>
      <p:font typeface="Century Gothic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A7C8A2-5BB8-458F-8859-BE5B1D4F6B44}">
  <a:tblStyle styleId="{BDA7C8A2-5BB8-458F-8859-BE5B1D4F6B4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CA52395-F8B8-4B72-A61C-B77CC0AB01A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regular.fntdata"/><Relationship Id="rId20" Type="http://schemas.openxmlformats.org/officeDocument/2006/relationships/slide" Target="slides/slide13.xml"/><Relationship Id="rId42" Type="http://schemas.openxmlformats.org/officeDocument/2006/relationships/font" Target="fonts/CenturyGothic-italic.fntdata"/><Relationship Id="rId41" Type="http://schemas.openxmlformats.org/officeDocument/2006/relationships/font" Target="fonts/CenturyGothic-bold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schemas.openxmlformats.org/officeDocument/2006/relationships/font" Target="fonts/CenturyGothic-boldItalic.fntdata"/><Relationship Id="rId24" Type="http://schemas.openxmlformats.org/officeDocument/2006/relationships/font" Target="fonts/Raleway-regular.fntdata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Spectral-bold.fntdata"/><Relationship Id="rId14" Type="http://schemas.openxmlformats.org/officeDocument/2006/relationships/slide" Target="slides/slide7.xml"/><Relationship Id="rId36" Type="http://schemas.openxmlformats.org/officeDocument/2006/relationships/font" Target="fonts/Spectral-regular.fntdata"/><Relationship Id="rId17" Type="http://schemas.openxmlformats.org/officeDocument/2006/relationships/slide" Target="slides/slide10.xml"/><Relationship Id="rId39" Type="http://schemas.openxmlformats.org/officeDocument/2006/relationships/font" Target="fonts/Spectral-boldItalic.fntdata"/><Relationship Id="rId16" Type="http://schemas.openxmlformats.org/officeDocument/2006/relationships/slide" Target="slides/slide9.xml"/><Relationship Id="rId38" Type="http://schemas.openxmlformats.org/officeDocument/2006/relationships/font" Target="fonts/Spectral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620a662d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9620a662d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9b00417a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9b00417a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a17cf202c6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a17cf202c6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6" name="Google Shape;29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3.jpg"/><Relationship Id="rId6" Type="http://schemas.openxmlformats.org/officeDocument/2006/relationships/image" Target="../media/image14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23.png"/><Relationship Id="rId6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Relationship Id="rId5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4047" y="477403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617" y="4778326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152352" y="347350"/>
            <a:ext cx="55923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Цифровое приложение “CITO!”</a:t>
            </a:r>
            <a:endParaRPr sz="3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-14968" r="0" t="0"/>
          <a:stretch/>
        </p:blipFill>
        <p:spPr>
          <a:xfrm>
            <a:off x="4961850" y="939776"/>
            <a:ext cx="3095501" cy="420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531326" y="0"/>
            <a:ext cx="25260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5075" y="0"/>
            <a:ext cx="750525" cy="75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69262" y="1461563"/>
            <a:ext cx="3758475" cy="316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85725" y="1599475"/>
            <a:ext cx="6042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Согласно опросу, более 43% студентов пользуются дополнительными ресурсами для изучения латинского языка из них 37% предпочитают цифровые приложения. 36% студентов отмечают нехватку полноценных информационных ресурсов, некачественность и разрозненность информации.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202925" y="79725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62142" y="6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проекта </a:t>
            </a:r>
            <a:endParaRPr/>
          </a:p>
        </p:txBody>
      </p:sp>
      <p:pic>
        <p:nvPicPr>
          <p:cNvPr descr="Диаграмма ответов в Формах. Вопрос: Пользовались ли вы дополнительными ресурсами при изучении латинского языка? . Количество ответов: 267 ответов." id="143" name="Google Shape;143;p27" title="Пользовались ли вы дополнительными ресурсами при изучении латинского языка? 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150" y="642925"/>
            <a:ext cx="5342623" cy="2383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Много ли хороших источников для изучения латинского языка на просторах интернета?. Количество ответов: 267 ответов." id="144" name="Google Shape;144;p27" title="Много ли хороших источников для изучения латинского языка на просторах интернета?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150" y="2759850"/>
            <a:ext cx="5691223" cy="238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1166717" y="24796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401718" y="9768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Студенты различных направлений, для которых важен уровень знаний латинского языка для текущей учебы и дальнейшей деятельности 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Преподаватели, испытывающие трудности с подготовкой к занятиям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работники медицинской сферы, имеющие низкий уровень владения латинским языком 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Деятели различных наук (ботаники, зоологи, археологи, историки) 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1" name="Google Shape;151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8"/>
          <p:cNvSpPr/>
          <p:nvPr/>
        </p:nvSpPr>
        <p:spPr>
          <a:xfrm>
            <a:off x="383218" y="193832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5" y="26781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216" y="2890981"/>
            <a:ext cx="2726354" cy="1799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3420" y="2890981"/>
            <a:ext cx="2697165" cy="1799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05800" y="2890975"/>
            <a:ext cx="2697148" cy="179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756451" y="2571750"/>
            <a:ext cx="7677000" cy="26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Проблема целевой аудитории заключается в том, что на просторах интернета и в учебных материалах нет четкой структурированной полноценной информации. Кроме того, существующая информация очень сложная в понимании и сейчас они тратят более трёх часов на поиск информации и подготовку к занятиям.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Н</a:t>
            </a:r>
            <a:r>
              <a:rPr lang="ru" sz="1400">
                <a:solidFill>
                  <a:srgbClr val="132C40"/>
                </a:solidFill>
              </a:rPr>
              <a:t>а данный момент существуют различные сайты, онлайн-словари и приложения. ео информация в данных источниках неполноценна, не структурирована и приходится для изучения языка использовать множество источников. это требует большего количества времени и доставляет много неудобств.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6017" y="144588"/>
            <a:ext cx="3370861" cy="2250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1126517" y="265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30"/>
          <p:cNvSpPr txBox="1"/>
          <p:nvPr>
            <p:ph idx="1" type="body"/>
          </p:nvPr>
        </p:nvSpPr>
        <p:spPr>
          <a:xfrm>
            <a:off x="327750" y="1030175"/>
            <a:ext cx="4724700" cy="31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</a:rPr>
              <a:t>Мы предлагаем цифровое предложение CITO! для изучения латинского языка, которое будет содержать: 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чат с модератором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видеоролики и короткие конспекты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переводчик с </a:t>
            </a:r>
            <a:r>
              <a:rPr lang="ru" sz="1600">
                <a:solidFill>
                  <a:srgbClr val="132C40"/>
                </a:solidFill>
              </a:rPr>
              <a:t>авто голосом</a:t>
            </a:r>
            <a:r>
              <a:rPr lang="ru" sz="1600">
                <a:solidFill>
                  <a:srgbClr val="132C40"/>
                </a:solidFill>
              </a:rPr>
              <a:t> 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личный преподаватель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общий чат пользователей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интерактивные тесты 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заметки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прогресс обучения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83" name="Google Shape;183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327743" y="2111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721" y="2851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/>
          <p:cNvPicPr preferRelativeResize="0"/>
          <p:nvPr/>
        </p:nvPicPr>
        <p:blipFill rotWithShape="1">
          <a:blip r:embed="rId4">
            <a:alphaModFix/>
          </a:blip>
          <a:srcRect b="31236" l="45834" r="42367" t="29648"/>
          <a:stretch/>
        </p:blipFill>
        <p:spPr>
          <a:xfrm>
            <a:off x="5395025" y="0"/>
            <a:ext cx="2603102" cy="498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/>
          <p:nvPr>
            <p:ph type="title"/>
          </p:nvPr>
        </p:nvSpPr>
        <p:spPr>
          <a:xfrm>
            <a:off x="431807" y="48520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508525" y="1632675"/>
            <a:ext cx="8104200" cy="29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Мы, компания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“CITO!”</a:t>
            </a:r>
            <a:endParaRPr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тудентам различных направлений, для которых важен уровень знаний латинского языка для текущей учебы и дальнейшей деятельности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в ситуа</a:t>
            </a: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ции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быстрой и эффективной подготовки к сессии и занятиям</a:t>
            </a:r>
            <a:endParaRPr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нехватки качественных ресурсов для овладения нужным уровнем знаний</a:t>
            </a:r>
            <a:endParaRPr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цифрового интерактивного приложения</a:t>
            </a:r>
            <a:endParaRPr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и получать</a:t>
            </a:r>
            <a:r>
              <a:rPr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ность </a:t>
            </a:r>
            <a:r>
              <a:rPr lang="ru">
                <a:solidFill>
                  <a:srgbClr val="1F1F1F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повышения  уровня качества усвоения дисциплин со знаниями латинского языка и экономии времени </a:t>
            </a:r>
            <a:endParaRPr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336268" y="4217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 txBox="1"/>
          <p:nvPr>
            <p:ph type="title"/>
          </p:nvPr>
        </p:nvSpPr>
        <p:spPr>
          <a:xfrm>
            <a:off x="336267" y="387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32"/>
          <p:cNvSpPr txBox="1"/>
          <p:nvPr>
            <p:ph idx="1" type="body"/>
          </p:nvPr>
        </p:nvSpPr>
        <p:spPr>
          <a:xfrm>
            <a:off x="336277" y="1356756"/>
            <a:ext cx="7993200" cy="26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Мы работаем на рынке B2C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Наше решение будет стоить  250 рублей в месяц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FF2F2D"/>
                </a:solidFill>
              </a:rPr>
              <a:t>TAM </a:t>
            </a:r>
            <a:r>
              <a:rPr lang="ru" sz="1400"/>
              <a:t>-  в России 4,1 миллион студентов и 50% из них изучают латинский язык. Тогда, если подписка в приложении стоит 250 рублей, то общий объем целевого рынка составит 2,05 млн*250 руб*12=6150 млрд рублей.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FF2F2D"/>
                </a:solidFill>
              </a:rPr>
              <a:t>SAM</a:t>
            </a:r>
            <a:r>
              <a:rPr lang="ru" sz="1400"/>
              <a:t> –  Согласно опросу 37% студентов пользуются приложениями при изучении латинского языка. Тогда SAM будет равен 1,5*250руб*12=4,5 млрд рублей.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FF2F2D"/>
                </a:solidFill>
              </a:rPr>
              <a:t>SOM</a:t>
            </a:r>
            <a:r>
              <a:rPr lang="ru" sz="1400"/>
              <a:t> –будет равен 4,5 млрд*3%=136530000 рублей</a:t>
            </a:r>
            <a:endParaRPr sz="1400"/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196551" y="2166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85000" y="1152100"/>
            <a:ext cx="4740000" cy="3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</a:t>
            </a:r>
            <a:r>
              <a:rPr b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прямые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конкуренты - репетитор, образовательные университетские платформы, подобные приложения, например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“Основы латинского языка”, </a:t>
            </a:r>
            <a:r>
              <a:rPr b="1" lang="ru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latinsk.ru, </a:t>
            </a:r>
            <a:r>
              <a:rPr b="1" lang="ru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latinpro.info.ru (сайт), </a:t>
            </a:r>
            <a:r>
              <a:rPr b="1" lang="ru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lingust.ru(сайт),lingust.ru(сайт). </a:t>
            </a:r>
            <a:endParaRPr b="1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</a:t>
            </a:r>
            <a:r>
              <a:rPr b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косвенные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конкуренты - онлайн-библиотеки, электронные атласы по анатомии,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Sky Smart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b="0" i="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стратегия заключается в том, что мы создаем приложение, которое будет содержать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структурированную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понятную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полноценную информацию, экономить время пользователей при изучении латинского языка и подготовки к занятиям. </a:t>
            </a:r>
            <a:endParaRPr b="0" i="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196550" y="1821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6" name="Google Shape;22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6350" y="2681236"/>
            <a:ext cx="3820477" cy="220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6128" y="225700"/>
            <a:ext cx="3678221" cy="208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" name="Google Shape;232;p34"/>
          <p:cNvGraphicFramePr/>
          <p:nvPr/>
        </p:nvGraphicFramePr>
        <p:xfrm>
          <a:off x="133150" y="118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{BDA7C8A2-5BB8-458F-8859-BE5B1D4F6B44}</a:tableStyleId>
              </a:tblPr>
              <a:tblGrid>
                <a:gridCol w="1709625"/>
                <a:gridCol w="1263550"/>
                <a:gridCol w="1709700"/>
                <a:gridCol w="1263550"/>
                <a:gridCol w="1486625"/>
                <a:gridCol w="1486625"/>
              </a:tblGrid>
              <a:tr h="698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rgbClr val="FF2F2D"/>
                          </a:solidFill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Характеристики </a:t>
                      </a:r>
                      <a:endParaRPr b="1" sz="1300">
                        <a:solidFill>
                          <a:srgbClr val="FF2F2D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Репетитор</a:t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“Основы латинского языка”</a:t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latinsk.ru</a:t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(сайт)</a:t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latinpro.info.ru</a:t>
                      </a:r>
                      <a:endParaRPr b="1" sz="13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(сайт)</a:t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ingust.ru </a:t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(сайт)</a:t>
                      </a:r>
                      <a:endParaRPr b="1" sz="1300">
                        <a:solidFill>
                          <a:schemeClr val="dk1"/>
                        </a:solidFill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стоимость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500-2000 рублей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бесплатно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бесплатно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бесплатно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на донате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8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краткость и понятность конспектов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отсутствует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разнообразие заданий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+-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4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удобство и красочность интерфейса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отсутствует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-+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+-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4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Геймификация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отсутствует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отсутствует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-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      - 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безопасность оплаты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отсутствует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без оплаты 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без оплаты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91425" marB="91425" marR="91425" marL="91425"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4762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300">
                          <a:latin typeface="Spectral"/>
                          <a:ea typeface="Spectral"/>
                          <a:cs typeface="Spectral"/>
                          <a:sym typeface="Spectral"/>
                        </a:rPr>
                        <a:t>+</a:t>
                      </a:r>
                      <a:endParaRPr b="1" sz="1300">
                        <a:latin typeface="Spectral"/>
                        <a:ea typeface="Spectral"/>
                        <a:cs typeface="Spectral"/>
                        <a:sym typeface="Spectral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5"/>
          <p:cNvSpPr txBox="1"/>
          <p:nvPr>
            <p:ph type="title"/>
          </p:nvPr>
        </p:nvSpPr>
        <p:spPr>
          <a:xfrm>
            <a:off x="401725" y="526625"/>
            <a:ext cx="3406800" cy="61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800">
                <a:solidFill>
                  <a:schemeClr val="lt1"/>
                </a:solidFill>
              </a:rPr>
              <a:t>БИЗНЕС-МОДЕЛЬ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240" name="Google Shape;240;p35"/>
          <p:cNvSpPr txBox="1"/>
          <p:nvPr>
            <p:ph idx="1" type="body"/>
          </p:nvPr>
        </p:nvSpPr>
        <p:spPr>
          <a:xfrm>
            <a:off x="401724" y="1503775"/>
            <a:ext cx="6356700" cy="26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Мы разработаем приложение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У нас будут покупать подписку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Это будет стоить  250 рублей в месяц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Бизнес-модель - подписка разных уровней, которые предоставляют доступ к разным материалам на </a:t>
            </a:r>
            <a:r>
              <a:rPr lang="ru" sz="1400"/>
              <a:t>определенный</a:t>
            </a:r>
            <a:r>
              <a:rPr lang="ru" sz="1400"/>
              <a:t> срок (1,3,6,12 </a:t>
            </a:r>
            <a:r>
              <a:rPr lang="ru" sz="1400"/>
              <a:t>месяцев</a:t>
            </a:r>
            <a:r>
              <a:rPr lang="ru" sz="1400"/>
              <a:t>)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Дополнительно мы можем зарабатывать на рекламе других продуктов </a:t>
            </a:r>
            <a:endParaRPr sz="1400"/>
          </a:p>
        </p:txBody>
      </p:sp>
      <p:sp>
        <p:nvSpPr>
          <p:cNvPr id="241" name="Google Shape;24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6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36"/>
          <p:cNvSpPr txBox="1"/>
          <p:nvPr>
            <p:ph idx="1" type="body"/>
          </p:nvPr>
        </p:nvSpPr>
        <p:spPr>
          <a:xfrm>
            <a:off x="711293" y="1858181"/>
            <a:ext cx="7993200" cy="27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ru" sz="1400"/>
              <a:t>Протестировали 3 гипотезы и </a:t>
            </a:r>
            <a:r>
              <a:rPr lang="ru" sz="1400"/>
              <a:t>подтвердили</a:t>
            </a:r>
            <a:r>
              <a:rPr lang="ru" sz="1400"/>
              <a:t> их посредством опроса студентов и преподавателей. 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ru" sz="1400"/>
              <a:t>Провели 267 опросов и 5 проблемных интервью 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ru" sz="1400"/>
              <a:t>Описали бизнес-модель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ru" sz="1400"/>
              <a:t>Посчитали экономику продукта 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ru" sz="1400"/>
              <a:t>Создали прототип продукта 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ru" sz="1400"/>
              <a:t>Собрана </a:t>
            </a:r>
            <a:r>
              <a:rPr lang="ru" sz="1400"/>
              <a:t>методологическая</a:t>
            </a:r>
            <a:r>
              <a:rPr lang="ru" sz="1400"/>
              <a:t> основа уроков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ru" sz="1400"/>
              <a:t>Разработан интерактивный персонаж - панда Киви 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ru" sz="1400"/>
              <a:t>Подобрали преподавателей для записи уроков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1400"/>
          </a:p>
        </p:txBody>
      </p:sp>
      <p:sp>
        <p:nvSpPr>
          <p:cNvPr id="251" name="Google Shape;25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0" name="Google Shape;260;p37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{4CA52395-F8B8-4B72-A61C-B77CC0AB01A9}</a:tableStyleId>
              </a:tblPr>
              <a:tblGrid>
                <a:gridCol w="2027400"/>
                <a:gridCol w="2355325"/>
                <a:gridCol w="3149300"/>
              </a:tblGrid>
              <a:tr h="348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208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Щербакова Ольга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3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Наврузова Амина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08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Дегтярёва Ирина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1" name="Google Shape;26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7" name="Google Shape;26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6900" y="2480675"/>
            <a:ext cx="878525" cy="13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6900" y="3821700"/>
            <a:ext cx="1071702" cy="142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6899" y="1270000"/>
            <a:ext cx="705375" cy="1253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4" name="Google Shape;274;p38"/>
          <p:cNvGraphicFramePr/>
          <p:nvPr/>
        </p:nvGraphicFramePr>
        <p:xfrm>
          <a:off x="331372" y="429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{4CA52395-F8B8-4B72-A61C-B77CC0AB01A9}</a:tableStyleId>
              </a:tblPr>
              <a:tblGrid>
                <a:gridCol w="2289875"/>
                <a:gridCol w="2660275"/>
                <a:gridCol w="3557025"/>
              </a:tblGrid>
              <a:tr h="184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КОММУНИКАТОР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Гимазетдинова Татьяна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Селимова Мадина,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Таштемирова Рухшона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75" name="Google Shape;27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9475" y="429725"/>
            <a:ext cx="1202225" cy="184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9725" y="2534875"/>
            <a:ext cx="1555425" cy="236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8"/>
          <p:cNvPicPr preferRelativeResize="0"/>
          <p:nvPr/>
        </p:nvPicPr>
        <p:blipFill rotWithShape="1">
          <a:blip r:embed="rId5">
            <a:alphaModFix/>
          </a:blip>
          <a:srcRect b="19384" l="0" r="0" t="18205"/>
          <a:stretch/>
        </p:blipFill>
        <p:spPr>
          <a:xfrm>
            <a:off x="5343500" y="2601375"/>
            <a:ext cx="1650324" cy="223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3" name="Google Shape;283;p39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формирование ТЗ для разработки приложения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разработчика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приложения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тестирование приложения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4" name="Google Shape;284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2" name="Google Shape;292;p39"/>
          <p:cNvGraphicFramePr/>
          <p:nvPr/>
        </p:nvGraphicFramePr>
        <p:xfrm>
          <a:off x="593160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{4CA52395-F8B8-4B72-A61C-B77CC0AB01A9}</a:tableStyleId>
              </a:tblPr>
              <a:tblGrid>
                <a:gridCol w="3378575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формирование ТЗ для разработки приложения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10.12.2023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Селимова М.М,, Щербакова О.Н.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поиск разработчика 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20.12.2023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Гимазетдинова Татьяна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Васильевна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, Таштемирова Р.М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</a:t>
                      </a: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азработка дизайна и интерфейса 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30.12.2023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Дегтярева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И.А., Наврузова А.З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3" name="Google Shape;293;p39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0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9" name="Google Shape;299;p40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номер телефона: 89534502261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 scherbakova_on@edu.surgu.ru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00" name="Google Shape;300;p40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01" name="Google Shape;301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