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3.png" ContentType="image/png"/>
  <Override PartName="/ppt/media/image8.png" ContentType="image/png"/>
  <Override PartName="/ppt/media/image12.png" ContentType="image/png"/>
  <Override PartName="/ppt/media/image7.png" ContentType="image/png"/>
  <Override PartName="/ppt/media/image11.png" ContentType="image/png"/>
  <Override PartName="/ppt/media/image6.png" ContentType="image/png"/>
  <Override PartName="/ppt/media/image10.png" ContentType="image/png"/>
  <Override PartName="/ppt/media/image5.png" ContentType="image/png"/>
  <Override PartName="/ppt/media/image4.png" ContentType="image/png"/>
  <Override PartName="/ppt/media/image27.png" ContentType="image/png"/>
  <Override PartName="/ppt/media/image3.png" ContentType="image/png"/>
  <Override PartName="/ppt/media/image26.png" ContentType="image/png"/>
  <Override PartName="/ppt/media/image9.jpeg" ContentType="image/jpeg"/>
  <Override PartName="/ppt/media/image23.png" ContentType="image/png"/>
  <Override PartName="/ppt/media/image22.png" ContentType="image/png"/>
  <Override PartName="/ppt/media/image21.png" ContentType="image/png"/>
  <Override PartName="/ppt/media/image19.png" ContentType="image/png"/>
  <Override PartName="/ppt/media/image20.png" ContentType="image/png"/>
  <Override PartName="/ppt/media/image18.png" ContentType="image/png"/>
  <Override PartName="/ppt/media/image17.png" ContentType="image/png"/>
  <Override PartName="/ppt/media/image16.png" ContentType="image/png"/>
  <Override PartName="/ppt/media/image15.png" ContentType="image/png"/>
  <Override PartName="/ppt/media/image14.png" ContentType="image/png"/>
  <Override PartName="/ppt/media/image1.png" ContentType="image/png"/>
  <Override PartName="/ppt/media/image24.png" ContentType="image/png"/>
  <Override PartName="/ppt/media/image2.png" ContentType="image/png"/>
  <Override PartName="/ppt/media/image25.png" ContentType="image/png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32D1EA14-7D3A-4234-BA52-98BAAD34C531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5BFF930-150D-421A-871C-D2A0A28E4632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F7CA29F0-21FE-4A97-83FF-DB040067E186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44618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6209280" y="3602160"/>
            <a:ext cx="44618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B0BC48C1-E948-474F-BB17-6139DC471FA6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BFE189BB-97BE-46A2-8AD5-B715070717EC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04AD9383-53C1-4886-8ADC-6EF376426E1A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4461840" cy="78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4000"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6209280" y="3602160"/>
            <a:ext cx="44618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1523880" y="4466880"/>
            <a:ext cx="4461840" cy="78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4000"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EA99F78F-20F7-4F81-841C-8361681FBD8B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4461840" cy="165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6209280" y="3602160"/>
            <a:ext cx="4461840" cy="78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4000"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6209280" y="4466880"/>
            <a:ext cx="4461840" cy="78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4000"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B88C37AE-CCF0-4702-8945-6B5E0BCB2ED8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4461840" cy="78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4000"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6209280" y="3602160"/>
            <a:ext cx="4461840" cy="78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4000"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1523880" y="4466880"/>
            <a:ext cx="9143640" cy="78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74EF5E20-0175-4A01-B721-21BAE05056BB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3640" cy="78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1523880" y="4466880"/>
            <a:ext cx="9143640" cy="78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A86230C4-CA15-491C-96E3-38B216FC52AC}" type="slidenum">
              <a:t>&lt;#&gt;</a:t>
            </a:fld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4461840" cy="78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4000"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09280" y="3602160"/>
            <a:ext cx="4461840" cy="78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4000"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1523880" y="4466880"/>
            <a:ext cx="4461840" cy="78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4000"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6209280" y="4466880"/>
            <a:ext cx="4461840" cy="78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4000"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C1771679-83BA-46F7-B59D-3A88588041AE}" type="slidenum">
              <a:t>&lt;#&gt;</a:t>
            </a:fld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2944080" cy="78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9000"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4615560" y="3602160"/>
            <a:ext cx="2944080" cy="78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9000"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7707240" y="3602160"/>
            <a:ext cx="2944080" cy="78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9000"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1523880" y="4466880"/>
            <a:ext cx="2944080" cy="78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9000"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4615560" y="4466880"/>
            <a:ext cx="2944080" cy="78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9000"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7707240" y="4466880"/>
            <a:ext cx="2944080" cy="78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9000"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DD82D8CE-8774-4C7A-A6B7-2A0BBC4C791D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anchor="b">
            <a:noAutofit/>
          </a:bodyPr>
          <a:p>
            <a:pPr algn="ctr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60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Те</a:t>
            </a:r>
            <a:r>
              <a:rPr b="0" lang="ru-RU" sz="60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кс</a:t>
            </a:r>
            <a:r>
              <a:rPr b="0" lang="ru-RU" sz="60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т </a:t>
            </a:r>
            <a:r>
              <a:rPr b="0" lang="ru-RU" sz="60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за</a:t>
            </a:r>
            <a:r>
              <a:rPr b="0" lang="ru-RU" sz="60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го</a:t>
            </a:r>
            <a:r>
              <a:rPr b="0" lang="ru-RU" sz="60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ло</a:t>
            </a:r>
            <a:r>
              <a:rPr b="0" lang="ru-RU" sz="60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вк</a:t>
            </a:r>
            <a:r>
              <a:rPr b="0" lang="ru-RU" sz="60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а</a:t>
            </a:r>
            <a:endParaRPr b="0" lang="ru-RU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anchor="t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Уровень текста </a:t>
            </a: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1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Уровень текста </a:t>
            </a: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2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Уровень текста </a:t>
            </a: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3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Уровень текста </a:t>
            </a: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4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Уровень текста </a:t>
            </a: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5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11095200" y="6414840"/>
            <a:ext cx="258120" cy="2480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anchor="ctr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318CB8ED-5AE4-4999-A0FB-506E77F121F4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jpeg"/><Relationship Id="rId3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7"/>
          <p:cNvSpPr/>
          <p:nvPr/>
        </p:nvSpPr>
        <p:spPr>
          <a:xfrm>
            <a:off x="6102360" y="2345400"/>
            <a:ext cx="6122160" cy="4528800"/>
          </a:xfrm>
          <a:prstGeom prst="rect">
            <a:avLst/>
          </a:prstGeom>
          <a:solidFill>
            <a:srgbClr val="ffac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" name="Прямоугольник 10"/>
          <p:cNvSpPr/>
          <p:nvPr/>
        </p:nvSpPr>
        <p:spPr>
          <a:xfrm>
            <a:off x="6103080" y="0"/>
            <a:ext cx="6121080" cy="2345040"/>
          </a:xfrm>
          <a:prstGeom prst="rect">
            <a:avLst/>
          </a:prstGeom>
          <a:solidFill>
            <a:srgbClr val="9f00ff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" name="Прямоугольник 13"/>
          <p:cNvSpPr/>
          <p:nvPr/>
        </p:nvSpPr>
        <p:spPr>
          <a:xfrm>
            <a:off x="6101280" y="5065920"/>
            <a:ext cx="6121080" cy="1807560"/>
          </a:xfrm>
          <a:prstGeom prst="rect">
            <a:avLst/>
          </a:prstGeom>
          <a:solidFill>
            <a:srgbClr val="ff2f2d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" name="Текст 2"/>
          <p:cNvSpPr/>
          <p:nvPr/>
        </p:nvSpPr>
        <p:spPr>
          <a:xfrm>
            <a:off x="589320" y="1230120"/>
            <a:ext cx="4830840" cy="4528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rm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Энергоэффективный ПАК с набором устройств и контроллеров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8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2300" spc="-1" strike="noStrike">
                <a:solidFill>
                  <a:srgbClr val="8f00ff"/>
                </a:solidFill>
                <a:latin typeface="Gilroy-Light"/>
                <a:ea typeface="Gilroy-Light"/>
              </a:rPr>
              <a:t>Гасан Илья, Трифонов Павел</a:t>
            </a:r>
            <a:endParaRPr b="0" lang="ru-RU" sz="2300" spc="-1" strike="noStrike">
              <a:latin typeface="Arial"/>
            </a:endParaRPr>
          </a:p>
        </p:txBody>
      </p:sp>
      <p:sp>
        <p:nvSpPr>
          <p:cNvPr id="43" name="Прямоугольник 9"/>
          <p:cNvSpPr/>
          <p:nvPr/>
        </p:nvSpPr>
        <p:spPr>
          <a:xfrm>
            <a:off x="8818560" y="0"/>
            <a:ext cx="3405600" cy="4274640"/>
          </a:xfrm>
          <a:prstGeom prst="rect">
            <a:avLst/>
          </a:prstGeom>
          <a:solidFill>
            <a:srgbClr val="fbb3c1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4" name="Рисунок 22" descr="Рисунок 22"/>
          <p:cNvPicPr/>
          <p:nvPr/>
        </p:nvPicPr>
        <p:blipFill>
          <a:blip r:embed="rId1"/>
          <a:stretch/>
        </p:blipFill>
        <p:spPr>
          <a:xfrm>
            <a:off x="10127880" y="-9876240"/>
            <a:ext cx="4128120" cy="5805720"/>
          </a:xfrm>
          <a:prstGeom prst="rect">
            <a:avLst/>
          </a:prstGeom>
          <a:ln w="12700">
            <a:noFill/>
          </a:ln>
        </p:spPr>
      </p:pic>
      <p:sp>
        <p:nvSpPr>
          <p:cNvPr id="45" name="Квадрат"/>
          <p:cNvSpPr/>
          <p:nvPr/>
        </p:nvSpPr>
        <p:spPr>
          <a:xfrm>
            <a:off x="8818560" y="2349000"/>
            <a:ext cx="3403800" cy="4528800"/>
          </a:xfrm>
          <a:prstGeom prst="rect">
            <a:avLst/>
          </a:prstGeom>
          <a:solidFill>
            <a:srgbClr val="fbb3c1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6" name="Рисунок 2" descr="Изображение выглядит как небо, человек, оранжевый, проигрыватель&#10;&#10;Автоматически созданное описание"/>
          <p:cNvPicPr/>
          <p:nvPr/>
        </p:nvPicPr>
        <p:blipFill>
          <a:blip r:embed="rId2"/>
          <a:srcRect l="1407" t="163" r="0" b="6859"/>
          <a:stretch/>
        </p:blipFill>
        <p:spPr>
          <a:xfrm>
            <a:off x="8818560" y="2350080"/>
            <a:ext cx="3405960" cy="4515840"/>
          </a:xfrm>
          <a:prstGeom prst="rect">
            <a:avLst/>
          </a:prstGeom>
          <a:ln w="0">
            <a:noFill/>
          </a:ln>
        </p:spPr>
      </p:pic>
      <p:pic>
        <p:nvPicPr>
          <p:cNvPr id="47" name="Рисунок 1" descr=""/>
          <p:cNvPicPr/>
          <p:nvPr/>
        </p:nvPicPr>
        <p:blipFill>
          <a:blip r:embed="rId3"/>
          <a:stretch/>
        </p:blipFill>
        <p:spPr>
          <a:xfrm>
            <a:off x="9234000" y="123840"/>
            <a:ext cx="2678400" cy="2046960"/>
          </a:xfrm>
          <a:prstGeom prst="rect">
            <a:avLst/>
          </a:prstGeom>
          <a:ln w="0">
            <a:noFill/>
          </a:ln>
        </p:spPr>
      </p:pic>
      <p:pic>
        <p:nvPicPr>
          <p:cNvPr id="48" name="Рисунок 10" descr=""/>
          <p:cNvPicPr/>
          <p:nvPr/>
        </p:nvPicPr>
        <p:blipFill>
          <a:blip r:embed="rId4"/>
          <a:srcRect l="18595" t="0" r="18595" b="0"/>
          <a:stretch/>
        </p:blipFill>
        <p:spPr>
          <a:xfrm>
            <a:off x="6229440" y="2676600"/>
            <a:ext cx="2388960" cy="2388960"/>
          </a:xfrm>
          <a:prstGeom prst="rect">
            <a:avLst/>
          </a:prstGeom>
          <a:ln w="0">
            <a:noFill/>
          </a:ln>
        </p:spPr>
      </p:pic>
      <p:pic>
        <p:nvPicPr>
          <p:cNvPr id="49" name="Рисунок 3" descr=""/>
          <p:cNvPicPr/>
          <p:nvPr/>
        </p:nvPicPr>
        <p:blipFill>
          <a:blip r:embed="rId5"/>
          <a:stretch/>
        </p:blipFill>
        <p:spPr>
          <a:xfrm>
            <a:off x="6709320" y="457920"/>
            <a:ext cx="1428840" cy="1428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Текст 2"/>
          <p:cNvSpPr/>
          <p:nvPr/>
        </p:nvSpPr>
        <p:spPr>
          <a:xfrm>
            <a:off x="1260000" y="983880"/>
            <a:ext cx="3600000" cy="640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600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Актуальность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51" name="Текст 2"/>
          <p:cNvSpPr/>
          <p:nvPr/>
        </p:nvSpPr>
        <p:spPr>
          <a:xfrm>
            <a:off x="609120" y="1732320"/>
            <a:ext cx="4989600" cy="4471560"/>
          </a:xfrm>
          <a:prstGeom prst="rect">
            <a:avLst/>
          </a:prstGeom>
          <a:noFill/>
          <a:ln w="127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В современном мире с ростом объемов данных и требованиями к автоматизации, стандартные методы обработки данных и аналитики часто оказываются недостаточно эффективными. Применение нейросетей и искусственного интеллекта может значительно улучшить производительность и точность в решении таких задач.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1b1b1b"/>
                </a:solidFill>
                <a:latin typeface="Gilroy-Light"/>
                <a:ea typeface="Gilroy-Light"/>
              </a:rPr>
              <a:t> </a:t>
            </a:r>
            <a:endParaRPr b="0" lang="ru-RU" sz="1600" spc="-1" strike="noStrike">
              <a:latin typeface="Arial"/>
            </a:endParaRPr>
          </a:p>
        </p:txBody>
      </p:sp>
      <p:grpSp>
        <p:nvGrpSpPr>
          <p:cNvPr id="52" name="Прямоугольник 16"/>
          <p:cNvGrpSpPr/>
          <p:nvPr/>
        </p:nvGrpSpPr>
        <p:grpSpPr>
          <a:xfrm>
            <a:off x="-18360" y="6358680"/>
            <a:ext cx="541800" cy="506520"/>
            <a:chOff x="-18360" y="6358680"/>
            <a:chExt cx="541800" cy="506520"/>
          </a:xfrm>
        </p:grpSpPr>
        <p:sp>
          <p:nvSpPr>
            <p:cNvPr id="53" name="Прямоугольник"/>
            <p:cNvSpPr/>
            <p:nvPr/>
          </p:nvSpPr>
          <p:spPr>
            <a:xfrm>
              <a:off x="-18360" y="6358680"/>
              <a:ext cx="541800" cy="506520"/>
            </a:xfrm>
            <a:prstGeom prst="rect">
              <a:avLst/>
            </a:prstGeom>
            <a:solidFill>
              <a:srgbClr val="fd493d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4" name="7"/>
            <p:cNvSpPr/>
            <p:nvPr/>
          </p:nvSpPr>
          <p:spPr>
            <a:xfrm>
              <a:off x="18360" y="6512400"/>
              <a:ext cx="467640" cy="19872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ru-RU" sz="1200" spc="-1" strike="noStrike">
                  <a:solidFill>
                    <a:srgbClr val="ffffff"/>
                  </a:solidFill>
                  <a:latin typeface="Gilroy-Bold"/>
                  <a:ea typeface="Gilroy-Bold"/>
                </a:rPr>
                <a:t>2</a:t>
              </a:r>
              <a:endParaRPr b="0" lang="ru-RU" sz="1200" spc="-1" strike="noStrike">
                <a:latin typeface="Arial"/>
              </a:endParaRPr>
            </a:p>
          </p:txBody>
        </p:sp>
      </p:grpSp>
      <p:sp>
        <p:nvSpPr>
          <p:cNvPr id="55" name="Текст 2"/>
          <p:cNvSpPr/>
          <p:nvPr/>
        </p:nvSpPr>
        <p:spPr>
          <a:xfrm>
            <a:off x="6661080" y="1732320"/>
            <a:ext cx="4989600" cy="4471560"/>
          </a:xfrm>
          <a:prstGeom prst="rect">
            <a:avLst/>
          </a:prstGeom>
          <a:noFill/>
          <a:ln w="127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1b1b1b"/>
                </a:solidFill>
                <a:latin typeface="Gilroy-Light"/>
                <a:ea typeface="Gilroy-Light"/>
              </a:rPr>
              <a:t>Проблема, на которую наш стартап-проект направлен, заключается в необходимости обработки данных в реальном времени с использованием нейросетей на производствах и в других областях, где требуется решение различных задач, таких как обнаружение объектов, контроль качества продукции, анализ данных.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1b1b1b"/>
                </a:solidFill>
                <a:latin typeface="Gilroy-Light"/>
                <a:ea typeface="Gilroy-Light"/>
              </a:rPr>
              <a:t> 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56" name="Текст 2"/>
          <p:cNvSpPr/>
          <p:nvPr/>
        </p:nvSpPr>
        <p:spPr>
          <a:xfrm>
            <a:off x="142200" y="355680"/>
            <a:ext cx="6518520" cy="3340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 cap="all">
                <a:solidFill>
                  <a:srgbClr val="000000"/>
                </a:solidFill>
                <a:latin typeface="Gilroy-ExtraBold"/>
                <a:ea typeface="Gilroy-ExtraBold"/>
              </a:rPr>
              <a:t>Актуальность и проблемное поле</a:t>
            </a:r>
            <a:endParaRPr b="0" lang="ru-RU" sz="1600" spc="-1" strike="noStrike">
              <a:latin typeface="Arial"/>
            </a:endParaRPr>
          </a:p>
        </p:txBody>
      </p:sp>
      <p:grpSp>
        <p:nvGrpSpPr>
          <p:cNvPr id="57" name="Группа 5"/>
          <p:cNvGrpSpPr/>
          <p:nvPr/>
        </p:nvGrpSpPr>
        <p:grpSpPr>
          <a:xfrm>
            <a:off x="0" y="692640"/>
            <a:ext cx="4173840" cy="96840"/>
            <a:chOff x="0" y="692640"/>
            <a:chExt cx="4173840" cy="96840"/>
          </a:xfrm>
        </p:grpSpPr>
        <p:sp>
          <p:nvSpPr>
            <p:cNvPr id="58" name="Прямоугольник 6"/>
            <p:cNvSpPr/>
            <p:nvPr/>
          </p:nvSpPr>
          <p:spPr>
            <a:xfrm>
              <a:off x="0" y="692640"/>
              <a:ext cx="2058120" cy="9684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" name="Прямоугольник 7"/>
            <p:cNvSpPr/>
            <p:nvPr/>
          </p:nvSpPr>
          <p:spPr>
            <a:xfrm>
              <a:off x="535320" y="692640"/>
              <a:ext cx="2058120" cy="9684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" name="Прямоугольник 8"/>
            <p:cNvSpPr/>
            <p:nvPr/>
          </p:nvSpPr>
          <p:spPr>
            <a:xfrm>
              <a:off x="1070280" y="692640"/>
              <a:ext cx="2058120" cy="9684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" name="Прямоугольник 9"/>
            <p:cNvSpPr/>
            <p:nvPr/>
          </p:nvSpPr>
          <p:spPr>
            <a:xfrm>
              <a:off x="1580400" y="692640"/>
              <a:ext cx="2058120" cy="9684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" name="Прямоугольник 10"/>
            <p:cNvSpPr/>
            <p:nvPr/>
          </p:nvSpPr>
          <p:spPr>
            <a:xfrm>
              <a:off x="2115720" y="692640"/>
              <a:ext cx="2058120" cy="9684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3" name="Текст 2"/>
          <p:cNvSpPr/>
          <p:nvPr/>
        </p:nvSpPr>
        <p:spPr>
          <a:xfrm>
            <a:off x="7270560" y="988920"/>
            <a:ext cx="3181320" cy="6393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600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Проблема</a:t>
            </a:r>
            <a:endParaRPr b="0" lang="ru-RU" sz="3600" spc="-1" strike="noStrike">
              <a:latin typeface="Arial"/>
            </a:endParaRPr>
          </a:p>
        </p:txBody>
      </p:sp>
      <p:pic>
        <p:nvPicPr>
          <p:cNvPr id="64" name="Рисунок 15" descr=""/>
          <p:cNvPicPr/>
          <p:nvPr/>
        </p:nvPicPr>
        <p:blipFill>
          <a:blip r:embed="rId1"/>
          <a:stretch/>
        </p:blipFill>
        <p:spPr>
          <a:xfrm>
            <a:off x="6704640" y="1034640"/>
            <a:ext cx="548640" cy="548640"/>
          </a:xfrm>
          <a:prstGeom prst="rect">
            <a:avLst/>
          </a:prstGeom>
          <a:ln w="0">
            <a:noFill/>
          </a:ln>
        </p:spPr>
      </p:pic>
      <p:pic>
        <p:nvPicPr>
          <p:cNvPr id="65" name="Рисунок 19" descr=""/>
          <p:cNvPicPr/>
          <p:nvPr/>
        </p:nvPicPr>
        <p:blipFill>
          <a:blip r:embed="rId2"/>
          <a:stretch/>
        </p:blipFill>
        <p:spPr>
          <a:xfrm>
            <a:off x="664200" y="1077480"/>
            <a:ext cx="419760" cy="505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Прямоугольник 16"/>
          <p:cNvGrpSpPr/>
          <p:nvPr/>
        </p:nvGrpSpPr>
        <p:grpSpPr>
          <a:xfrm>
            <a:off x="-18360" y="6358680"/>
            <a:ext cx="541800" cy="506520"/>
            <a:chOff x="-18360" y="6358680"/>
            <a:chExt cx="541800" cy="506520"/>
          </a:xfrm>
        </p:grpSpPr>
        <p:sp>
          <p:nvSpPr>
            <p:cNvPr id="67" name="Прямоугольник"/>
            <p:cNvSpPr/>
            <p:nvPr/>
          </p:nvSpPr>
          <p:spPr>
            <a:xfrm>
              <a:off x="-18360" y="6358680"/>
              <a:ext cx="541800" cy="506520"/>
            </a:xfrm>
            <a:prstGeom prst="rect">
              <a:avLst/>
            </a:prstGeom>
            <a:solidFill>
              <a:srgbClr val="fcaf17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8" name="7"/>
            <p:cNvSpPr/>
            <p:nvPr/>
          </p:nvSpPr>
          <p:spPr>
            <a:xfrm>
              <a:off x="18360" y="6512400"/>
              <a:ext cx="467640" cy="19872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ru-RU" sz="1200" spc="-1" strike="noStrike">
                  <a:solidFill>
                    <a:srgbClr val="ffffff"/>
                  </a:solidFill>
                  <a:latin typeface="Gilroy-Bold"/>
                  <a:ea typeface="Gilroy-Bold"/>
                </a:rPr>
                <a:t>3</a:t>
              </a:r>
              <a:endParaRPr b="0" lang="ru-RU" sz="1200" spc="-1" strike="noStrike">
                <a:latin typeface="Arial"/>
              </a:endParaRPr>
            </a:p>
          </p:txBody>
        </p:sp>
      </p:grpSp>
      <p:sp>
        <p:nvSpPr>
          <p:cNvPr id="69" name="Текст 2"/>
          <p:cNvSpPr/>
          <p:nvPr/>
        </p:nvSpPr>
        <p:spPr>
          <a:xfrm>
            <a:off x="420840" y="234360"/>
            <a:ext cx="1068840" cy="5774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 cap="all">
                <a:solidFill>
                  <a:srgbClr val="000000"/>
                </a:solidFill>
                <a:latin typeface="Gilroy-ExtraBold"/>
                <a:ea typeface="Gilroy-ExtraBold"/>
              </a:rPr>
              <a:t>Продукт</a:t>
            </a:r>
            <a:endParaRPr b="0" lang="ru-RU" sz="1600" spc="-1" strike="noStrike">
              <a:latin typeface="Arial"/>
            </a:endParaRPr>
          </a:p>
        </p:txBody>
      </p:sp>
      <p:grpSp>
        <p:nvGrpSpPr>
          <p:cNvPr id="70" name="Группа 5"/>
          <p:cNvGrpSpPr/>
          <p:nvPr/>
        </p:nvGrpSpPr>
        <p:grpSpPr>
          <a:xfrm>
            <a:off x="0" y="692640"/>
            <a:ext cx="1489680" cy="96840"/>
            <a:chOff x="0" y="692640"/>
            <a:chExt cx="1489680" cy="96840"/>
          </a:xfrm>
        </p:grpSpPr>
        <p:sp>
          <p:nvSpPr>
            <p:cNvPr id="71" name="Прямоугольник 6"/>
            <p:cNvSpPr/>
            <p:nvPr/>
          </p:nvSpPr>
          <p:spPr>
            <a:xfrm>
              <a:off x="0" y="692640"/>
              <a:ext cx="734400" cy="9684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2" name="Прямоугольник 7"/>
            <p:cNvSpPr/>
            <p:nvPr/>
          </p:nvSpPr>
          <p:spPr>
            <a:xfrm>
              <a:off x="191160" y="692640"/>
              <a:ext cx="734400" cy="9684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3" name="Прямоугольник 8"/>
            <p:cNvSpPr/>
            <p:nvPr/>
          </p:nvSpPr>
          <p:spPr>
            <a:xfrm>
              <a:off x="382320" y="692640"/>
              <a:ext cx="734400" cy="9684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4" name="Прямоугольник 9"/>
            <p:cNvSpPr/>
            <p:nvPr/>
          </p:nvSpPr>
          <p:spPr>
            <a:xfrm>
              <a:off x="564120" y="692640"/>
              <a:ext cx="734400" cy="9684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" name="Прямоугольник 10"/>
            <p:cNvSpPr/>
            <p:nvPr/>
          </p:nvSpPr>
          <p:spPr>
            <a:xfrm>
              <a:off x="755280" y="692640"/>
              <a:ext cx="734400" cy="9684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76" name="Текст 2"/>
          <p:cNvSpPr/>
          <p:nvPr/>
        </p:nvSpPr>
        <p:spPr>
          <a:xfrm>
            <a:off x="564120" y="1949760"/>
            <a:ext cx="4989600" cy="25246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1b1b1b"/>
                </a:solidFill>
                <a:latin typeface="Gilroy-Light"/>
                <a:ea typeface="Gilroy-Light"/>
              </a:rPr>
              <a:t>Продуктом нашего стартап-проекта является интегрированный набор устройств и контроллеров, способных работать с нейросетями для детектирования объектов и ключевых точек в реальном времени. Этот продукт предоставляет компаниям возможность эффективно решать задачи распознавания и анализа данных на месте производства, без задержек и с высокой степенью конфиденциальности. 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77" name="Текст 2"/>
          <p:cNvSpPr/>
          <p:nvPr/>
        </p:nvSpPr>
        <p:spPr>
          <a:xfrm>
            <a:off x="1200240" y="1130040"/>
            <a:ext cx="5877000" cy="6393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600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Продукт</a:t>
            </a:r>
            <a:endParaRPr b="0" lang="ru-RU" sz="3600" spc="-1" strike="noStrike">
              <a:latin typeface="Arial"/>
            </a:endParaRPr>
          </a:p>
        </p:txBody>
      </p:sp>
      <p:pic>
        <p:nvPicPr>
          <p:cNvPr id="78" name="Рисунок 14" descr=""/>
          <p:cNvPicPr/>
          <p:nvPr/>
        </p:nvPicPr>
        <p:blipFill>
          <a:blip r:embed="rId1"/>
          <a:stretch/>
        </p:blipFill>
        <p:spPr>
          <a:xfrm>
            <a:off x="603360" y="1170720"/>
            <a:ext cx="558000" cy="558000"/>
          </a:xfrm>
          <a:prstGeom prst="rect">
            <a:avLst/>
          </a:prstGeom>
          <a:ln w="0">
            <a:noFill/>
          </a:ln>
        </p:spPr>
      </p:pic>
      <p:pic>
        <p:nvPicPr>
          <p:cNvPr id="79" name="Рисунок 16" descr=""/>
          <p:cNvPicPr/>
          <p:nvPr/>
        </p:nvPicPr>
        <p:blipFill>
          <a:blip r:embed="rId2"/>
          <a:srcRect l="21713" t="0" r="21713" b="0"/>
          <a:stretch/>
        </p:blipFill>
        <p:spPr>
          <a:xfrm>
            <a:off x="7077600" y="1116360"/>
            <a:ext cx="3405960" cy="4515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Текст 2"/>
          <p:cNvSpPr/>
          <p:nvPr/>
        </p:nvSpPr>
        <p:spPr>
          <a:xfrm>
            <a:off x="264240" y="355680"/>
            <a:ext cx="6518520" cy="3340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 cap="all">
                <a:solidFill>
                  <a:srgbClr val="000000"/>
                </a:solidFill>
                <a:latin typeface="Gilroy-ExtraBold"/>
                <a:ea typeface="Gilroy-ExtraBold"/>
              </a:rPr>
              <a:t>Целевая аудитория и ценностное предложение</a:t>
            </a:r>
            <a:endParaRPr b="0" lang="ru-RU" sz="1600" spc="-1" strike="noStrike">
              <a:latin typeface="Arial"/>
            </a:endParaRPr>
          </a:p>
        </p:txBody>
      </p:sp>
      <p:grpSp>
        <p:nvGrpSpPr>
          <p:cNvPr id="81" name="Группа 5"/>
          <p:cNvGrpSpPr/>
          <p:nvPr/>
        </p:nvGrpSpPr>
        <p:grpSpPr>
          <a:xfrm>
            <a:off x="0" y="692640"/>
            <a:ext cx="5968800" cy="96840"/>
            <a:chOff x="0" y="692640"/>
            <a:chExt cx="5968800" cy="96840"/>
          </a:xfrm>
        </p:grpSpPr>
        <p:sp>
          <p:nvSpPr>
            <p:cNvPr id="82" name="Прямоугольник 6"/>
            <p:cNvSpPr/>
            <p:nvPr/>
          </p:nvSpPr>
          <p:spPr>
            <a:xfrm>
              <a:off x="0" y="692640"/>
              <a:ext cx="2943360" cy="9684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" name="Прямоугольник 7"/>
            <p:cNvSpPr/>
            <p:nvPr/>
          </p:nvSpPr>
          <p:spPr>
            <a:xfrm>
              <a:off x="765360" y="692640"/>
              <a:ext cx="2943360" cy="9684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" name="Прямоугольник 8"/>
            <p:cNvSpPr/>
            <p:nvPr/>
          </p:nvSpPr>
          <p:spPr>
            <a:xfrm>
              <a:off x="1530720" y="692640"/>
              <a:ext cx="2943360" cy="9684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5" name="Прямоугольник 9"/>
            <p:cNvSpPr/>
            <p:nvPr/>
          </p:nvSpPr>
          <p:spPr>
            <a:xfrm>
              <a:off x="2260080" y="692640"/>
              <a:ext cx="2943360" cy="9684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6" name="Прямоугольник 10"/>
            <p:cNvSpPr/>
            <p:nvPr/>
          </p:nvSpPr>
          <p:spPr>
            <a:xfrm>
              <a:off x="3025440" y="692640"/>
              <a:ext cx="2943360" cy="9684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87" name="Текст 2"/>
          <p:cNvSpPr/>
          <p:nvPr/>
        </p:nvSpPr>
        <p:spPr>
          <a:xfrm>
            <a:off x="1375920" y="1137600"/>
            <a:ext cx="3455640" cy="943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Целевая аудитория</a:t>
            </a:r>
            <a:endParaRPr b="0" lang="ru-RU" sz="2800" spc="-1" strike="noStrike">
              <a:latin typeface="Arial"/>
            </a:endParaRPr>
          </a:p>
        </p:txBody>
      </p:sp>
      <p:grpSp>
        <p:nvGrpSpPr>
          <p:cNvPr id="88" name="Прямоугольник 16"/>
          <p:cNvGrpSpPr/>
          <p:nvPr/>
        </p:nvGrpSpPr>
        <p:grpSpPr>
          <a:xfrm>
            <a:off x="-6840" y="6365160"/>
            <a:ext cx="541800" cy="506520"/>
            <a:chOff x="-6840" y="6365160"/>
            <a:chExt cx="541800" cy="506520"/>
          </a:xfrm>
        </p:grpSpPr>
        <p:sp>
          <p:nvSpPr>
            <p:cNvPr id="89" name="Прямоугольник"/>
            <p:cNvSpPr/>
            <p:nvPr/>
          </p:nvSpPr>
          <p:spPr>
            <a:xfrm>
              <a:off x="-6840" y="6365160"/>
              <a:ext cx="541800" cy="506520"/>
            </a:xfrm>
            <a:prstGeom prst="rect">
              <a:avLst/>
            </a:prstGeom>
            <a:solidFill>
              <a:srgbClr val="8f00ff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" name="7"/>
            <p:cNvSpPr/>
            <p:nvPr/>
          </p:nvSpPr>
          <p:spPr>
            <a:xfrm>
              <a:off x="30240" y="6519240"/>
              <a:ext cx="467640" cy="19872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ru-RU" sz="1200" spc="-1" strike="noStrike">
                  <a:solidFill>
                    <a:srgbClr val="ffffff"/>
                  </a:solidFill>
                  <a:latin typeface="Gilroy-Bold"/>
                  <a:ea typeface="Gilroy-Bold"/>
                </a:rPr>
                <a:t>4</a:t>
              </a:r>
              <a:endParaRPr b="0" lang="ru-RU" sz="1200" spc="-1" strike="noStrike">
                <a:latin typeface="Arial"/>
              </a:endParaRPr>
            </a:p>
          </p:txBody>
        </p:sp>
      </p:grpSp>
      <p:sp>
        <p:nvSpPr>
          <p:cNvPr id="91" name="Текст 2"/>
          <p:cNvSpPr/>
          <p:nvPr/>
        </p:nvSpPr>
        <p:spPr>
          <a:xfrm>
            <a:off x="6783120" y="1142280"/>
            <a:ext cx="4789080" cy="943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Ценностное предложение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92" name="Текст 2"/>
          <p:cNvSpPr/>
          <p:nvPr/>
        </p:nvSpPr>
        <p:spPr>
          <a:xfrm>
            <a:off x="609120" y="2265480"/>
            <a:ext cx="4989600" cy="4259160"/>
          </a:xfrm>
          <a:prstGeom prst="rect">
            <a:avLst/>
          </a:prstGeom>
          <a:noFill/>
          <a:ln w="127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Производственные компании и организации, которые сталкиваются с необходимостью обработки данных в реальном времени на месте производства.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1b1b1b"/>
                </a:solidFill>
                <a:latin typeface="Gilroy-Light"/>
                <a:ea typeface="Gilroy-Light"/>
              </a:rPr>
              <a:t> 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93" name="Рисунок 22" descr=""/>
          <p:cNvPicPr/>
          <p:nvPr/>
        </p:nvPicPr>
        <p:blipFill>
          <a:blip r:embed="rId1"/>
          <a:stretch/>
        </p:blipFill>
        <p:spPr>
          <a:xfrm>
            <a:off x="6234120" y="1326960"/>
            <a:ext cx="548640" cy="548640"/>
          </a:xfrm>
          <a:prstGeom prst="rect">
            <a:avLst/>
          </a:prstGeom>
          <a:ln w="0">
            <a:noFill/>
          </a:ln>
        </p:spPr>
      </p:pic>
      <p:pic>
        <p:nvPicPr>
          <p:cNvPr id="94" name="Рисунок 23" descr=""/>
          <p:cNvPicPr/>
          <p:nvPr/>
        </p:nvPicPr>
        <p:blipFill>
          <a:blip r:embed="rId2"/>
          <a:stretch/>
        </p:blipFill>
        <p:spPr>
          <a:xfrm>
            <a:off x="609120" y="1249920"/>
            <a:ext cx="619200" cy="719640"/>
          </a:xfrm>
          <a:prstGeom prst="rect">
            <a:avLst/>
          </a:prstGeom>
          <a:ln w="0">
            <a:noFill/>
          </a:ln>
        </p:spPr>
      </p:pic>
      <p:sp>
        <p:nvSpPr>
          <p:cNvPr id="95" name="Текст 2"/>
          <p:cNvSpPr/>
          <p:nvPr/>
        </p:nvSpPr>
        <p:spPr>
          <a:xfrm>
            <a:off x="6381000" y="2265480"/>
            <a:ext cx="4989600" cy="4259160"/>
          </a:xfrm>
          <a:prstGeom prst="rect">
            <a:avLst/>
          </a:prstGeom>
          <a:noFill/>
          <a:ln w="127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45720" rIns="4572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1</a:t>
            </a: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. Инновационные нейросети 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2. Локальные вычисления 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3. Компактность и гибкость 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4. Интегрированные решения 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5. Техническая поддержка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1b1b1b"/>
                </a:solidFill>
                <a:latin typeface="Gilroy-Light"/>
                <a:ea typeface="Gilroy-Light"/>
              </a:rPr>
              <a:t> </a:t>
            </a:r>
            <a:endParaRPr b="0" lang="ru-RU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Текст 2"/>
          <p:cNvSpPr/>
          <p:nvPr/>
        </p:nvSpPr>
        <p:spPr>
          <a:xfrm>
            <a:off x="420840" y="355680"/>
            <a:ext cx="6518520" cy="3340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 cap="all">
                <a:solidFill>
                  <a:srgbClr val="000000"/>
                </a:solidFill>
                <a:latin typeface="Gilroy-ExtraBold"/>
                <a:ea typeface="Gilroy-ExtraBold"/>
              </a:rPr>
              <a:t>Бизнес-модель</a:t>
            </a:r>
            <a:endParaRPr b="0" lang="ru-RU" sz="1600" spc="-1" strike="noStrike">
              <a:latin typeface="Arial"/>
            </a:endParaRPr>
          </a:p>
        </p:txBody>
      </p:sp>
      <p:grpSp>
        <p:nvGrpSpPr>
          <p:cNvPr id="97" name="Группа 5"/>
          <p:cNvGrpSpPr/>
          <p:nvPr/>
        </p:nvGrpSpPr>
        <p:grpSpPr>
          <a:xfrm>
            <a:off x="0" y="692640"/>
            <a:ext cx="2288160" cy="96840"/>
            <a:chOff x="0" y="692640"/>
            <a:chExt cx="2288160" cy="96840"/>
          </a:xfrm>
        </p:grpSpPr>
        <p:sp>
          <p:nvSpPr>
            <p:cNvPr id="98" name="Прямоугольник 6"/>
            <p:cNvSpPr/>
            <p:nvPr/>
          </p:nvSpPr>
          <p:spPr>
            <a:xfrm>
              <a:off x="0" y="692640"/>
              <a:ext cx="1128240" cy="9684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9" name="Прямоугольник 7"/>
            <p:cNvSpPr/>
            <p:nvPr/>
          </p:nvSpPr>
          <p:spPr>
            <a:xfrm>
              <a:off x="293400" y="692640"/>
              <a:ext cx="1128240" cy="9684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0" name="Прямоугольник 8"/>
            <p:cNvSpPr/>
            <p:nvPr/>
          </p:nvSpPr>
          <p:spPr>
            <a:xfrm>
              <a:off x="586800" y="692640"/>
              <a:ext cx="1128240" cy="9684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1" name="Прямоугольник 9"/>
            <p:cNvSpPr/>
            <p:nvPr/>
          </p:nvSpPr>
          <p:spPr>
            <a:xfrm>
              <a:off x="866520" y="692640"/>
              <a:ext cx="1128240" cy="9684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2" name="Прямоугольник 10"/>
            <p:cNvSpPr/>
            <p:nvPr/>
          </p:nvSpPr>
          <p:spPr>
            <a:xfrm>
              <a:off x="1159920" y="692640"/>
              <a:ext cx="1128240" cy="9684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03" name="Прямоугольник 16"/>
          <p:cNvGrpSpPr/>
          <p:nvPr/>
        </p:nvGrpSpPr>
        <p:grpSpPr>
          <a:xfrm>
            <a:off x="-6840" y="6365160"/>
            <a:ext cx="541800" cy="506520"/>
            <a:chOff x="-6840" y="6365160"/>
            <a:chExt cx="541800" cy="506520"/>
          </a:xfrm>
        </p:grpSpPr>
        <p:sp>
          <p:nvSpPr>
            <p:cNvPr id="104" name="Прямоугольник"/>
            <p:cNvSpPr/>
            <p:nvPr/>
          </p:nvSpPr>
          <p:spPr>
            <a:xfrm>
              <a:off x="-6840" y="6365160"/>
              <a:ext cx="541800" cy="506520"/>
            </a:xfrm>
            <a:prstGeom prst="rect">
              <a:avLst/>
            </a:prstGeom>
            <a:solidFill>
              <a:srgbClr val="b5d8e1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" name="7"/>
            <p:cNvSpPr/>
            <p:nvPr/>
          </p:nvSpPr>
          <p:spPr>
            <a:xfrm>
              <a:off x="30240" y="6519240"/>
              <a:ext cx="467640" cy="19872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ru-RU" sz="1200" spc="-1" strike="noStrike">
                  <a:solidFill>
                    <a:srgbClr val="ffffff"/>
                  </a:solidFill>
                  <a:latin typeface="Gilroy-Bold"/>
                  <a:ea typeface="Gilroy-Bold"/>
                </a:rPr>
                <a:t>5</a:t>
              </a:r>
              <a:endParaRPr b="0" lang="ru-RU" sz="1200" spc="-1" strike="noStrike">
                <a:latin typeface="Arial"/>
              </a:endParaRPr>
            </a:p>
          </p:txBody>
        </p:sp>
      </p:grpSp>
      <p:sp>
        <p:nvSpPr>
          <p:cNvPr id="106" name="Текст 2"/>
          <p:cNvSpPr/>
          <p:nvPr/>
        </p:nvSpPr>
        <p:spPr>
          <a:xfrm>
            <a:off x="4736520" y="-8280"/>
            <a:ext cx="3492720" cy="11880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600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Бизнес-модель</a:t>
            </a:r>
            <a:endParaRPr b="0" lang="ru-RU" sz="3600" spc="-1" strike="noStrike">
              <a:latin typeface="Arial"/>
            </a:endParaRPr>
          </a:p>
        </p:txBody>
      </p:sp>
      <p:pic>
        <p:nvPicPr>
          <p:cNvPr id="107" name="Рисунок 20" descr=""/>
          <p:cNvPicPr/>
          <p:nvPr/>
        </p:nvPicPr>
        <p:blipFill>
          <a:blip r:embed="rId1"/>
          <a:stretch/>
        </p:blipFill>
        <p:spPr>
          <a:xfrm>
            <a:off x="3879000" y="189360"/>
            <a:ext cx="719640" cy="719640"/>
          </a:xfrm>
          <a:prstGeom prst="rect">
            <a:avLst/>
          </a:prstGeom>
          <a:ln w="0">
            <a:noFill/>
          </a:ln>
        </p:spPr>
      </p:pic>
      <p:pic>
        <p:nvPicPr>
          <p:cNvPr id="108" name="Рисунок 17" descr=""/>
          <p:cNvPicPr/>
          <p:nvPr/>
        </p:nvPicPr>
        <p:blipFill>
          <a:blip r:embed="rId2"/>
          <a:stretch/>
        </p:blipFill>
        <p:spPr>
          <a:xfrm>
            <a:off x="2332440" y="4228560"/>
            <a:ext cx="426240" cy="426240"/>
          </a:xfrm>
          <a:prstGeom prst="rect">
            <a:avLst/>
          </a:prstGeom>
          <a:ln w="0">
            <a:noFill/>
          </a:ln>
        </p:spPr>
      </p:pic>
      <p:pic>
        <p:nvPicPr>
          <p:cNvPr id="109" name="Рисунок 19" descr=""/>
          <p:cNvPicPr/>
          <p:nvPr/>
        </p:nvPicPr>
        <p:blipFill>
          <a:blip r:embed="rId3"/>
          <a:stretch/>
        </p:blipFill>
        <p:spPr>
          <a:xfrm>
            <a:off x="4541040" y="4790880"/>
            <a:ext cx="390600" cy="390600"/>
          </a:xfrm>
          <a:prstGeom prst="rect">
            <a:avLst/>
          </a:prstGeom>
          <a:ln w="0">
            <a:noFill/>
          </a:ln>
        </p:spPr>
      </p:pic>
      <p:pic>
        <p:nvPicPr>
          <p:cNvPr id="110" name="Рисунок 21" descr=""/>
          <p:cNvPicPr/>
          <p:nvPr/>
        </p:nvPicPr>
        <p:blipFill>
          <a:blip r:embed="rId4"/>
          <a:stretch/>
        </p:blipFill>
        <p:spPr>
          <a:xfrm>
            <a:off x="5148000" y="1229400"/>
            <a:ext cx="359640" cy="359640"/>
          </a:xfrm>
          <a:prstGeom prst="rect">
            <a:avLst/>
          </a:prstGeom>
          <a:ln w="0">
            <a:noFill/>
          </a:ln>
        </p:spPr>
      </p:pic>
      <p:pic>
        <p:nvPicPr>
          <p:cNvPr id="111" name="Рисунок 23" descr=""/>
          <p:cNvPicPr/>
          <p:nvPr/>
        </p:nvPicPr>
        <p:blipFill>
          <a:blip r:embed="rId5"/>
          <a:stretch/>
        </p:blipFill>
        <p:spPr>
          <a:xfrm>
            <a:off x="8788680" y="4228560"/>
            <a:ext cx="489240" cy="489240"/>
          </a:xfrm>
          <a:prstGeom prst="rect">
            <a:avLst/>
          </a:prstGeom>
          <a:ln w="0">
            <a:noFill/>
          </a:ln>
        </p:spPr>
      </p:pic>
      <p:pic>
        <p:nvPicPr>
          <p:cNvPr id="112" name="Рисунок 25" descr=""/>
          <p:cNvPicPr/>
          <p:nvPr/>
        </p:nvPicPr>
        <p:blipFill>
          <a:blip r:embed="rId6"/>
          <a:stretch/>
        </p:blipFill>
        <p:spPr>
          <a:xfrm>
            <a:off x="11061360" y="4200840"/>
            <a:ext cx="453960" cy="453960"/>
          </a:xfrm>
          <a:prstGeom prst="rect">
            <a:avLst/>
          </a:prstGeom>
          <a:ln w="0">
            <a:noFill/>
          </a:ln>
        </p:spPr>
      </p:pic>
      <p:pic>
        <p:nvPicPr>
          <p:cNvPr id="113" name="Рисунок 26" descr=""/>
          <p:cNvPicPr/>
          <p:nvPr/>
        </p:nvPicPr>
        <p:blipFill>
          <a:blip r:embed="rId7"/>
          <a:stretch/>
        </p:blipFill>
        <p:spPr>
          <a:xfrm>
            <a:off x="4599000" y="4290120"/>
            <a:ext cx="375120" cy="375120"/>
          </a:xfrm>
          <a:prstGeom prst="rect">
            <a:avLst/>
          </a:prstGeom>
          <a:ln w="0">
            <a:noFill/>
          </a:ln>
        </p:spPr>
      </p:pic>
      <p:pic>
        <p:nvPicPr>
          <p:cNvPr id="114" name="Рисунок 27" descr=""/>
          <p:cNvPicPr/>
          <p:nvPr/>
        </p:nvPicPr>
        <p:blipFill>
          <a:blip r:embed="rId8"/>
          <a:stretch/>
        </p:blipFill>
        <p:spPr>
          <a:xfrm>
            <a:off x="4568760" y="2435760"/>
            <a:ext cx="409680" cy="409680"/>
          </a:xfrm>
          <a:prstGeom prst="rect">
            <a:avLst/>
          </a:prstGeom>
          <a:ln w="0">
            <a:noFill/>
          </a:ln>
        </p:spPr>
      </p:pic>
      <p:pic>
        <p:nvPicPr>
          <p:cNvPr id="115" name="Рисунок 28" descr=""/>
          <p:cNvPicPr/>
          <p:nvPr/>
        </p:nvPicPr>
        <p:blipFill>
          <a:blip r:embed="rId9"/>
          <a:stretch/>
        </p:blipFill>
        <p:spPr>
          <a:xfrm>
            <a:off x="8882280" y="2435760"/>
            <a:ext cx="395640" cy="395640"/>
          </a:xfrm>
          <a:prstGeom prst="rect">
            <a:avLst/>
          </a:prstGeom>
          <a:ln w="0">
            <a:noFill/>
          </a:ln>
        </p:spPr>
      </p:pic>
      <p:pic>
        <p:nvPicPr>
          <p:cNvPr id="116" name="Рисунок 29" descr=""/>
          <p:cNvPicPr/>
          <p:nvPr/>
        </p:nvPicPr>
        <p:blipFill>
          <a:blip r:embed="rId10"/>
          <a:stretch/>
        </p:blipFill>
        <p:spPr>
          <a:xfrm>
            <a:off x="10982160" y="4790880"/>
            <a:ext cx="469440" cy="469440"/>
          </a:xfrm>
          <a:prstGeom prst="rect">
            <a:avLst/>
          </a:prstGeom>
          <a:ln w="0">
            <a:noFill/>
          </a:ln>
        </p:spPr>
      </p:pic>
      <p:pic>
        <p:nvPicPr>
          <p:cNvPr id="117" name="" descr=""/>
          <p:cNvPicPr/>
          <p:nvPr/>
        </p:nvPicPr>
        <p:blipFill>
          <a:blip r:embed="rId11"/>
          <a:stretch/>
        </p:blipFill>
        <p:spPr>
          <a:xfrm>
            <a:off x="2078640" y="1080000"/>
            <a:ext cx="7281360" cy="5711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Группа 5"/>
          <p:cNvGrpSpPr/>
          <p:nvPr/>
        </p:nvGrpSpPr>
        <p:grpSpPr>
          <a:xfrm>
            <a:off x="-4680" y="636840"/>
            <a:ext cx="1589760" cy="124920"/>
            <a:chOff x="-4680" y="636840"/>
            <a:chExt cx="1589760" cy="124920"/>
          </a:xfrm>
        </p:grpSpPr>
        <p:sp>
          <p:nvSpPr>
            <p:cNvPr id="119" name="Прямоугольник 6"/>
            <p:cNvSpPr/>
            <p:nvPr/>
          </p:nvSpPr>
          <p:spPr>
            <a:xfrm>
              <a:off x="-4680" y="636840"/>
              <a:ext cx="783720" cy="124920"/>
            </a:xfrm>
            <a:prstGeom prst="rect">
              <a:avLst/>
            </a:prstGeom>
            <a:solidFill>
              <a:srgbClr val="fbb3c1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0" name="Прямоугольник 7"/>
            <p:cNvSpPr/>
            <p:nvPr/>
          </p:nvSpPr>
          <p:spPr>
            <a:xfrm>
              <a:off x="199440" y="636840"/>
              <a:ext cx="783720" cy="124920"/>
            </a:xfrm>
            <a:prstGeom prst="rect">
              <a:avLst/>
            </a:prstGeom>
            <a:solidFill>
              <a:srgbClr val="9f00ff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1" name="Прямоугольник 8"/>
            <p:cNvSpPr/>
            <p:nvPr/>
          </p:nvSpPr>
          <p:spPr>
            <a:xfrm>
              <a:off x="403200" y="636840"/>
              <a:ext cx="783720" cy="124920"/>
            </a:xfrm>
            <a:prstGeom prst="rect">
              <a:avLst/>
            </a:prstGeom>
            <a:solidFill>
              <a:srgbClr val="fd493d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2" name="Прямоугольник 9"/>
            <p:cNvSpPr/>
            <p:nvPr/>
          </p:nvSpPr>
          <p:spPr>
            <a:xfrm>
              <a:off x="597240" y="636840"/>
              <a:ext cx="783720" cy="124920"/>
            </a:xfrm>
            <a:prstGeom prst="rect">
              <a:avLst/>
            </a:prstGeom>
            <a:solidFill>
              <a:srgbClr val="fcaf17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3" name="Прямоугольник 10"/>
            <p:cNvSpPr/>
            <p:nvPr/>
          </p:nvSpPr>
          <p:spPr>
            <a:xfrm>
              <a:off x="801360" y="636840"/>
              <a:ext cx="783720" cy="124920"/>
            </a:xfrm>
            <a:prstGeom prst="rect">
              <a:avLst/>
            </a:prstGeom>
            <a:solidFill>
              <a:srgbClr val="b5d8e1"/>
            </a:solidFill>
            <a:ln w="2540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24" name="Прямоугольник 16"/>
          <p:cNvGrpSpPr/>
          <p:nvPr/>
        </p:nvGrpSpPr>
        <p:grpSpPr>
          <a:xfrm>
            <a:off x="-6840" y="6365160"/>
            <a:ext cx="541800" cy="506520"/>
            <a:chOff x="-6840" y="6365160"/>
            <a:chExt cx="541800" cy="506520"/>
          </a:xfrm>
        </p:grpSpPr>
        <p:sp>
          <p:nvSpPr>
            <p:cNvPr id="125" name="Прямоугольник"/>
            <p:cNvSpPr/>
            <p:nvPr/>
          </p:nvSpPr>
          <p:spPr>
            <a:xfrm>
              <a:off x="-6840" y="6365160"/>
              <a:ext cx="541800" cy="506520"/>
            </a:xfrm>
            <a:prstGeom prst="rect">
              <a:avLst/>
            </a:prstGeom>
            <a:solidFill>
              <a:srgbClr val="fbb3c1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6" name="7"/>
            <p:cNvSpPr/>
            <p:nvPr/>
          </p:nvSpPr>
          <p:spPr>
            <a:xfrm>
              <a:off x="30240" y="6519240"/>
              <a:ext cx="467640" cy="19872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algn="ctr"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ru-RU" sz="1200" spc="-1" strike="noStrike">
                  <a:solidFill>
                    <a:srgbClr val="ffffff"/>
                  </a:solidFill>
                  <a:latin typeface="Gilroy-Bold"/>
                  <a:ea typeface="Gilroy-Bold"/>
                </a:rPr>
                <a:t>6</a:t>
              </a:r>
              <a:endParaRPr b="0" lang="ru-RU" sz="1200" spc="-1" strike="noStrike">
                <a:latin typeface="Arial"/>
              </a:endParaRPr>
            </a:p>
          </p:txBody>
        </p:sp>
      </p:grpSp>
      <p:sp>
        <p:nvSpPr>
          <p:cNvPr id="127" name="PlaceHolder 1"/>
          <p:cNvSpPr>
            <a:spLocks noGrp="1"/>
          </p:cNvSpPr>
          <p:nvPr>
            <p:ph/>
          </p:nvPr>
        </p:nvSpPr>
        <p:spPr>
          <a:xfrm>
            <a:off x="1626120" y="4416120"/>
            <a:ext cx="2507040" cy="12744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txBody>
          <a:bodyPr lIns="45720" rIns="45720" anchor="t">
            <a:normAutofit fontScale="82000"/>
          </a:bodyPr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Гасан Илья </a:t>
            </a: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Сергеевич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Руководитель </a:t>
            </a: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проекта 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7947720" y="4416120"/>
            <a:ext cx="2507040" cy="12744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txBody>
          <a:bodyPr lIns="45720" rIns="45720" anchor="t">
            <a:normAutofit fontScale="90000"/>
          </a:bodyPr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Трифонов Павел Владимирович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Разработчик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29" name="Рисунок 43" descr=""/>
          <p:cNvPicPr/>
          <p:nvPr/>
        </p:nvPicPr>
        <p:blipFill>
          <a:blip r:embed="rId1"/>
          <a:stretch/>
        </p:blipFill>
        <p:spPr>
          <a:xfrm>
            <a:off x="3368520" y="335520"/>
            <a:ext cx="519840" cy="519840"/>
          </a:xfrm>
          <a:prstGeom prst="rect">
            <a:avLst/>
          </a:prstGeom>
          <a:ln w="0">
            <a:noFill/>
          </a:ln>
        </p:spPr>
      </p:pic>
      <p:sp>
        <p:nvSpPr>
          <p:cNvPr id="130" name="Текст 2"/>
          <p:cNvSpPr/>
          <p:nvPr/>
        </p:nvSpPr>
        <p:spPr>
          <a:xfrm>
            <a:off x="420840" y="300240"/>
            <a:ext cx="1201680" cy="3340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pc="-1" strike="noStrike" cap="all">
                <a:solidFill>
                  <a:srgbClr val="000000"/>
                </a:solidFill>
                <a:latin typeface="Gilroy-ExtraBold"/>
                <a:ea typeface="Gilroy-ExtraBold"/>
              </a:rPr>
              <a:t>команда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31" name="Текст 2"/>
          <p:cNvSpPr/>
          <p:nvPr/>
        </p:nvSpPr>
        <p:spPr>
          <a:xfrm>
            <a:off x="3888720" y="1440"/>
            <a:ext cx="4283280" cy="11880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600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Команда проекта</a:t>
            </a:r>
            <a:endParaRPr b="0" lang="ru-RU" sz="3600" spc="-1" strike="noStrike">
              <a:latin typeface="Arial"/>
            </a:endParaRPr>
          </a:p>
        </p:txBody>
      </p:sp>
      <p:pic>
        <p:nvPicPr>
          <p:cNvPr id="132" name="Рисунок 2" descr=""/>
          <p:cNvPicPr/>
          <p:nvPr/>
        </p:nvPicPr>
        <p:blipFill>
          <a:blip r:embed="rId2"/>
          <a:stretch/>
        </p:blipFill>
        <p:spPr>
          <a:xfrm>
            <a:off x="1869480" y="1847520"/>
            <a:ext cx="2020320" cy="2020320"/>
          </a:xfrm>
          <a:prstGeom prst="rect">
            <a:avLst/>
          </a:prstGeom>
          <a:ln w="0">
            <a:noFill/>
          </a:ln>
        </p:spPr>
      </p:pic>
      <p:pic>
        <p:nvPicPr>
          <p:cNvPr id="133" name="Рисунок 3" descr=""/>
          <p:cNvPicPr/>
          <p:nvPr/>
        </p:nvPicPr>
        <p:blipFill>
          <a:blip r:embed="rId3"/>
          <a:srcRect l="19818" t="19234" r="11673" b="11943"/>
          <a:stretch/>
        </p:blipFill>
        <p:spPr>
          <a:xfrm>
            <a:off x="8434440" y="1841400"/>
            <a:ext cx="1533240" cy="2053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Прямоугольник 7"/>
          <p:cNvSpPr/>
          <p:nvPr/>
        </p:nvSpPr>
        <p:spPr>
          <a:xfrm>
            <a:off x="6103080" y="1742760"/>
            <a:ext cx="6121080" cy="5131440"/>
          </a:xfrm>
          <a:prstGeom prst="rect">
            <a:avLst/>
          </a:prstGeom>
          <a:solidFill>
            <a:srgbClr val="b5d8e1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5" name="Прямоугольник 10"/>
          <p:cNvSpPr/>
          <p:nvPr/>
        </p:nvSpPr>
        <p:spPr>
          <a:xfrm>
            <a:off x="6103080" y="-6120"/>
            <a:ext cx="6121080" cy="1800000"/>
          </a:xfrm>
          <a:prstGeom prst="rect">
            <a:avLst/>
          </a:prstGeom>
          <a:solidFill>
            <a:srgbClr val="fd493d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6" name="Прямоугольник 13"/>
          <p:cNvSpPr/>
          <p:nvPr/>
        </p:nvSpPr>
        <p:spPr>
          <a:xfrm>
            <a:off x="6102360" y="5347800"/>
            <a:ext cx="2372400" cy="1515600"/>
          </a:xfrm>
          <a:prstGeom prst="rect">
            <a:avLst/>
          </a:prstGeom>
          <a:solidFill>
            <a:srgbClr val="fbb3c1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7" name="Прямоугольник 9"/>
          <p:cNvSpPr/>
          <p:nvPr/>
        </p:nvSpPr>
        <p:spPr>
          <a:xfrm>
            <a:off x="8355960" y="-11880"/>
            <a:ext cx="3868560" cy="1811520"/>
          </a:xfrm>
          <a:prstGeom prst="rect">
            <a:avLst/>
          </a:prstGeom>
          <a:solidFill>
            <a:srgbClr val="fcaf17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38" name="Рисунок 24" descr="Рисунок 24"/>
          <p:cNvPicPr/>
          <p:nvPr/>
        </p:nvPicPr>
        <p:blipFill>
          <a:blip r:embed="rId1"/>
          <a:srcRect l="0" t="0" r="0" b="5188"/>
          <a:stretch/>
        </p:blipFill>
        <p:spPr>
          <a:xfrm>
            <a:off x="8806680" y="2300400"/>
            <a:ext cx="3417480" cy="4557240"/>
          </a:xfrm>
          <a:prstGeom prst="rect">
            <a:avLst/>
          </a:prstGeom>
          <a:ln w="12700">
            <a:noFill/>
          </a:ln>
        </p:spPr>
      </p:pic>
      <p:pic>
        <p:nvPicPr>
          <p:cNvPr id="139" name="image2.png" descr="image2.png"/>
          <p:cNvPicPr/>
          <p:nvPr/>
        </p:nvPicPr>
        <p:blipFill>
          <a:blip r:embed="rId2"/>
          <a:srcRect l="0" t="720" r="0" b="5621"/>
          <a:stretch/>
        </p:blipFill>
        <p:spPr>
          <a:xfrm>
            <a:off x="8362440" y="1788840"/>
            <a:ext cx="3862080" cy="5086800"/>
          </a:xfrm>
          <a:prstGeom prst="rect">
            <a:avLst/>
          </a:prstGeom>
          <a:ln w="12700">
            <a:noFill/>
          </a:ln>
        </p:spPr>
      </p:pic>
      <p:sp>
        <p:nvSpPr>
          <p:cNvPr id="140" name="Текст 2"/>
          <p:cNvSpPr/>
          <p:nvPr/>
        </p:nvSpPr>
        <p:spPr>
          <a:xfrm>
            <a:off x="532080" y="995040"/>
            <a:ext cx="5407920" cy="4528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anchor="ctr">
            <a:norm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6900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СПАСИБО</a:t>
            </a:r>
            <a:r>
              <a:rPr b="0" lang="ru-RU" sz="7200" spc="-1" strike="noStrike">
                <a:solidFill>
                  <a:srgbClr val="8f00ff"/>
                </a:solidFill>
                <a:latin typeface="Gilroy-ExtraBold"/>
                <a:ea typeface="Gilroy-ExtraBold"/>
              </a:rPr>
              <a:t>!</a:t>
            </a:r>
            <a:endParaRPr b="0" lang="ru-RU" sz="7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2300" spc="-1" strike="noStrike">
                <a:solidFill>
                  <a:srgbClr val="8f00ff"/>
                </a:solidFill>
                <a:latin typeface="Gilroy-Light"/>
                <a:ea typeface="Gilroy-Light"/>
              </a:rPr>
              <a:t>КОНТАКТЫ</a:t>
            </a:r>
            <a:endParaRPr b="0" lang="ru-RU" sz="23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ru-RU" sz="2300" spc="-1" strike="noStrike">
                <a:solidFill>
                  <a:srgbClr val="1b1b1b"/>
                </a:solidFill>
                <a:latin typeface="Gilroy-Light"/>
                <a:ea typeface="Gilroy-Light"/>
              </a:rPr>
              <a:t>Телефон 89217010075 </a:t>
            </a:r>
            <a:endParaRPr b="0" lang="ru-RU" sz="23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en-US" sz="2300" spc="-1" strike="noStrike">
                <a:solidFill>
                  <a:srgbClr val="1b1b1b"/>
                </a:solidFill>
                <a:latin typeface="Gilroy-Light"/>
                <a:ea typeface="Gilroy-Light"/>
              </a:rPr>
              <a:t>Email</a:t>
            </a:r>
            <a:r>
              <a:rPr b="0" lang="ru-RU" sz="2300" spc="-1" strike="noStrike">
                <a:solidFill>
                  <a:srgbClr val="1b1b1b"/>
                </a:solidFill>
                <a:latin typeface="Gilroy-Light"/>
                <a:ea typeface="Gilroy-Light"/>
              </a:rPr>
              <a:t>: ilya.gasan2020@mail.ru</a:t>
            </a:r>
            <a:endParaRPr b="0" lang="ru-RU" sz="2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3334</TotalTime>
  <Application>LibreOffice/7.3.7.2$Linux_X86_64 LibreOffice_project/30$Build-2</Application>
  <AppVersion>15.0000</AppVersion>
  <Words>662</Words>
  <Paragraphs>159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Виктория Бокарева</dc:creator>
  <dc:description/>
  <dc:language>ru-RU</dc:language>
  <cp:lastModifiedBy/>
  <dcterms:modified xsi:type="dcterms:W3CDTF">2023-11-18T13:04:23Z</dcterms:modified>
  <cp:revision>54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7</vt:i4>
  </property>
</Properties>
</file>