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sldIdLst>
    <p:sldId id="256" r:id="rId3"/>
    <p:sldId id="263" r:id="rId4"/>
    <p:sldId id="258" r:id="rId5"/>
    <p:sldId id="264" r:id="rId6"/>
    <p:sldId id="261" r:id="rId7"/>
    <p:sldId id="262" r:id="rId8"/>
    <p:sldId id="272" r:id="rId9"/>
    <p:sldId id="266" r:id="rId10"/>
    <p:sldId id="267" r:id="rId11"/>
    <p:sldId id="268" r:id="rId12"/>
    <p:sldId id="269" r:id="rId13"/>
    <p:sldId id="270" r:id="rId14"/>
    <p:sldId id="271" r:id="rId15"/>
    <p:sldId id="282" r:id="rId16"/>
    <p:sldId id="273" r:id="rId17"/>
    <p:sldId id="260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BC3"/>
    <a:srgbClr val="9384BE"/>
    <a:srgbClr val="EFDBF9"/>
    <a:srgbClr val="CF92EE"/>
    <a:srgbClr val="D6BCDE"/>
    <a:srgbClr val="CD9BE9"/>
    <a:srgbClr val="C4E9FC"/>
    <a:srgbClr val="8ED6FA"/>
    <a:srgbClr val="D3FBF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5E4E7-FE1E-4348-83A5-3EAA49D96C7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61D23-0392-48D3-9918-D9D628D5932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yabs.yandex.ru/count/WmSejI_zOoVX2Las0yqN01Fifiqux5OG0UyI0Hq4amf55igT9j3dSxcpP_kTEs-uy_KxNc-umxrXHP9H9oLPXwf5rbe9g2QY1jL2Lo4RDTGPhOUiIaL2DP2CAFHPJKggWMJWjVDsGelg8kjHFRrjMmGPDPNeng4Zr3ICZ82CQWZLg9EMagWrZIKWfIMZeX94I5ObQvLAL2sYplYvWMGT6gBAg6S48L6jIKD3r9ya9AlIqX6HKL0z8yYgz4CZgOOH4XM8EeF6Z_Jv8xMbKTosIrI5y1mAVK9pMmgrPP1OGXgXb6HqX4Iz7ja1KpODqD76LDme_GE9FWS3133eE7ecJrJ-gCnUt29rjY8umQwj-SYItA92Hri1MXKwXXIWLQ63hG2j2Xrh1MXLwF0Me5MnX2ldwq0p3cWBpp0jfvkKraI7Lski0yI34cJV6k3BeiUdngFFMiOG3VifbKwZKYW-VJhjV9hdqJfgtqvR-ipnEty-Rwcz0WURL4xpymv-zHytNXoZknDFMixd6oORhz_Qx3wmRGCuW0rS-Ye9v0ulEAirhOQz2MUrfjMmfQTgoXl2J5hblITiO5cwhcYuD4hTHXKPF8cXGeStW2q6B_JA6vOJqzjPceMj0xhED4EcoHA84aLXwodeC1FACDox679JnuAPj5WzHap7w22WRUt44F908amNAZZU7QYpHZJr_11iy-ktJQxVDdUVvIN-OMQVMUw3bqEsSFytH1EHxmtHHEHpQ_6Mly-mAI7ojTw77f2VzJxqW33DHrvc-SYRneGGQy7FYTvf09RfhVVnQ4PdlTUNR-wSn9xi-Q8y7VenxS47UF4Zx_vxs_sO3EjaLf5-l-sweenr9zn9h_LvNSJ4CHzfGhWGiuK-_dAbKgcKuS3K1ZOpgloIKdqOR24nQICR_ByO2CPnntBYXXjOf9XbNco0lTbalT7zlhVhKfU5GlGsPNDfEc7gVcmcQzKBoTW75HstKF2IgnCXZgpfnJ7DS_obdGVQh5s2JnqR8ohlY8k2hqm72RwHK5q1~2?baobab_event_id=m3ssx53w9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  <a:alpha val="36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10810240" cy="2915920"/>
          </a:xfrm>
        </p:spPr>
        <p:txBody>
          <a:bodyPr>
            <a:normAutofit/>
          </a:bodyPr>
          <a:lstStyle/>
          <a:p>
            <a:r>
              <a:rPr lang="ru-RU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SimSun" panose="02010600030101010101" pitchFamily="2" charset="-122"/>
              </a:rPr>
              <a:t>Кампус для отдыха студентов</a:t>
            </a:r>
            <a:r>
              <a:rPr lang="ru-RU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SimSun" panose="02010600030101010101" pitchFamily="2" charset="-122"/>
              </a:rPr>
              <a:t/>
            </a:r>
            <a:br>
              <a:rPr lang="ru-RU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SimSun" panose="02010600030101010101" pitchFamily="2" charset="-122"/>
              </a:rPr>
            </a:b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3781643"/>
            <a:ext cx="9763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Руководитель проекта: </a:t>
            </a:r>
            <a:r>
              <a:rPr lang="ru-RU" sz="2400" b="1" i="0" dirty="0">
                <a:effectLst/>
                <a:latin typeface="Palatino Linotype" panose="02040502050505030304" pitchFamily="18" charset="0"/>
              </a:rPr>
              <a:t>Филиппова Ксения Владимировна</a:t>
            </a:r>
          </a:p>
          <a:p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1524000"/>
            <a:ext cx="4399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Palatino Linotype" panose="02040502050505030304" pitchFamily="18" charset="0"/>
              </a:rPr>
              <a:t>Проектная деятельность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908953"/>
            <a:ext cx="2773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Palatino Linotype" panose="02040502050505030304" pitchFamily="18" charset="0"/>
              </a:rPr>
              <a:t>Хабаровск 2024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794760" cy="854075"/>
          </a:xfrm>
        </p:spPr>
        <p:txBody>
          <a:bodyPr>
            <a:normAutofit/>
          </a:bodyPr>
          <a:lstStyle/>
          <a:p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Проблемы: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73200"/>
            <a:ext cx="10515600" cy="5019675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ru-RU" sz="26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Отсутствие единого пространства для студенческой жизни.</a:t>
            </a:r>
          </a:p>
          <a:p>
            <a:pPr>
              <a:lnSpc>
                <a:spcPct val="114000"/>
              </a:lnSpc>
            </a:pPr>
            <a:r>
              <a:rPr lang="ru-RU" sz="26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Снижение мотивации к учебе.</a:t>
            </a:r>
          </a:p>
          <a:p>
            <a:pPr>
              <a:lnSpc>
                <a:spcPct val="114000"/>
              </a:lnSpc>
            </a:pPr>
            <a:r>
              <a:rPr lang="ru-RU" sz="26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Сложности с привлечением талантливых абитуриентов.</a:t>
            </a:r>
          </a:p>
          <a:p>
            <a:pPr marL="0" indent="0">
              <a:lnSpc>
                <a:spcPct val="114000"/>
              </a:lnSpc>
              <a:buNone/>
            </a:pPr>
            <a:endParaRPr lang="ru-RU" dirty="0">
              <a:effectLst/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Факты подтверждающие наличие проблемы:</a:t>
            </a:r>
          </a:p>
          <a:p>
            <a:pPr>
              <a:lnSpc>
                <a:spcPct val="114000"/>
              </a:lnSpc>
            </a:pPr>
            <a:r>
              <a:rPr lang="ru-RU" sz="2000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Низкие показатели поступления в ТОГУ в последние годы.</a:t>
            </a:r>
          </a:p>
          <a:p>
            <a:pPr>
              <a:lnSpc>
                <a:spcPct val="114000"/>
              </a:lnSpc>
            </a:pPr>
            <a:r>
              <a:rPr lang="ru-RU" sz="2000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Нехватка места для проведения крупных мероприятий и выставок.</a:t>
            </a:r>
          </a:p>
          <a:p>
            <a:pPr>
              <a:lnSpc>
                <a:spcPct val="114000"/>
              </a:lnSpc>
            </a:pPr>
            <a:r>
              <a:rPr lang="ru-RU" sz="2000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Отсутствие места, где студенты и преподаватели смогут комфортно коммуницировать между друг другом.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408920" cy="1057275"/>
          </a:xfrm>
        </p:spPr>
        <p:txBody>
          <a:bodyPr>
            <a:noAutofit/>
          </a:bodyPr>
          <a:lstStyle/>
          <a:p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Montserrat SemiBold" panose="00000700000000000000"/>
                <a:cs typeface="Montserrat SemiBold" panose="00000700000000000000"/>
              </a:rPr>
              <a:t>Описание и актуальность СТАРТАП-ПРОЕКТА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6280" y="1676399"/>
            <a:ext cx="4516120" cy="4317999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i="1" dirty="0">
                <a:latin typeface="Palatino Linotype" panose="02040502050505030304" pitchFamily="18" charset="0"/>
                <a:ea typeface="SimSun" panose="02010600030101010101" pitchFamily="2" charset="-122"/>
              </a:rPr>
              <a:t>Открытие кампуса Тихоокеанского Государственного Университета (ТОГУ) является ключевым шагом в развитии не только образовательного процесса, но и в создании уникальной среды для студентов. Современный кампус – это не просто набор зданий, это живая система, где учатся, работают, отдыхают и взаимодействуют между собой студенты, преподаватели и сотрудники.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20" y="1676399"/>
            <a:ext cx="5890757" cy="4094480"/>
          </a:xfrm>
          <a:prstGeom prst="round2Diag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09257"/>
            <a:ext cx="10683240" cy="1416368"/>
          </a:xfrm>
        </p:spPr>
        <p:txBody>
          <a:bodyPr>
            <a:noAutofit/>
          </a:bodyPr>
          <a:lstStyle/>
          <a:p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Актуальность открытия кампуса обусловлена несколькими факторами:</a:t>
            </a:r>
            <a:b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</a:b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8400" y="1792248"/>
            <a:ext cx="6979920" cy="2360295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600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1. Создание единого образовательного пространства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600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2. Развитие студенческой жизни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600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3. Формирование сообщества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600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4. Привлечение талантов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600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5. Подготовка специалистов для региона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70560" y="4283948"/>
            <a:ext cx="1052576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2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Открытие кампуса – это инвестиция в будущее, в развитие образования и в рост качества жизни студентов. Это шаг к созданию современного и уникального образовательного пространства, которое будет способствовать развитию инноваций и подготовке специалистов для региона и страны в целом.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1555433"/>
            <a:ext cx="4826000" cy="384968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2400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ru-RU" sz="2600" b="1" dirty="0">
                <a:solidFill>
                  <a:srgbClr val="000000"/>
                </a:solidFill>
                <a:latin typeface="Palatino Linotype" panose="02040502050505030304" pitchFamily="18" charset="0"/>
                <a:ea typeface="Courier New" panose="02070309020205020404" pitchFamily="49" charset="0"/>
              </a:rPr>
              <a:t>Цель проекта: 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240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Разработать кампус для студентов</a:t>
            </a:r>
          </a:p>
          <a:p>
            <a:pPr marL="0" indent="0">
              <a:lnSpc>
                <a:spcPct val="110000"/>
              </a:lnSpc>
              <a:buNone/>
            </a:pPr>
            <a:endParaRPr lang="ru-RU" sz="2400" dirty="0">
              <a:effectLst/>
              <a:latin typeface="Palatino Linotype" panose="02040502050505030304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2400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ru-RU" sz="2600" b="1" dirty="0"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Ключевые задачи проекта: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2400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 </a:t>
            </a:r>
            <a:r>
              <a:rPr lang="ru-RU" sz="240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1.  Создать эскиз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240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  2.  Найти работников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902960" y="751344"/>
            <a:ext cx="552704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Статистические данные: 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Дефицит современных учебных пространств: По данным Роспотребнадзора, более 60% вузов России нуждаются в капитальном ремонте или реконструкции. 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Увеличение числа студентов: Количество студентов в России за последние 10 лет выросло на 20%, что создает нагрузку на существующую инфраструктуру.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Повышенные требования к образовательному процессу: Современные студенты требуют комфортных условий обучения, доступности современных технологий, возможности для развития не только академических, но и социальных навыков.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37197"/>
            <a:ext cx="9718040" cy="1002348"/>
          </a:xfrm>
        </p:spPr>
        <p:txBody>
          <a:bodyPr>
            <a:normAutofit/>
          </a:bodyPr>
          <a:lstStyle/>
          <a:p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Заинтересованные стороны и партнёры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RU" sz="2000" i="1" dirty="0">
                <a:latin typeface="Palatino Linotype" panose="02040502050505030304" pitchFamily="18" charset="0"/>
              </a:rPr>
              <a:t>1. </a:t>
            </a:r>
            <a:r>
              <a:rPr lang="ru-RU" sz="20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Администрация ТОГУ: Ректор и Проректор – Они заинтересованы в увеличении инфраструктуры, увеличении внимания со стороны абитуриентов в выборе университета, а также комфорта студентов. </a:t>
            </a:r>
          </a:p>
          <a:p>
            <a:pPr marL="0" indent="0">
              <a:lnSpc>
                <a:spcPct val="150000"/>
              </a:lnSpc>
              <a:buNone/>
            </a:pPr>
            <a:endParaRPr lang="ru-RU" sz="2000" i="1" dirty="0">
              <a:latin typeface="Palatino Linotype" panose="0204050205050503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2000" i="1" dirty="0">
                <a:latin typeface="Palatino Linotype" panose="02040502050505030304" pitchFamily="18" charset="0"/>
              </a:rPr>
              <a:t>2. </a:t>
            </a:r>
            <a:r>
              <a:rPr lang="ru-RU" sz="20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Профком и Студсовет – Они заинтересованы в комфортности проведения собраний и интерактива.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1080" y="419893"/>
            <a:ext cx="4536440" cy="636747"/>
          </a:xfrm>
        </p:spPr>
        <p:txBody>
          <a:bodyPr>
            <a:norm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STEP-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анализ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55600" y="1391920"/>
            <a:ext cx="5557521" cy="5303520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b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1. Социальные факторы (Social):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9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ru-RU" sz="2900" i="1" u="sng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Демографические тренды</a:t>
            </a: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 Изменение численности населения в регионе, предпочтения молодежи в выборе вуза и места обучения.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ru-RU" sz="2900" i="1" u="sng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Образ жизни студентов</a:t>
            </a: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 Предпочтения студентов в отношении комфорта, доступности технологий, развлечений и социальной активности. Нужно учитывать, что современные студенты ценят удобство, современные технологии и активную социальную жизнь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ru-RU" sz="2900" i="1" u="sng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Культурные ценности</a:t>
            </a: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 Студентом важно показаться себя и свой потенциал в творчестве который хорошо скажется на улучшении института и привлечения большего внимания новых людей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ru-RU" sz="2900" i="1" u="sng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Влияние социальных сетей</a:t>
            </a: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 Роль социальных платформ в формировании мнения об университете и кампусе.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ru-RU" sz="2900" i="1" u="sng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Активность студенческого сообщества</a:t>
            </a: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 Насколько активно студенческое сообщество и привлекательны организуемые им мероприятия.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78880" y="1391920"/>
            <a:ext cx="5405120" cy="5181600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lnSpc>
                <a:spcPct val="114000"/>
              </a:lnSpc>
              <a:buNone/>
            </a:pPr>
            <a:r>
              <a:rPr lang="ru-RU" sz="3300" b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2. Технологические факторы (Technological):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ru-RU" sz="2900" i="1" u="sng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Доступ к технологиям</a:t>
            </a: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 Наличие высокоскоростного интернета, компьютерных лабораторий, современных аудиторий, онлайн-платформ для обучения и коммуникации.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ru-RU" sz="2900" i="1" u="sng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Инновационные технологии в обучении</a:t>
            </a: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 Использование современных методик преподавания, цифровых инструментов, онлайн-курсов.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ru-RU" sz="2900" i="1" u="sng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Уровень цифровизации кампуса</a:t>
            </a: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 Наличие систем видеонаблюдения, контроля доступа, электронных платежных систем.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ru-RU" sz="2900" i="1" u="sng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Использование технологий для привлечения абитуриентов:</a:t>
            </a: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Виртуальные туры, онлайн-презентации, использование социальных сетей для продвижения кампуса.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2520" y="467677"/>
            <a:ext cx="4170680" cy="893763"/>
          </a:xfrm>
        </p:spPr>
        <p:txBody>
          <a:bodyPr>
            <a:norm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STEP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анализ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8960" y="1595119"/>
            <a:ext cx="5130800" cy="5039361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lnSpc>
                <a:spcPct val="114000"/>
              </a:lnSpc>
              <a:buNone/>
            </a:pPr>
            <a:r>
              <a:rPr lang="ru-RU" sz="3300" b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3. Экономические факторы (Economic):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ru-RU" sz="2900" i="1" u="sng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Стоимость обучения и проживания</a:t>
            </a: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 Конкурентоспособность стоимости обучения и проживания в общежитиях по сравнению с другими университетами.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ru-RU" sz="2900" i="1" u="sng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Доступность финансовой поддержки</a:t>
            </a: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 Наличие стипендий, грантов, программ льготного кредитования для студентов.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ru-RU" sz="2900" i="1" u="sng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Экономическая ситуация в регионе</a:t>
            </a: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 Влияние экономического развития региона на привлекательность университета для студентов.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ru-RU" sz="2900" i="1" u="sng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Возможности трудоустройства выпускников</a:t>
            </a: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 Перспективы трудоустройства выпускников ТОГУ в регионе.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ru-RU" sz="2900" i="1" u="sng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Спонсорство и инвестиции</a:t>
            </a:r>
            <a:r>
              <a:rPr lang="ru-RU" sz="29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 Возможности привлечения инвестиций для развития инфраструктуры кампуса.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963920" y="1595119"/>
            <a:ext cx="5821680" cy="4088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b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4. Политические и правовые факторы (Political &amp; Legal):</a:t>
            </a:r>
          </a:p>
          <a:p>
            <a:pPr>
              <a:lnSpc>
                <a:spcPct val="114000"/>
              </a:lnSpc>
            </a:pPr>
            <a:r>
              <a:rPr lang="ru-RU" sz="16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ru-RU" sz="1600" i="1" u="sng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Государственная политика в сфере образования</a:t>
            </a:r>
            <a:r>
              <a:rPr lang="ru-RU" sz="16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 Влияние государственных программ и инициатив на развитие университета.</a:t>
            </a:r>
          </a:p>
          <a:p>
            <a:pPr>
              <a:lnSpc>
                <a:spcPct val="114000"/>
              </a:lnSpc>
            </a:pPr>
            <a:r>
              <a:rPr lang="ru-RU" sz="16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ru-RU" sz="1600" i="1" u="sng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Законодательство в сфере образования</a:t>
            </a:r>
            <a:r>
              <a:rPr lang="ru-RU" sz="16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 Соответствие деятельности университета законодательным требованиям.</a:t>
            </a:r>
          </a:p>
          <a:p>
            <a:pPr>
              <a:lnSpc>
                <a:spcPct val="114000"/>
              </a:lnSpc>
            </a:pPr>
            <a:r>
              <a:rPr lang="ru-RU" sz="16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ru-RU" sz="1600" i="1" u="sng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Правила безопасности и охраны труда</a:t>
            </a:r>
            <a:r>
              <a:rPr lang="ru-RU" sz="16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 Соблюдение требований безопасности в кампусе.</a:t>
            </a:r>
          </a:p>
          <a:p>
            <a:pPr>
              <a:lnSpc>
                <a:spcPct val="114000"/>
              </a:lnSpc>
            </a:pPr>
            <a:r>
              <a:rPr lang="ru-RU" sz="16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ru-RU" sz="1600" i="1" u="sng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Лицензирование и аккредитация</a:t>
            </a:r>
            <a:r>
              <a:rPr lang="ru-RU" sz="16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 Поддержание соответствия университета установленным стандартам.</a:t>
            </a:r>
          </a:p>
          <a:p>
            <a:pPr>
              <a:lnSpc>
                <a:spcPct val="114000"/>
              </a:lnSpc>
            </a:pPr>
            <a:r>
              <a:rPr lang="ru-RU" sz="16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* </a:t>
            </a:r>
            <a:r>
              <a:rPr lang="ru-RU" sz="1600" i="1" u="sng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Регуляция технических работ</a:t>
            </a:r>
            <a:r>
              <a:rPr lang="ru-RU" sz="1600" i="1" dirty="0"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 Получение всех необходимых разрешений на проведение работ.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806440" cy="1108075"/>
          </a:xfrm>
        </p:spPr>
        <p:txBody>
          <a:bodyPr>
            <a:normAutofit/>
          </a:bodyPr>
          <a:lstStyle/>
          <a:p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Конкуренты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7"/>
            <a:ext cx="8630920" cy="4802187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ru-RU" sz="720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«Хабаровский краевой фонд капитального ремонта». Адрес: ул. Ленина, 57.</a:t>
            </a:r>
          </a:p>
          <a:p>
            <a:pPr>
              <a:lnSpc>
                <a:spcPct val="120000"/>
              </a:lnSpc>
            </a:pPr>
            <a:r>
              <a:rPr lang="ru-RU" sz="720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«Талан». Адрес: ул. Серышева, 56.</a:t>
            </a:r>
          </a:p>
          <a:p>
            <a:pPr>
              <a:lnSpc>
                <a:spcPct val="120000"/>
              </a:lnSpc>
            </a:pPr>
            <a:r>
              <a:rPr lang="ru-RU" sz="720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«Фонд жилищного строительства». Адрес: ул. Шеронова, 8, корп. 2. </a:t>
            </a:r>
          </a:p>
          <a:p>
            <a:pPr>
              <a:lnSpc>
                <a:spcPct val="120000"/>
              </a:lnSpc>
            </a:pPr>
            <a:r>
              <a:rPr lang="ru-RU" sz="720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Ketom. Адрес: Беломорская ул., 23.</a:t>
            </a:r>
          </a:p>
          <a:p>
            <a:pPr>
              <a:lnSpc>
                <a:spcPct val="120000"/>
              </a:lnSpc>
            </a:pPr>
            <a:r>
              <a:rPr lang="ru-RU" sz="720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«Бамстроймеханизация». Адрес: ул. Гамарника, 17.</a:t>
            </a:r>
          </a:p>
          <a:p>
            <a:pPr>
              <a:lnSpc>
                <a:spcPct val="120000"/>
              </a:lnSpc>
            </a:pPr>
            <a:r>
              <a:rPr lang="ru-RU" sz="720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«Управление инвестиционных программ». Адрес: ул. Гайдара, 14.</a:t>
            </a:r>
          </a:p>
          <a:p>
            <a:pPr>
              <a:lnSpc>
                <a:spcPct val="120000"/>
              </a:lnSpc>
            </a:pPr>
            <a:r>
              <a:rPr lang="ru-RU" sz="720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«Завод домов КПД 100». Адрес: ул. Ленина, 18В.</a:t>
            </a:r>
          </a:p>
          <a:p>
            <a:pPr>
              <a:lnSpc>
                <a:spcPct val="120000"/>
              </a:lnSpc>
            </a:pPr>
            <a:r>
              <a:rPr lang="ru-RU" sz="720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«Кит». Адрес: ул. Джамбула, 80/1. </a:t>
            </a:r>
          </a:p>
          <a:p>
            <a:pPr>
              <a:lnSpc>
                <a:spcPct val="120000"/>
              </a:lnSpc>
            </a:pPr>
            <a:r>
              <a:rPr lang="ru-RU" sz="720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«СтройДорСервис». Адрес: ул. Знамёнщикова, 12.</a:t>
            </a:r>
          </a:p>
          <a:p>
            <a:pPr>
              <a:lnSpc>
                <a:spcPct val="120000"/>
              </a:lnSpc>
            </a:pPr>
            <a:r>
              <a:rPr lang="ru-RU" sz="720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«Мастер Плит Строй». Адрес: Промышленная ул., 12А. </a:t>
            </a:r>
          </a:p>
          <a:p>
            <a:pPr>
              <a:lnSpc>
                <a:spcPct val="120000"/>
              </a:lnSpc>
            </a:pPr>
            <a:r>
              <a:rPr lang="ru-RU" sz="720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«Технополимер». Адрес: ул. Карла Маркса, 144.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55601"/>
            <a:ext cx="10744200" cy="762000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SWOT-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анализ</a:t>
            </a:r>
            <a:r>
              <a:rPr lang="ru-RU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/>
            </a:r>
            <a:br>
              <a:rPr lang="ru-RU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683260" y="812800"/>
          <a:ext cx="10899140" cy="58064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374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4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024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Сильные стороны (</a:t>
                      </a:r>
                      <a:r>
                        <a:rPr lang="en-US" sz="1600" b="1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Strengths):</a:t>
                      </a:r>
                      <a:endParaRPr lang="ru-RU" sz="1600" b="1" kern="1200" dirty="0">
                        <a:solidFill>
                          <a:schemeClr val="tx2"/>
                        </a:solidFill>
                        <a:effectLst/>
                        <a:latin typeface="Palatino Linotype" panose="02040502050505030304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800" b="1" kern="1200" dirty="0">
                        <a:solidFill>
                          <a:schemeClr val="tx2"/>
                        </a:solidFill>
                        <a:effectLst/>
                        <a:latin typeface="Palatino Linotype" panose="02040502050505030304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1. </a:t>
                      </a:r>
                      <a:r>
                        <a:rPr lang="ru-RU" sz="1400" b="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Уникальные возможности кампуса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2. Активность студенческого совета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3. Планируемые технические работы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4. Репутация университета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kern="1200" dirty="0">
                        <a:solidFill>
                          <a:schemeClr val="tx2"/>
                        </a:solidFill>
                        <a:effectLst/>
                        <a:latin typeface="Palatino Linotype" panose="02040502050505030304" pitchFamily="18" charset="0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Слабые стороны (</a:t>
                      </a:r>
                      <a:r>
                        <a:rPr lang="en-US" sz="1600" b="1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Weaknesses)</a:t>
                      </a:r>
                      <a:r>
                        <a:rPr lang="ru-RU" sz="1600" b="1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:</a:t>
                      </a:r>
                      <a:endParaRPr lang="en-US" sz="1600" b="1" kern="1200" dirty="0">
                        <a:solidFill>
                          <a:schemeClr val="tx2"/>
                        </a:solidFill>
                        <a:effectLst/>
                        <a:latin typeface="Palatino Linotype" panose="02040502050505030304" pitchFamily="18" charset="0"/>
                        <a:ea typeface="+mn-ea"/>
                        <a:cs typeface="+mn-cs"/>
                      </a:endParaRPr>
                    </a:p>
                    <a:p>
                      <a:endParaRPr lang="ru-RU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solidFill>
                            <a:schemeClr val="tx2"/>
                          </a:solidFill>
                          <a:latin typeface="Palatino Linotype" panose="02040502050505030304" pitchFamily="18" charset="0"/>
                        </a:rPr>
                        <a:t>1. </a:t>
                      </a:r>
                      <a:r>
                        <a:rPr lang="ru-RU" sz="1600" b="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Неудобное расположение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solidFill>
                            <a:schemeClr val="tx2"/>
                          </a:solidFill>
                          <a:latin typeface="Palatino Linotype" panose="02040502050505030304" pitchFamily="18" charset="0"/>
                        </a:rPr>
                        <a:t>2. </a:t>
                      </a:r>
                      <a:r>
                        <a:rPr lang="ru-RU" sz="1600" b="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Устаревшая инфраструктура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solidFill>
                            <a:schemeClr val="tx2"/>
                          </a:solidFill>
                          <a:latin typeface="Palatino Linotype" panose="02040502050505030304" pitchFamily="18" charset="0"/>
                        </a:rPr>
                        <a:t>3. </a:t>
                      </a:r>
                      <a:r>
                        <a:rPr lang="ru-RU" sz="1600" b="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Низкая активность студенческого совета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solidFill>
                            <a:schemeClr val="tx2"/>
                          </a:solidFill>
                          <a:latin typeface="Palatino Linotype" panose="02040502050505030304" pitchFamily="18" charset="0"/>
                        </a:rPr>
                        <a:t>4. </a:t>
                      </a:r>
                      <a:r>
                        <a:rPr lang="ru-RU" sz="1600" b="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Негативный опыт студентов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solidFill>
                            <a:schemeClr val="tx2"/>
                          </a:solidFill>
                          <a:latin typeface="Palatino Linotype" panose="02040502050505030304" pitchFamily="18" charset="0"/>
                        </a:rPr>
                        <a:t>5. </a:t>
                      </a:r>
                      <a:r>
                        <a:rPr lang="ru-RU" sz="1600" b="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Непрозрачность технических работ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12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Возможности (</a:t>
                      </a:r>
                      <a:r>
                        <a:rPr lang="en-US" sz="1600" b="1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Opportunities):</a:t>
                      </a:r>
                    </a:p>
                    <a:p>
                      <a:endParaRPr lang="ru-RU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1. Организация открытых дней и экскурсий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latin typeface="Palatino Linotype" panose="02040502050505030304" pitchFamily="18" charset="0"/>
                        </a:rPr>
                        <a:t>2. 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Проведение мероприятий студенческого совета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latin typeface="Palatino Linotype" panose="02040502050505030304" pitchFamily="18" charset="0"/>
                        </a:rPr>
                        <a:t>3. 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Использование социальных сетей и онлайн-платформ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latin typeface="Palatino Linotype" panose="02040502050505030304" pitchFamily="18" charset="0"/>
                        </a:rPr>
                        <a:t>4. 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Партнерство с компаниями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latin typeface="Palatino Linotype" panose="02040502050505030304" pitchFamily="18" charset="0"/>
                        </a:rPr>
                        <a:t>5. 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Создание комфортных зон для работы и отдыха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latin typeface="Palatino Linotype" panose="02040502050505030304" pitchFamily="18" charset="0"/>
                        </a:rPr>
                        <a:t>6. 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Прямая коммуникация с абитуриентами и студентами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latin typeface="Palatino Linotype" panose="02040502050505030304" pitchFamily="18" charset="0"/>
                        </a:rPr>
                        <a:t>7. 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Трансляция собраний студенческого совета онлайн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Угрозы (</a:t>
                      </a:r>
                      <a:r>
                        <a:rPr lang="en-US" sz="1600" b="1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Threats):</a:t>
                      </a:r>
                    </a:p>
                    <a:p>
                      <a:endParaRPr lang="ru-RU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latin typeface="Palatino Linotype" panose="02040502050505030304" pitchFamily="18" charset="0"/>
                        </a:rPr>
                        <a:t>1. 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Конкуренция с другими университетами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latin typeface="Palatino Linotype" panose="02040502050505030304" pitchFamily="18" charset="0"/>
                        </a:rPr>
                        <a:t>2. 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Негативные отзывы в сети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latin typeface="Palatino Linotype" panose="02040502050505030304" pitchFamily="18" charset="0"/>
                        </a:rPr>
                        <a:t>3. 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Нехватка финансирования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latin typeface="Palatino Linotype" panose="02040502050505030304" pitchFamily="18" charset="0"/>
                        </a:rPr>
                        <a:t>4. 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Проблемы с организацией технических работ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latin typeface="Palatino Linotype" panose="02040502050505030304" pitchFamily="18" charset="0"/>
                        </a:rPr>
                        <a:t>5. 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Неэффективная коммуникация со студентами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4520" y="447040"/>
            <a:ext cx="10368280" cy="888048"/>
          </a:xfrm>
        </p:spPr>
        <p:txBody>
          <a:bodyPr>
            <a:normAutofit/>
          </a:bodyPr>
          <a:lstStyle/>
          <a:p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Риски, связанные с реализацией проекта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62280" y="1686560"/>
          <a:ext cx="11435080" cy="4551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4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20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51679">
                <a:tc>
                  <a:txBody>
                    <a:bodyPr/>
                    <a:lstStyle/>
                    <a:p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latino Linotype" panose="02040502050505030304" pitchFamily="18" charset="0"/>
                        </a:rPr>
                        <a:t>Финансовые риски:</a:t>
                      </a:r>
                    </a:p>
                    <a:p>
                      <a:endParaRPr lang="ru-RU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Недостаток финансирования</a:t>
                      </a:r>
                    </a:p>
                    <a:p>
                      <a:endParaRPr lang="ru-RU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/>
                        <a:t>2.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Неэффективное использование ресурсов</a:t>
                      </a:r>
                    </a:p>
                    <a:p>
                      <a:endParaRPr lang="ru-RU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/>
                        <a:t>3.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Зависимость от внешнего финансирования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Операционные риски:</a:t>
                      </a:r>
                    </a:p>
                    <a:p>
                      <a:endParaRPr lang="ru-RU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/>
                        <a:t>1.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Проблемы с инфраструктурой</a:t>
                      </a:r>
                    </a:p>
                    <a:p>
                      <a:endParaRPr lang="ru-RU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/>
                        <a:t>2.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Проблемы с безопасностью</a:t>
                      </a:r>
                    </a:p>
                    <a:p>
                      <a:endParaRPr lang="ru-RU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/>
                        <a:t>3.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Устаревшее оборудование и технологии</a:t>
                      </a:r>
                    </a:p>
                    <a:p>
                      <a:endParaRPr lang="ru-RU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/>
                        <a:t>4.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Неэффективное управление</a:t>
                      </a:r>
                    </a:p>
                    <a:p>
                      <a:endParaRPr lang="ru-RU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/>
                        <a:t>5.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Риски, связанные с техническими работами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Репутационные риски:</a:t>
                      </a:r>
                    </a:p>
                    <a:p>
                      <a:endParaRPr lang="ru-RU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/>
                        <a:t>1.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Негативные отзывы студентов</a:t>
                      </a:r>
                    </a:p>
                    <a:p>
                      <a:endParaRPr lang="ru-RU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/>
                        <a:t>2.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Скандалы и негативная публикация в СМИ</a:t>
                      </a:r>
                    </a:p>
                    <a:p>
                      <a:endParaRPr lang="ru-RU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/>
                        <a:t>3.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Низкая вовлеченность студентов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latino Linotype" panose="02040502050505030304" pitchFamily="18" charset="0"/>
                        </a:rPr>
                        <a:t>Внешние риски:</a:t>
                      </a:r>
                    </a:p>
                    <a:p>
                      <a:endParaRPr lang="ru-RU" dirty="0">
                        <a:latin typeface="Palatino Linotype" panose="0204050205050503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Palatino Linotype" panose="02040502050505030304" pitchFamily="18" charset="0"/>
                        </a:rPr>
                        <a:t>1.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Изменение демографической ситуации</a:t>
                      </a:r>
                    </a:p>
                    <a:p>
                      <a:endParaRPr lang="ru-RU" sz="1600" dirty="0">
                        <a:latin typeface="Palatino Linotype" panose="0204050205050503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Palatino Linotype" panose="02040502050505030304" pitchFamily="18" charset="0"/>
                        </a:rPr>
                        <a:t>2.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Конкуренция с другими университетами</a:t>
                      </a:r>
                    </a:p>
                    <a:p>
                      <a:endParaRPr lang="ru-RU" sz="1600" dirty="0">
                        <a:latin typeface="Palatino Linotype" panose="0204050205050503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Palatino Linotype" panose="02040502050505030304" pitchFamily="18" charset="0"/>
                        </a:rPr>
                        <a:t>3.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Изменение законодательства</a:t>
                      </a:r>
                    </a:p>
                    <a:p>
                      <a:endParaRPr lang="ru-RU" sz="1600" dirty="0">
                        <a:latin typeface="Palatino Linotype" panose="0204050205050503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Palatino Linotype" panose="02040502050505030304" pitchFamily="18" charset="0"/>
                        </a:rPr>
                        <a:t>4.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Экономический кризис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Геополитическая нестабильность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>
                        <a:latin typeface="Palatino Linotype" panose="02040502050505030304" pitchFamily="18" charset="0"/>
                      </a:endParaRPr>
                    </a:p>
                  </a:txBody>
                  <a:tcPr>
                    <a:solidFill>
                      <a:schemeClr val="accent3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983480" cy="661035"/>
          </a:xfrm>
        </p:spPr>
        <p:txBody>
          <a:bodyPr>
            <a:normAutofit/>
          </a:bodyPr>
          <a:lstStyle/>
          <a:p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Смета ПРОЕКТА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581660" y="1209040"/>
          <a:ext cx="11028680" cy="541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1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6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61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50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3301">
                <a:tc>
                  <a:txBody>
                    <a:bodyPr/>
                    <a:lstStyle/>
                    <a:p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latino Linotype" panose="02040502050505030304" pitchFamily="18" charset="0"/>
                        </a:rPr>
                        <a:t>Статьи затрат. </a:t>
                      </a:r>
                    </a:p>
                  </a:txBody>
                  <a:tcPr>
                    <a:solidFill>
                      <a:schemeClr val="tx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latino Linotype" panose="02040502050505030304" pitchFamily="18" charset="0"/>
                        </a:rPr>
                        <a:t>Единицы измерения.</a:t>
                      </a:r>
                    </a:p>
                  </a:txBody>
                  <a:tcPr>
                    <a:solidFill>
                      <a:schemeClr val="tx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latino Linotype" panose="02040502050505030304" pitchFamily="18" charset="0"/>
                        </a:rPr>
                        <a:t>Обоснование.</a:t>
                      </a:r>
                    </a:p>
                  </a:txBody>
                  <a:tcPr>
                    <a:solidFill>
                      <a:schemeClr val="tx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latino Linotype" panose="02040502050505030304" pitchFamily="18" charset="0"/>
                        </a:rPr>
                        <a:t>Величина затрат.</a:t>
                      </a:r>
                    </a:p>
                  </a:txBody>
                  <a:tcPr>
                    <a:solidFill>
                      <a:schemeClr val="tx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786">
                <a:tc>
                  <a:txBody>
                    <a:bodyPr/>
                    <a:lstStyle/>
                    <a:p>
                      <a:r>
                        <a:rPr lang="ru-RU" sz="1600" dirty="0"/>
                        <a:t>1. Материалы.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Рубли.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66.480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9432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1.1. Компьютер.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1.2. ПО для компьютера(AutoCAD\Компас).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Рубли.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Необходимые ресурсы для создания чертежей.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Asus </a:t>
                      </a:r>
                      <a:r>
                        <a:rPr lang="en-US" sz="160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VivoBook</a:t>
                      </a:r>
                      <a:r>
                        <a:rPr lang="en-US" sz="16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 X543MA</a:t>
                      </a:r>
                      <a:r>
                        <a:rPr lang="en-US" sz="16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29.990</a:t>
                      </a:r>
                    </a:p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AutoCAD 3.990</a:t>
                      </a:r>
                    </a:p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Компас (на 1 квартал) 32.500.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1477">
                <a:tc>
                  <a:txBody>
                    <a:bodyPr/>
                    <a:lstStyle/>
                    <a:p>
                      <a:r>
                        <a:rPr lang="ru-RU" sz="1600" dirty="0"/>
                        <a:t>2. Оплата труда.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Рубли.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385.000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6316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2.1. Инженер-проектировщик</a:t>
                      </a:r>
                    </a:p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2.2. Архитектор</a:t>
                      </a:r>
                    </a:p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2.3. Дизайнер</a:t>
                      </a:r>
                    </a:p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2.4. Техник в области строительства и эксплуатации зданий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Рубли.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Необходимые специалисты для разработки чертежей.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125.000</a:t>
                      </a:r>
                    </a:p>
                    <a:p>
                      <a:r>
                        <a:rPr lang="ru-RU" sz="1600" dirty="0"/>
                        <a:t>120.000</a:t>
                      </a:r>
                    </a:p>
                    <a:p>
                      <a:r>
                        <a:rPr lang="ru-RU" sz="1600" dirty="0"/>
                        <a:t>50.000</a:t>
                      </a:r>
                    </a:p>
                    <a:p>
                      <a:r>
                        <a:rPr lang="ru-RU" sz="1600" dirty="0"/>
                        <a:t>90.000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791">
                <a:tc>
                  <a:txBody>
                    <a:bodyPr/>
                    <a:lstStyle/>
                    <a:p>
                      <a:r>
                        <a:rPr lang="ru-RU" sz="1600" dirty="0"/>
                        <a:t>Итого:</a:t>
                      </a:r>
                    </a:p>
                  </a:txBody>
                  <a:tcP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Рублей.</a:t>
                      </a:r>
                    </a:p>
                  </a:txBody>
                  <a:tcP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451.480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39" y="314960"/>
            <a:ext cx="8428101" cy="6228080"/>
          </a:xfrm>
          <a:prstGeom prst="round2Diag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29960" cy="904875"/>
          </a:xfrm>
        </p:spPr>
        <p:txBody>
          <a:bodyPr>
            <a:normAutofit/>
          </a:bodyPr>
          <a:lstStyle/>
          <a:p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Команда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стартап-проекта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650240" y="1788160"/>
          <a:ext cx="10887330" cy="44704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accent1"/>
                  </a:outerShdw>
                </a:effectLst>
                <a:tableStyleId>{5C22544A-7EE6-4342-B048-85BDC9FD1C3A}</a:tableStyleId>
              </a:tblPr>
              <a:tblGrid>
                <a:gridCol w="3783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35200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80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80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80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             </a:t>
                      </a:r>
                    </a:p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rPr>
                        <a:t>            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0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rPr>
                        <a:t>               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r>
                        <a:rPr lang="ru-RU" sz="1600" b="1" dirty="0">
                          <a:latin typeface="Palatino Linotype" panose="02040502050505030304" pitchFamily="18" charset="0"/>
                        </a:rPr>
                        <a:t>                     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r>
                        <a:rPr lang="ru-RU" sz="1600" b="1" dirty="0">
                          <a:latin typeface="Palatino Linotype" panose="02040502050505030304" pitchFamily="18" charset="0"/>
                        </a:rPr>
                        <a:t> 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 l="390" t="23816" r="5845" b="7617"/>
          <a:stretch>
            <a:fillRect/>
          </a:stretch>
        </p:blipFill>
        <p:spPr>
          <a:xfrm>
            <a:off x="4684745" y="4142792"/>
            <a:ext cx="1837353" cy="1968760"/>
          </a:xfrm>
          <a:prstGeom prst="round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24735" y="4705682"/>
            <a:ext cx="1212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Palatino Linotype" panose="02040502050505030304" pitchFamily="18" charset="0"/>
              </a:rPr>
              <a:t>Чернигов Фёдор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rcRect l="6960" t="18677" r="21881" b="11371"/>
          <a:stretch>
            <a:fillRect/>
          </a:stretch>
        </p:blipFill>
        <p:spPr>
          <a:xfrm>
            <a:off x="838200" y="1898779"/>
            <a:ext cx="1608520" cy="2038740"/>
          </a:xfrm>
          <a:prstGeom prst="round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46720" y="2407298"/>
            <a:ext cx="1765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Palatino Linotype" panose="02040502050505030304" pitchFamily="18" charset="0"/>
              </a:rPr>
              <a:t>Малкова Богдана</a:t>
            </a:r>
          </a:p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лидер проекта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rcRect l="6483" t="7964" r="41668" b="11492"/>
          <a:stretch>
            <a:fillRect/>
          </a:stretch>
        </p:blipFill>
        <p:spPr>
          <a:xfrm>
            <a:off x="4589107" y="1882175"/>
            <a:ext cx="1765041" cy="2055344"/>
          </a:xfrm>
          <a:prstGeom prst="round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49786" y="2441350"/>
            <a:ext cx="1462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Palatino Linotype" panose="02040502050505030304" pitchFamily="18" charset="0"/>
              </a:rPr>
              <a:t>Присяжнюк София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rcRect t="7149" r="8769" b="11706"/>
          <a:stretch>
            <a:fillRect/>
          </a:stretch>
        </p:blipFill>
        <p:spPr>
          <a:xfrm>
            <a:off x="832539" y="4142791"/>
            <a:ext cx="1660106" cy="1968759"/>
          </a:xfrm>
          <a:prstGeom prst="round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575662" y="4705682"/>
            <a:ext cx="1616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Palatino Linotype" panose="02040502050505030304" pitchFamily="18" charset="0"/>
              </a:rPr>
              <a:t>Сидорчик Владлена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rcRect l="28896" t="29796" r="33552" b="35028"/>
          <a:stretch>
            <a:fillRect/>
          </a:stretch>
        </p:blipFill>
        <p:spPr>
          <a:xfrm>
            <a:off x="8195290" y="4142791"/>
            <a:ext cx="1576327" cy="1968759"/>
          </a:xfrm>
          <a:prstGeom prst="round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3978" y="4705681"/>
            <a:ext cx="1921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Palatino Linotype" panose="02040502050505030304" pitchFamily="18" charset="0"/>
              </a:rPr>
              <a:t>Раджабалиев Мухаммаднасим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rcRect l="14602" t="11319" r="12092" b="10763"/>
          <a:stretch>
            <a:fillRect/>
          </a:stretch>
        </p:blipFill>
        <p:spPr>
          <a:xfrm>
            <a:off x="8195290" y="1867895"/>
            <a:ext cx="1844449" cy="2041698"/>
          </a:xfrm>
          <a:prstGeom prst="round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187608" y="2460011"/>
            <a:ext cx="1202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Palatino Linotype" panose="02040502050505030304" pitchFamily="18" charset="0"/>
              </a:rPr>
              <a:t>Жиркова Виктория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365125"/>
            <a:ext cx="10683240" cy="874395"/>
          </a:xfrm>
        </p:spPr>
        <p:txBody>
          <a:bodyPr>
            <a:normAutofit/>
          </a:bodyPr>
          <a:lstStyle/>
          <a:p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Диаграмма Ганта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838198" y="1521104"/>
          <a:ext cx="10515602" cy="49717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5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3239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Октябрь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Agency FB" panose="020B0503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Ноябрь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Agency FB" panose="020B0503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Декабрь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Agency FB" panose="020B0503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5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   неделя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C4E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 неделя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C4E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 неделя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C4E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 неделя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C4E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 неделя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C4E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 неделя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C4E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 неделя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C4E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 неделя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C4E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 неделя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C4E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 неделя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C4E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 неделя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C4E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 неделя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C4E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68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1" u="none" strike="noStrike" dirty="0">
                          <a:effectLst/>
                          <a:latin typeface="+mn-lt"/>
                        </a:rPr>
                        <a:t>Знакомство и формирование команды проекта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rgbClr val="EFDBF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5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1" u="none" strike="noStrike" dirty="0">
                          <a:effectLst/>
                          <a:latin typeface="+mn-lt"/>
                        </a:rPr>
                        <a:t>Выбор темы проекта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rgbClr val="EFDB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568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1" u="none" strike="noStrike" dirty="0">
                          <a:effectLst/>
                          <a:latin typeface="+mn-lt"/>
                        </a:rPr>
                        <a:t>Формулирование целей и задач проекта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rgbClr val="EFDB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126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1" u="none" strike="noStrike" dirty="0">
                          <a:effectLst/>
                          <a:latin typeface="+mn-lt"/>
                        </a:rPr>
                        <a:t>Определение целевой аудитории и стейкхолдеров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rgbClr val="EFDB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5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1" u="none" strike="noStrike" dirty="0">
                          <a:effectLst/>
                          <a:latin typeface="+mn-lt"/>
                        </a:rPr>
                        <a:t>Анализ рынка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rgbClr val="EFDB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010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1" u="none" strike="noStrike" dirty="0">
                          <a:effectLst/>
                          <a:latin typeface="+mn-lt"/>
                        </a:rPr>
                        <a:t>Оценка рисков проекта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rgbClr val="EFDB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9384B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010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1" u="none" strike="noStrike" dirty="0">
                          <a:effectLst/>
                          <a:latin typeface="+mn-lt"/>
                        </a:rPr>
                        <a:t>Определение сметы затрат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rgbClr val="EFDB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010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1" u="none" strike="noStrike" dirty="0">
                          <a:effectLst/>
                          <a:latin typeface="+mn-lt"/>
                        </a:rPr>
                        <a:t>Заполнение паспорта проекта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rgbClr val="EFDB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010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1" u="none" strike="noStrike" dirty="0">
                          <a:effectLst/>
                          <a:latin typeface="+mn-lt"/>
                        </a:rPr>
                        <a:t>Подготовка презентации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rgbClr val="EFDB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893B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  <a:alpha val="36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8240" y="2275205"/>
            <a:ext cx="8636000" cy="1585595"/>
          </a:xfrm>
        </p:spPr>
        <p:txBody>
          <a:bodyPr>
            <a:normAutofit/>
          </a:bodyPr>
          <a:lstStyle/>
          <a:p>
            <a:r>
              <a:rPr lang="ru-RU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Спасибо за внимание!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1276</Words>
  <Application>Microsoft Office PowerPoint</Application>
  <PresentationFormat>Широкоэкранный</PresentationFormat>
  <Paragraphs>328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SimSun</vt:lpstr>
      <vt:lpstr>Agency FB</vt:lpstr>
      <vt:lpstr>Arial</vt:lpstr>
      <vt:lpstr>Calibri</vt:lpstr>
      <vt:lpstr>Calibri Light</vt:lpstr>
      <vt:lpstr>Courier New</vt:lpstr>
      <vt:lpstr>Montserrat SemiBold</vt:lpstr>
      <vt:lpstr>Palatino Linotype</vt:lpstr>
      <vt:lpstr>Тема Office</vt:lpstr>
      <vt:lpstr>1_Тема Office</vt:lpstr>
      <vt:lpstr>Кампус для отдыха студентов </vt:lpstr>
      <vt:lpstr>Проблемы:</vt:lpstr>
      <vt:lpstr>Описание и актуальность СТАРТАП-ПРОЕКТА</vt:lpstr>
      <vt:lpstr>Актуальность открытия кампуса обусловлена несколькими факторами: </vt:lpstr>
      <vt:lpstr>Презентация PowerPoint</vt:lpstr>
      <vt:lpstr>Заинтересованные стороны и партнёры</vt:lpstr>
      <vt:lpstr>STEP- анализ</vt:lpstr>
      <vt:lpstr>STEP анализ</vt:lpstr>
      <vt:lpstr>Конкуренты</vt:lpstr>
      <vt:lpstr>SWOT- анализ </vt:lpstr>
      <vt:lpstr>Риски, связанные с реализацией проекта</vt:lpstr>
      <vt:lpstr>Смета ПРОЕКТА</vt:lpstr>
      <vt:lpstr>Презентация PowerPoint</vt:lpstr>
      <vt:lpstr>Команда стартап-проекта</vt:lpstr>
      <vt:lpstr>Диаграмма Ганта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Кампус для отдыха студентов</dc:title>
  <dc:creator>Алексей Жирков</dc:creator>
  <cp:lastModifiedBy>User</cp:lastModifiedBy>
  <cp:revision>13</cp:revision>
  <dcterms:created xsi:type="dcterms:W3CDTF">2024-11-16T09:03:00Z</dcterms:created>
  <dcterms:modified xsi:type="dcterms:W3CDTF">2024-12-19T04:34:48Z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BBD216F160B142C297AB8008790AA27B_12</vt:lpwstr>
  </property>
  <property fmtid="{D5CDD505-2E9C-101B-9397-08002B2CF9AE}" pid="3" name="KSOProductBuildVer">
    <vt:lpwstr>1049-12.2.0.19307</vt:lpwstr>
  </property>
</Properties>
</file>