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0" r:id="rId2"/>
    <p:sldId id="281" r:id="rId3"/>
    <p:sldId id="286" r:id="rId4"/>
    <p:sldId id="291" r:id="rId5"/>
    <p:sldId id="296" r:id="rId6"/>
    <p:sldId id="301" r:id="rId7"/>
    <p:sldId id="306" r:id="rId8"/>
    <p:sldId id="267" r:id="rId9"/>
    <p:sldId id="268" r:id="rId10"/>
    <p:sldId id="307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4694"/>
  </p:normalViewPr>
  <p:slideViewPr>
    <p:cSldViewPr snapToGrid="0" snapToObjects="1" showGuides="1">
      <p:cViewPr varScale="1">
        <p:scale>
          <a:sx n="92" d="100"/>
          <a:sy n="92" d="100"/>
        </p:scale>
        <p:origin x="72" y="24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47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3137" y="2295104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Молочные добавки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Разработка технологии производства сухих биологически активных добавок на молочной основе</a:t>
            </a:r>
            <a:endParaRPr sz="28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/>
              <a:t>Суршкова</a:t>
            </a:r>
            <a:r>
              <a:rPr lang="ru-RU" dirty="0"/>
              <a:t> Дарья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chemeClr val="tx1"/>
                </a:solidFill>
              </a:rPr>
              <a:t>студент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235D21-299B-A830-488B-AE28D54F9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3409" y="1390535"/>
            <a:ext cx="3020456" cy="2012088"/>
          </a:xfrm>
          <a:prstGeom prst="rect">
            <a:avLst/>
          </a:prstGeom>
        </p:spPr>
      </p:pic>
      <p:sp>
        <p:nvSpPr>
          <p:cNvPr id="184" name="Текст 2"/>
          <p:cNvSpPr txBox="1"/>
          <p:nvPr/>
        </p:nvSpPr>
        <p:spPr>
          <a:xfrm>
            <a:off x="673166" y="118745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Описание стартап-проекта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62579" y="2322488"/>
            <a:ext cx="6613181" cy="3539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Биологически-активные добавки на основе молочной сыворотки представляет собой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лиофилизированную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культуру ацидофильной палочки и предназначен для непосредственного употребления в качестве биологически активной добавки с целью коррекции микрофлоры желудочно-кишечного тракта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0D3692-1EA4-97C3-E69E-BDD4CD762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4641" y="3319772"/>
            <a:ext cx="3617359" cy="3617359"/>
          </a:xfrm>
          <a:prstGeom prst="rect">
            <a:avLst/>
          </a:prstGeom>
        </p:spPr>
      </p:pic>
      <p:cxnSp>
        <p:nvCxnSpPr>
          <p:cNvPr id="5" name="Скругленная соединительная линия 8">
            <a:extLst>
              <a:ext uri="{FF2B5EF4-FFF2-40B4-BE49-F238E27FC236}">
                <a16:creationId xmlns:a16="http://schemas.microsoft.com/office/drawing/2014/main" id="{7BFD7F6D-E200-AE73-11EE-85D07D7E52AD}"/>
              </a:ext>
            </a:extLst>
          </p:cNvPr>
          <p:cNvCxnSpPr/>
          <p:nvPr/>
        </p:nvCxnSpPr>
        <p:spPr>
          <a:xfrm rot="16200000" flipV="1">
            <a:off x="9071250" y="2375909"/>
            <a:ext cx="1504328" cy="1349202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Скругленная соединительная линия 16">
            <a:extLst>
              <a:ext uri="{FF2B5EF4-FFF2-40B4-BE49-F238E27FC236}">
                <a16:creationId xmlns:a16="http://schemas.microsoft.com/office/drawing/2014/main" id="{B74A3DEB-C6F8-ED53-C37B-FCF6EFF35F43}"/>
              </a:ext>
            </a:extLst>
          </p:cNvPr>
          <p:cNvCxnSpPr>
            <a:endCxn id="4" idx="2"/>
          </p:cNvCxnSpPr>
          <p:nvPr/>
        </p:nvCxnSpPr>
        <p:spPr>
          <a:xfrm rot="10800000">
            <a:off x="7673637" y="3402623"/>
            <a:ext cx="2036790" cy="800102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Скругленная соединительная линия 29">
            <a:extLst>
              <a:ext uri="{FF2B5EF4-FFF2-40B4-BE49-F238E27FC236}">
                <a16:creationId xmlns:a16="http://schemas.microsoft.com/office/drawing/2014/main" id="{3D3C7E7E-C092-7CDF-2EB4-44EDAF44F791}"/>
              </a:ext>
            </a:extLst>
          </p:cNvPr>
          <p:cNvCxnSpPr/>
          <p:nvPr/>
        </p:nvCxnSpPr>
        <p:spPr>
          <a:xfrm rot="10800000">
            <a:off x="8692032" y="3050511"/>
            <a:ext cx="1208106" cy="853275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355278" y="2962123"/>
            <a:ext cx="5350038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r"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3200" dirty="0"/>
              <a:t>Цель проекта - разработка технологии производства сухих биологически активных добавок на молочной основе.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2186559"/>
            <a:ext cx="5572260" cy="4154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Одним из перспективных способов повышения лечебно-профилактических свойств пищевых продуктов с целью поддержания адекватного гомеостаза является обогащение их биологически активными добавками. Использование соевых белков в молочной промышленности оправдано ввиду хорошей сбалансированности их аминокислотного состава, высокой усвояемости.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187452"/>
            <a:ext cx="804947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Актуальность и цель стартап-проекта 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59D4339-B8F2-954F-09EA-5EE3E583C5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-6779" y="0"/>
            <a:ext cx="12198779" cy="6863530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Целевая аудитория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23" name="Прямоугольник">
            <a:extLst>
              <a:ext uri="{FF2B5EF4-FFF2-40B4-BE49-F238E27FC236}">
                <a16:creationId xmlns:a16="http://schemas.microsoft.com/office/drawing/2014/main" id="{B76FFF0C-EBEB-204A-11FE-984346AB0F2A}"/>
              </a:ext>
            </a:extLst>
          </p:cNvPr>
          <p:cNvSpPr/>
          <p:nvPr/>
        </p:nvSpPr>
        <p:spPr>
          <a:xfrm>
            <a:off x="30276" y="1782441"/>
            <a:ext cx="3817824" cy="2242794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3" name="Google Shape;93;p4">
            <a:extLst>
              <a:ext uri="{FF2B5EF4-FFF2-40B4-BE49-F238E27FC236}">
                <a16:creationId xmlns:a16="http://schemas.microsoft.com/office/drawing/2014/main" id="{04FEE047-A72E-CD89-647A-E448209F2392}"/>
              </a:ext>
            </a:extLst>
          </p:cNvPr>
          <p:cNvSpPr txBox="1"/>
          <p:nvPr/>
        </p:nvSpPr>
        <p:spPr>
          <a:xfrm>
            <a:off x="277494" y="1966431"/>
            <a:ext cx="3249026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Производители молочной продукции</a:t>
            </a:r>
            <a:endParaRPr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">
            <a:extLst>
              <a:ext uri="{FF2B5EF4-FFF2-40B4-BE49-F238E27FC236}">
                <a16:creationId xmlns:a16="http://schemas.microsoft.com/office/drawing/2014/main" id="{A9729ACE-DCFB-5E35-E73E-A37220E5F060}"/>
              </a:ext>
            </a:extLst>
          </p:cNvPr>
          <p:cNvSpPr/>
          <p:nvPr/>
        </p:nvSpPr>
        <p:spPr>
          <a:xfrm>
            <a:off x="5802313" y="1637379"/>
            <a:ext cx="5705489" cy="2891048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2" name="Квадрат">
            <a:extLst>
              <a:ext uri="{FF2B5EF4-FFF2-40B4-BE49-F238E27FC236}">
                <a16:creationId xmlns:a16="http://schemas.microsoft.com/office/drawing/2014/main" id="{734D8E01-F309-3D62-F618-2C5C773FFC6F}"/>
              </a:ext>
            </a:extLst>
          </p:cNvPr>
          <p:cNvSpPr/>
          <p:nvPr/>
        </p:nvSpPr>
        <p:spPr>
          <a:xfrm>
            <a:off x="3526520" y="4267820"/>
            <a:ext cx="2587820" cy="1077218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39AEB4F-8BF8-A636-4C88-C40691F13DCE}"/>
              </a:ext>
            </a:extLst>
          </p:cNvPr>
          <p:cNvSpPr/>
          <p:nvPr/>
        </p:nvSpPr>
        <p:spPr>
          <a:xfrm>
            <a:off x="5884016" y="1782441"/>
            <a:ext cx="562378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Российские компании, занимающаяся разработкой и производством натуральных продуктов питания, ищет деловых партнеров для создания совместного предприятия по производству новых функциональных продуктов питания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205D248-6056-AA72-E838-3D5F253BDD6D}"/>
              </a:ext>
            </a:extLst>
          </p:cNvPr>
          <p:cNvSpPr/>
          <p:nvPr/>
        </p:nvSpPr>
        <p:spPr>
          <a:xfrm>
            <a:off x="3584381" y="4239068"/>
            <a:ext cx="25878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Пищевые предприятия</a:t>
            </a: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Квадрат">
            <a:extLst>
              <a:ext uri="{FF2B5EF4-FFF2-40B4-BE49-F238E27FC236}">
                <a16:creationId xmlns:a16="http://schemas.microsoft.com/office/drawing/2014/main" id="{4B4E679C-EC04-8870-CE2A-3DE865CD5621}"/>
              </a:ext>
            </a:extLst>
          </p:cNvPr>
          <p:cNvSpPr/>
          <p:nvPr/>
        </p:nvSpPr>
        <p:spPr>
          <a:xfrm>
            <a:off x="498427" y="1871340"/>
            <a:ext cx="5476621" cy="4846970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685800" indent="-342900">
              <a:buClr>
                <a:schemeClr val="bg1"/>
              </a:buClr>
              <a:buFont typeface="+mj-lt"/>
              <a:buAutoNum type="arabicPeriod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питательной среды;</a:t>
            </a:r>
          </a:p>
          <a:p>
            <a:pPr marL="685800" indent="-342900">
              <a:buClr>
                <a:schemeClr val="bg1"/>
              </a:buClr>
              <a:buFont typeface="+mj-lt"/>
              <a:buAutoNum type="arabicPeriod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наращивание биомассы культуры ацидофильной палочки;</a:t>
            </a:r>
          </a:p>
          <a:p>
            <a:pPr marL="685800" indent="-342900">
              <a:buClr>
                <a:schemeClr val="bg1"/>
              </a:buClr>
              <a:buFont typeface="+mj-lt"/>
              <a:buAutoNum type="arabicPeriod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бактериальной массы;</a:t>
            </a:r>
          </a:p>
          <a:p>
            <a:pPr marL="685800" indent="-342900">
              <a:buClr>
                <a:schemeClr val="bg1"/>
              </a:buClr>
              <a:buFont typeface="+mj-lt"/>
              <a:buAutoNum type="arabicPeriod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суспензии бактериальной массы;</a:t>
            </a:r>
          </a:p>
          <a:p>
            <a:pPr marL="685800" indent="-342900">
              <a:buClr>
                <a:schemeClr val="bg1"/>
              </a:buClr>
              <a:buFont typeface="+mj-lt"/>
              <a:buAutoNum type="arabicPeriod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высушивание суспензии бактериальной массы;</a:t>
            </a:r>
          </a:p>
          <a:p>
            <a:pPr marL="685800" indent="-342900">
              <a:buClr>
                <a:schemeClr val="bg1"/>
              </a:buClr>
              <a:buFont typeface="+mj-lt"/>
              <a:buAutoNum type="arabicPeriod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и упаковка готовой продукции.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Технологическая схема производства йогурта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8777AC-B8B9-73F6-92A0-DC9CB7BC5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954" y="2271737"/>
            <a:ext cx="4402882" cy="2605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32DB8A-9052-CD9D-0EF8-745D8B29E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6569" y="2458357"/>
            <a:ext cx="3396831" cy="338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6268485" y="943999"/>
            <a:ext cx="5751030" cy="4893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marL="342900" indent="-342900">
              <a:buFont typeface="+mj-lt"/>
              <a:buAutoNum type="alphaUcPeriod"/>
            </a:pPr>
            <a:r>
              <a:rPr lang="ru-RU" sz="2400" dirty="0"/>
              <a:t>Меморандум конфиденциальности</a:t>
            </a:r>
          </a:p>
          <a:p>
            <a:pPr marL="342900" indent="-342900">
              <a:buFont typeface="+mj-lt"/>
              <a:buAutoNum type="alphaUcPeriod"/>
            </a:pPr>
            <a:r>
              <a:rPr lang="ru-RU" sz="2400" dirty="0"/>
              <a:t>Исполнительное резюме</a:t>
            </a:r>
          </a:p>
          <a:p>
            <a:pPr marL="342900" indent="-342900">
              <a:buFont typeface="+mj-lt"/>
              <a:buAutoNum type="alphaUcPeriod"/>
            </a:pPr>
            <a:r>
              <a:rPr lang="ru-RU" sz="2400" dirty="0"/>
              <a:t>Продукция и услуги</a:t>
            </a:r>
          </a:p>
          <a:p>
            <a:pPr marL="342900" indent="-342900">
              <a:buFont typeface="+mj-lt"/>
              <a:buAutoNum type="alphaUcPeriod"/>
            </a:pPr>
            <a:r>
              <a:rPr lang="ru-RU" sz="2400" dirty="0"/>
              <a:t>Анализ рынка</a:t>
            </a:r>
          </a:p>
          <a:p>
            <a:pPr marL="342900" indent="-342900">
              <a:buFont typeface="+mj-lt"/>
              <a:buAutoNum type="alphaUcPeriod"/>
            </a:pPr>
            <a:r>
              <a:rPr lang="ru-RU" sz="2400" dirty="0"/>
              <a:t>План маркетинга</a:t>
            </a:r>
          </a:p>
          <a:p>
            <a:pPr marL="342900" indent="-342900">
              <a:buFont typeface="+mj-lt"/>
              <a:buAutoNum type="alphaUcPeriod"/>
            </a:pPr>
            <a:r>
              <a:rPr lang="ru-RU" sz="2400" dirty="0"/>
              <a:t>Структура капитальных затрат</a:t>
            </a:r>
          </a:p>
          <a:p>
            <a:pPr marL="342900" indent="-342900">
              <a:buFont typeface="+mj-lt"/>
              <a:buAutoNum type="alphaUcPeriod"/>
            </a:pPr>
            <a:r>
              <a:rPr lang="ru-RU" sz="2400" dirty="0"/>
              <a:t>Технические характеристики мини-завода</a:t>
            </a:r>
          </a:p>
          <a:p>
            <a:pPr marL="342900" indent="-342900">
              <a:buFont typeface="+mj-lt"/>
              <a:buAutoNum type="alphaUcPeriod"/>
            </a:pPr>
            <a:r>
              <a:rPr lang="ru-RU" sz="2400" dirty="0"/>
              <a:t>Объем реализации продукции в год</a:t>
            </a:r>
          </a:p>
          <a:p>
            <a:pPr marL="342900" indent="-342900">
              <a:buFont typeface="+mj-lt"/>
              <a:buAutoNum type="alphaUcPeriod"/>
            </a:pPr>
            <a:r>
              <a:rPr lang="ru-RU" sz="2400" dirty="0"/>
              <a:t>Годовые эксплуатационные расходы</a:t>
            </a:r>
          </a:p>
          <a:p>
            <a:pPr marL="342900" indent="-342900">
              <a:buFont typeface="+mj-lt"/>
              <a:buAutoNum type="alphaUcPeriod"/>
            </a:pPr>
            <a:r>
              <a:rPr lang="ru-RU" sz="2400" dirty="0"/>
              <a:t>Калькуляция затрат</a:t>
            </a:r>
          </a:p>
          <a:p>
            <a:pPr marL="342900" indent="-342900">
              <a:buFont typeface="+mj-lt"/>
              <a:buAutoNum type="alphaUcPeriod"/>
            </a:pPr>
            <a:r>
              <a:rPr lang="ru-RU" sz="2400" dirty="0"/>
              <a:t>Расчет окупаемости производства</a:t>
            </a:r>
          </a:p>
          <a:p>
            <a:pPr marL="342900" indent="-342900">
              <a:buFont typeface="+mj-lt"/>
              <a:buAutoNum type="alphaUcPeriod"/>
            </a:pPr>
            <a:r>
              <a:rPr lang="ru-RU" sz="2400" dirty="0"/>
              <a:t>Оценка риска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Бизнес-план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18069" y="1020358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 план по реализации проекта</a:t>
            </a:r>
            <a:endParaRPr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96BFC1-1C5A-F120-55A8-4410BF68A623}"/>
              </a:ext>
            </a:extLst>
          </p:cNvPr>
          <p:cNvSpPr txBox="1"/>
          <p:nvPr/>
        </p:nvSpPr>
        <p:spPr>
          <a:xfrm>
            <a:off x="477730" y="2472180"/>
            <a:ext cx="5179536" cy="36933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/>
              <a:t>Чтобы уменьшить степень риска и уровень возможных потерь, необходимо управлять риском. Для этого надо оценить возможные риски (риск, связанный с выбором сферы приложения капитала, риск неоптимального использования ресурсов, риск, связанный с изменением рыночной конъюнктуры, финансовый, коммерческий, транспортный риск, риск от нечестности партнёров и собственного персонала, риск из-за стихийных бедствий и т. д.), разработать меры профилактики рисков и наметить программу страхования от рисков.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336583" y="1824043"/>
            <a:ext cx="6952860" cy="403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За первые три месяца 2022 года россияне приобрели на 19,5% больше БАДов, чем в тот же период прошлого года. В денежном выражении рынок увеличился на 45,2% и составил 29,3 млрд рублей, следует из исследования DSM Group, которое проанализировали «Известия».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Всего реализовано 95,1 млн упаковок активных добавок. В январе и феврале — по 30 млн, а большая часть продаж пришлась на март — 36 млн упаковок на 12,3 млрд рублей, это максимальный показатель за последние годы.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На рекордные объемы трат повлиял не только рост цен на добавки. Согласно исследованию, покупатели стали больше интересоваться именно дорогими БАДами: доля продаж добавок по цене от 500 рублей увеличилась по сравнению с прошлым годом на 12%. При этом в более дешевых категориях наблюдается снижение год к году. В итоге средневзвешенная цена купленной упаковки БАД в марте по сравнению с февралем повысилась на 16,9% и составила 343,3 рубля.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614260" y="104927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Анализ рынка продукции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96FCF7-2921-87D9-88A6-F117BCAE3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9443" y="1695606"/>
            <a:ext cx="4880971" cy="404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090E3B-B2B4-E19B-35E7-CF89F5DC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5" y="2605988"/>
            <a:ext cx="6125430" cy="2162477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551529" y="547639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Конкуренты</a:t>
            </a:r>
            <a:endParaRPr dirty="0"/>
          </a:p>
        </p:txBody>
      </p:sp>
      <p:pic>
        <p:nvPicPr>
          <p:cNvPr id="3" name="Рисунок 2" descr="Изображение выглядит как Шрифт, Графика, снимок экран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0987C01-09F9-EBBF-4BFA-DB7F74A9F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711" y="1665547"/>
            <a:ext cx="7538145" cy="129561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1F6DE44-EBC0-61C7-E8B0-2481728D1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7711" y="4516083"/>
            <a:ext cx="6496957" cy="1352739"/>
          </a:xfrm>
          <a:prstGeom prst="rect">
            <a:avLst/>
          </a:prstGeom>
        </p:spPr>
      </p:pic>
      <p:grpSp>
        <p:nvGrpSpPr>
          <p:cNvPr id="2" name="Прямоугольник 16">
            <a:extLst>
              <a:ext uri="{FF2B5EF4-FFF2-40B4-BE49-F238E27FC236}">
                <a16:creationId xmlns:a16="http://schemas.microsoft.com/office/drawing/2014/main" id="{F32E9315-00EA-A6BA-E3AF-9EFA863161F0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4" name="Прямоугольник">
              <a:extLst>
                <a:ext uri="{FF2B5EF4-FFF2-40B4-BE49-F238E27FC236}">
                  <a16:creationId xmlns:a16="http://schemas.microsoft.com/office/drawing/2014/main" id="{CC546CA4-3D1C-78C2-1D80-8A259DA5A4C7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CD288282-2803-E808-DF6A-34A20EFC2518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/>
                <a:t>8</a:t>
              </a:r>
              <a:endParaRPr/>
            </a:p>
          </p:txBody>
        </p: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2">
            <a:extLst>
              <a:ext uri="{FF2B5EF4-FFF2-40B4-BE49-F238E27FC236}">
                <a16:creationId xmlns:a16="http://schemas.microsoft.com/office/drawing/2014/main" id="{FB337E2B-5FE7-FA78-4554-BE476CD8C093}"/>
              </a:ext>
            </a:extLst>
          </p:cNvPr>
          <p:cNvSpPr txBox="1"/>
          <p:nvPr/>
        </p:nvSpPr>
        <p:spPr>
          <a:xfrm>
            <a:off x="551529" y="178308"/>
            <a:ext cx="10929271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Календарный план реализации </a:t>
            </a:r>
          </a:p>
          <a:p>
            <a:pPr algn="l"/>
            <a:r>
              <a:rPr lang="ru-RU" dirty="0"/>
              <a:t>стартап-проекта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09E6BFF-66DE-DF14-47D2-3451732F44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830152"/>
              </p:ext>
            </p:extLst>
          </p:nvPr>
        </p:nvGraphicFramePr>
        <p:xfrm>
          <a:off x="308602" y="2026929"/>
          <a:ext cx="11412342" cy="451076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727151">
                  <a:extLst>
                    <a:ext uri="{9D8B030D-6E8A-4147-A177-3AD203B41FA5}">
                      <a16:colId xmlns:a16="http://schemas.microsoft.com/office/drawing/2014/main" val="4282290721"/>
                    </a:ext>
                  </a:extLst>
                </a:gridCol>
                <a:gridCol w="2110956">
                  <a:extLst>
                    <a:ext uri="{9D8B030D-6E8A-4147-A177-3AD203B41FA5}">
                      <a16:colId xmlns:a16="http://schemas.microsoft.com/office/drawing/2014/main" val="2417809253"/>
                    </a:ext>
                  </a:extLst>
                </a:gridCol>
                <a:gridCol w="1269869">
                  <a:extLst>
                    <a:ext uri="{9D8B030D-6E8A-4147-A177-3AD203B41FA5}">
                      <a16:colId xmlns:a16="http://schemas.microsoft.com/office/drawing/2014/main" val="185637652"/>
                    </a:ext>
                  </a:extLst>
                </a:gridCol>
                <a:gridCol w="1863576">
                  <a:extLst>
                    <a:ext uri="{9D8B030D-6E8A-4147-A177-3AD203B41FA5}">
                      <a16:colId xmlns:a16="http://schemas.microsoft.com/office/drawing/2014/main" val="470191412"/>
                    </a:ext>
                  </a:extLst>
                </a:gridCol>
                <a:gridCol w="1071968">
                  <a:extLst>
                    <a:ext uri="{9D8B030D-6E8A-4147-A177-3AD203B41FA5}">
                      <a16:colId xmlns:a16="http://schemas.microsoft.com/office/drawing/2014/main" val="1451095941"/>
                    </a:ext>
                  </a:extLst>
                </a:gridCol>
                <a:gridCol w="1368822">
                  <a:extLst>
                    <a:ext uri="{9D8B030D-6E8A-4147-A177-3AD203B41FA5}">
                      <a16:colId xmlns:a16="http://schemas.microsoft.com/office/drawing/2014/main" val="467077877"/>
                    </a:ext>
                  </a:extLst>
                </a:gridCol>
              </a:tblGrid>
              <a:tr h="2736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Задачи</a:t>
                      </a:r>
                      <a:endParaRPr lang="ru-RU" sz="16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Ответственное лицо</a:t>
                      </a:r>
                      <a:endParaRPr lang="ru-RU" sz="1600" b="0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Дата начала</a:t>
                      </a:r>
                      <a:endParaRPr lang="ru-RU" sz="1600" b="0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Срок выполнения</a:t>
                      </a:r>
                      <a:endParaRPr lang="ru-RU" sz="1600" b="0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Дни</a:t>
                      </a:r>
                      <a:endParaRPr lang="ru-RU" sz="16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Статус</a:t>
                      </a:r>
                      <a:endParaRPr lang="ru-RU" sz="16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ctr"/>
                </a:tc>
                <a:extLst>
                  <a:ext uri="{0D108BD9-81ED-4DB2-BD59-A6C34878D82A}">
                    <a16:rowId xmlns:a16="http://schemas.microsoft.com/office/drawing/2014/main" val="441080820"/>
                  </a:ext>
                </a:extLst>
              </a:tr>
              <a:tr h="2669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Назначить дату стартового совещания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9.2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9.3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Выполнено</a:t>
                      </a:r>
                      <a:endParaRPr lang="ru-RU" sz="1600" b="1" i="0" u="none" strike="noStrike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extLst>
                  <a:ext uri="{0D108BD9-81ED-4DB2-BD59-A6C34878D82A}">
                    <a16:rowId xmlns:a16="http://schemas.microsoft.com/office/drawing/2014/main" val="2021967354"/>
                  </a:ext>
                </a:extLst>
              </a:tr>
              <a:tr h="2669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Договориться о целях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9.3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9.7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Выполнено</a:t>
                      </a:r>
                      <a:endParaRPr lang="ru-RU" sz="1600" b="1" i="0" u="none" strike="noStrike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extLst>
                  <a:ext uri="{0D108BD9-81ED-4DB2-BD59-A6C34878D82A}">
                    <a16:rowId xmlns:a16="http://schemas.microsoft.com/office/drawing/2014/main" val="3967342396"/>
                  </a:ext>
                </a:extLst>
              </a:tr>
              <a:tr h="2669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Подробные требования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9.7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9.12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Выполнено</a:t>
                      </a:r>
                      <a:endParaRPr lang="ru-RU" sz="1600" b="1" i="0" u="none" strike="noStrike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extLst>
                  <a:ext uri="{0D108BD9-81ED-4DB2-BD59-A6C34878D82A}">
                    <a16:rowId xmlns:a16="http://schemas.microsoft.com/office/drawing/2014/main" val="4045327354"/>
                  </a:ext>
                </a:extLst>
              </a:tr>
              <a:tr h="2669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Требования к оборудованию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9.9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9.11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Просрочено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extLst>
                  <a:ext uri="{0D108BD9-81ED-4DB2-BD59-A6C34878D82A}">
                    <a16:rowId xmlns:a16="http://schemas.microsoft.com/office/drawing/2014/main" val="3173843528"/>
                  </a:ext>
                </a:extLst>
              </a:tr>
              <a:tr h="2669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Окончательный план ресурсов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9.11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9.15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Выполняется</a:t>
                      </a:r>
                      <a:endParaRPr lang="ru-RU" sz="1600" b="1" i="0" u="none" strike="noStrike">
                        <a:solidFill>
                          <a:srgbClr val="FF66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extLst>
                  <a:ext uri="{0D108BD9-81ED-4DB2-BD59-A6C34878D82A}">
                    <a16:rowId xmlns:a16="http://schemas.microsoft.com/office/drawing/2014/main" val="1851371043"/>
                  </a:ext>
                </a:extLst>
              </a:tr>
              <a:tr h="2669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Кадры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9.16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9.17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Выполняется</a:t>
                      </a:r>
                      <a:endParaRPr lang="ru-RU" sz="1600" b="1" i="0" u="none" strike="noStrike" dirty="0">
                        <a:solidFill>
                          <a:srgbClr val="FF66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extLst>
                  <a:ext uri="{0D108BD9-81ED-4DB2-BD59-A6C34878D82A}">
                    <a16:rowId xmlns:a16="http://schemas.microsoft.com/office/drawing/2014/main" val="2271237699"/>
                  </a:ext>
                </a:extLst>
              </a:tr>
              <a:tr h="2669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Технические требования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9.17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9.21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Не начато</a:t>
                      </a:r>
                      <a:endParaRPr lang="ru-RU" sz="1600" b="1" i="0" u="none" strike="noStrike" dirty="0">
                        <a:solidFill>
                          <a:srgbClr val="8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extLst>
                  <a:ext uri="{0D108BD9-81ED-4DB2-BD59-A6C34878D82A}">
                    <a16:rowId xmlns:a16="http://schemas.microsoft.com/office/drawing/2014/main" val="2767420705"/>
                  </a:ext>
                </a:extLst>
              </a:tr>
              <a:tr h="5304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Разработка биотехнологии производства молочных продуктов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9.22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9.24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Не начато</a:t>
                      </a:r>
                      <a:endParaRPr lang="ru-RU" sz="1600" b="1" i="0" u="none" strike="noStrike" dirty="0">
                        <a:solidFill>
                          <a:srgbClr val="8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extLst>
                  <a:ext uri="{0D108BD9-81ED-4DB2-BD59-A6C34878D82A}">
                    <a16:rowId xmlns:a16="http://schemas.microsoft.com/office/drawing/2014/main" val="3555853578"/>
                  </a:ext>
                </a:extLst>
              </a:tr>
              <a:tr h="10573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Обзор</a:t>
                      </a:r>
                      <a:r>
                        <a:rPr lang="ru-RU" sz="1600" u="none" strike="noStrike" baseline="0" dirty="0">
                          <a:effectLst/>
                        </a:rPr>
                        <a:t> существующих технологий производства продуктов молочной промышленности функционального назначения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9.23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9.27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Не начато</a:t>
                      </a:r>
                      <a:endParaRPr lang="ru-RU" sz="1600" b="1" i="0" u="none" strike="noStrike" dirty="0">
                        <a:solidFill>
                          <a:srgbClr val="8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extLst>
                  <a:ext uri="{0D108BD9-81ED-4DB2-BD59-A6C34878D82A}">
                    <a16:rowId xmlns:a16="http://schemas.microsoft.com/office/drawing/2014/main" val="1111137194"/>
                  </a:ext>
                </a:extLst>
              </a:tr>
              <a:tr h="2669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Разработка завершена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10.2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10.5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Не начато</a:t>
                      </a:r>
                      <a:endParaRPr lang="ru-RU" sz="1600" b="1" i="0" u="none" strike="noStrike" dirty="0">
                        <a:solidFill>
                          <a:srgbClr val="8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extLst>
                  <a:ext uri="{0D108BD9-81ED-4DB2-BD59-A6C34878D82A}">
                    <a16:rowId xmlns:a16="http://schemas.microsoft.com/office/drawing/2014/main" val="288229295"/>
                  </a:ext>
                </a:extLst>
              </a:tr>
              <a:tr h="2669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Анализ</a:t>
                      </a:r>
                      <a:r>
                        <a:rPr lang="ru-RU" sz="1600" u="none" strike="noStrike" baseline="0" dirty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</a:rPr>
                        <a:t>продукции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10.6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10.9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Не начато</a:t>
                      </a:r>
                      <a:endParaRPr lang="ru-RU" sz="1600" b="1" i="0" u="none" strike="noStrike" dirty="0">
                        <a:solidFill>
                          <a:srgbClr val="8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extLst>
                  <a:ext uri="{0D108BD9-81ED-4DB2-BD59-A6C34878D82A}">
                    <a16:rowId xmlns:a16="http://schemas.microsoft.com/office/drawing/2014/main" val="2089202014"/>
                  </a:ext>
                </a:extLst>
              </a:tr>
              <a:tr h="2020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Выпуск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10.9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10.10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7" marR="3177" marT="3177" marB="0" anchor="b"/>
                </a:tc>
                <a:extLst>
                  <a:ext uri="{0D108BD9-81ED-4DB2-BD59-A6C34878D82A}">
                    <a16:rowId xmlns:a16="http://schemas.microsoft.com/office/drawing/2014/main" val="95872229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1EFCA080-7872-B971-65FB-8349154EBC92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9BC7D77-2072-2912-C7BA-1DA1288829D5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FAE4D942-0D8E-951E-1A16-2145951ADBD3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37F5030-6709-AEDD-DB9D-DEF9210922E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6C61A1F-CBB7-AE75-953B-CCFABD70ED9E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B5386A5-2B7D-45E0-B622-55849AA8BE7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6A4EB089-9F1A-717D-3053-08406F3F590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1" name="Прямоугольник 16">
            <a:extLst>
              <a:ext uri="{FF2B5EF4-FFF2-40B4-BE49-F238E27FC236}">
                <a16:creationId xmlns:a16="http://schemas.microsoft.com/office/drawing/2014/main" id="{6D999BB2-353A-817C-0BF0-B8A3ABB69A38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86A94A53-C232-3734-9793-60AB94AD194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" name="7">
              <a:extLst>
                <a:ext uri="{FF2B5EF4-FFF2-40B4-BE49-F238E27FC236}">
                  <a16:creationId xmlns:a16="http://schemas.microsoft.com/office/drawing/2014/main" id="{154E345E-43C4-36B3-672A-6A16FE8FE8DA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grpSp>
        <p:nvGrpSpPr>
          <p:cNvPr id="21" name="Google Shape;261;p13">
            <a:extLst>
              <a:ext uri="{FF2B5EF4-FFF2-40B4-BE49-F238E27FC236}">
                <a16:creationId xmlns:a16="http://schemas.microsoft.com/office/drawing/2014/main" id="{D7D1D2BC-5095-FF22-6098-C027B02BADD8}"/>
              </a:ext>
            </a:extLst>
          </p:cNvPr>
          <p:cNvGrpSpPr/>
          <p:nvPr/>
        </p:nvGrpSpPr>
        <p:grpSpPr>
          <a:xfrm>
            <a:off x="486449" y="4030015"/>
            <a:ext cx="13877483" cy="968122"/>
            <a:chOff x="1241457" y="4513078"/>
            <a:chExt cx="10737046" cy="984026"/>
          </a:xfrm>
        </p:grpSpPr>
        <p:sp>
          <p:nvSpPr>
            <p:cNvPr id="22" name="Google Shape;265;p13">
              <a:extLst>
                <a:ext uri="{FF2B5EF4-FFF2-40B4-BE49-F238E27FC236}">
                  <a16:creationId xmlns:a16="http://schemas.microsoft.com/office/drawing/2014/main" id="{E86F4850-37E8-02E4-B4FE-9463AA59434E}"/>
                </a:ext>
              </a:extLst>
            </p:cNvPr>
            <p:cNvSpPr txBox="1"/>
            <p:nvPr/>
          </p:nvSpPr>
          <p:spPr>
            <a:xfrm>
              <a:off x="1484166" y="4537806"/>
              <a:ext cx="2148920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" name="Google Shape;266;p13">
              <a:extLst>
                <a:ext uri="{FF2B5EF4-FFF2-40B4-BE49-F238E27FC236}">
                  <a16:creationId xmlns:a16="http://schemas.microsoft.com/office/drawing/2014/main" id="{0867489F-36D8-22FB-1CCB-A2263D0F7CF4}"/>
                </a:ext>
              </a:extLst>
            </p:cNvPr>
            <p:cNvSpPr txBox="1"/>
            <p:nvPr/>
          </p:nvSpPr>
          <p:spPr>
            <a:xfrm>
              <a:off x="4464860" y="4520465"/>
              <a:ext cx="1722331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" name="Google Shape;267;p13">
              <a:extLst>
                <a:ext uri="{FF2B5EF4-FFF2-40B4-BE49-F238E27FC236}">
                  <a16:creationId xmlns:a16="http://schemas.microsoft.com/office/drawing/2014/main" id="{847D20C6-3371-ADB8-1B44-A695807870CF}"/>
                </a:ext>
              </a:extLst>
            </p:cNvPr>
            <p:cNvSpPr txBox="1"/>
            <p:nvPr/>
          </p:nvSpPr>
          <p:spPr>
            <a:xfrm>
              <a:off x="7420860" y="4513078"/>
              <a:ext cx="1529503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" name="Google Shape;268;p13">
              <a:extLst>
                <a:ext uri="{FF2B5EF4-FFF2-40B4-BE49-F238E27FC236}">
                  <a16:creationId xmlns:a16="http://schemas.microsoft.com/office/drawing/2014/main" id="{FB4D9122-A330-50E4-F2D5-D81EBD37DBE3}"/>
                </a:ext>
              </a:extLst>
            </p:cNvPr>
            <p:cNvSpPr txBox="1"/>
            <p:nvPr/>
          </p:nvSpPr>
          <p:spPr>
            <a:xfrm>
              <a:off x="9955186" y="4537806"/>
              <a:ext cx="2023317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" name="Google Shape;269;p13">
              <a:extLst>
                <a:ext uri="{FF2B5EF4-FFF2-40B4-BE49-F238E27FC236}">
                  <a16:creationId xmlns:a16="http://schemas.microsoft.com/office/drawing/2014/main" id="{A0498518-6D44-13A6-8F9B-30FBC5B9ABF4}"/>
                </a:ext>
              </a:extLst>
            </p:cNvPr>
            <p:cNvSpPr txBox="1"/>
            <p:nvPr/>
          </p:nvSpPr>
          <p:spPr>
            <a:xfrm>
              <a:off x="1241457" y="4769034"/>
              <a:ext cx="2631308" cy="531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sz="1400" b="1" i="0" dirty="0">
                  <a:solidFill>
                    <a:srgbClr val="342F37"/>
                  </a:solidFill>
                  <a:effectLst/>
                  <a:latin typeface="Roboto" panose="02000000000000000000" pitchFamily="2" charset="0"/>
                </a:rPr>
                <a:t>Дарья </a:t>
              </a:r>
              <a:r>
                <a:rPr lang="ru-RU" sz="1400" b="1" i="0" dirty="0" err="1">
                  <a:solidFill>
                    <a:srgbClr val="342F37"/>
                  </a:solidFill>
                  <a:effectLst/>
                  <a:latin typeface="Roboto" panose="02000000000000000000" pitchFamily="2" charset="0"/>
                </a:rPr>
                <a:t>Суршкова</a:t>
              </a:r>
              <a:endParaRPr lang="ru-RU" sz="1400" b="1" i="0" dirty="0">
                <a:solidFill>
                  <a:srgbClr val="342F37"/>
                </a:solidFill>
                <a:effectLst/>
                <a:latin typeface="Roboto" panose="02000000000000000000" pitchFamily="2" charset="0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Руководитель, разработчик проекта</a:t>
              </a:r>
              <a:endParaRPr dirty="0"/>
            </a:p>
          </p:txBody>
        </p:sp>
        <p:sp>
          <p:nvSpPr>
            <p:cNvPr id="27" name="Google Shape;270;p13">
              <a:extLst>
                <a:ext uri="{FF2B5EF4-FFF2-40B4-BE49-F238E27FC236}">
                  <a16:creationId xmlns:a16="http://schemas.microsoft.com/office/drawing/2014/main" id="{67AE8D4D-E17C-89E9-7F18-78FA39BFC803}"/>
                </a:ext>
              </a:extLst>
            </p:cNvPr>
            <p:cNvSpPr txBox="1"/>
            <p:nvPr/>
          </p:nvSpPr>
          <p:spPr>
            <a:xfrm>
              <a:off x="4028349" y="4767684"/>
              <a:ext cx="2630979" cy="531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sz="1400" b="1" i="0" dirty="0">
                  <a:solidFill>
                    <a:srgbClr val="342F37"/>
                  </a:solidFill>
                  <a:effectLst/>
                  <a:latin typeface="Roboto" panose="02000000000000000000" pitchFamily="2" charset="0"/>
                </a:rPr>
                <a:t>Максим Зудин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Администратор проекта</a:t>
              </a:r>
              <a:endParaRPr dirty="0"/>
            </a:p>
          </p:txBody>
        </p:sp>
        <p:sp>
          <p:nvSpPr>
            <p:cNvPr id="28" name="Google Shape;271;p13">
              <a:extLst>
                <a:ext uri="{FF2B5EF4-FFF2-40B4-BE49-F238E27FC236}">
                  <a16:creationId xmlns:a16="http://schemas.microsoft.com/office/drawing/2014/main" id="{AB435C49-520E-E946-1702-16E1FE1D6CD8}"/>
                </a:ext>
              </a:extLst>
            </p:cNvPr>
            <p:cNvSpPr txBox="1"/>
            <p:nvPr/>
          </p:nvSpPr>
          <p:spPr>
            <a:xfrm>
              <a:off x="6869956" y="4746347"/>
              <a:ext cx="2631308" cy="7507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sz="1400" b="1" i="0">
                  <a:solidFill>
                    <a:srgbClr val="342F37"/>
                  </a:solidFill>
                  <a:effectLst/>
                  <a:latin typeface="Roboto" panose="02000000000000000000" pitchFamily="2" charset="0"/>
                </a:rPr>
                <a:t>Артём Медведев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Инженер </a:t>
              </a: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– специалист по технике и оборудованию</a:t>
              </a:r>
              <a:endParaRPr dirty="0"/>
            </a:p>
          </p:txBody>
        </p:sp>
      </p:grp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E0A7FF6-A2F8-B662-1E37-A5957531E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654" y="1457439"/>
            <a:ext cx="2853932" cy="253101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17F793B8-2B7E-DEC1-7603-7EB83F7E3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196" y="1523495"/>
            <a:ext cx="2853932" cy="253101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1D6D83-4F9A-B5EA-CA06-FF46B23DA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42" y="1356751"/>
            <a:ext cx="3064755" cy="287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33184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r>
              <a:rPr lang="ru-RU" dirty="0"/>
              <a:t>: </a:t>
            </a:r>
            <a:r>
              <a:rPr lang="ru-RU" dirty="0" err="1"/>
              <a:t>Суршкова</a:t>
            </a:r>
            <a:r>
              <a:rPr lang="ru-RU" dirty="0"/>
              <a:t> Дарья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89281002124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</a:t>
            </a:r>
            <a:r>
              <a:rPr dirty="0"/>
              <a:t>mail</a:t>
            </a:r>
            <a:r>
              <a:rPr lang="ru-RU" dirty="0"/>
              <a:t>: </a:t>
            </a:r>
            <a:r>
              <a:rPr lang="en-US" dirty="0"/>
              <a:t>daria.surshkova2017@yandex.ru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3236</TotalTime>
  <Words>610</Words>
  <Application>Microsoft Office PowerPoint</Application>
  <PresentationFormat>Широкоэкранный</PresentationFormat>
  <Paragraphs>146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Roboto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B</cp:lastModifiedBy>
  <cp:revision>28</cp:revision>
  <dcterms:modified xsi:type="dcterms:W3CDTF">2023-12-04T21:58:26Z</dcterms:modified>
</cp:coreProperties>
</file>