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62AEC-1919-4187-A9F4-7885D6D67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3080" y="1500479"/>
            <a:ext cx="8991600" cy="1645920"/>
          </a:xfrm>
        </p:spPr>
        <p:txBody>
          <a:bodyPr/>
          <a:lstStyle/>
          <a:p>
            <a:r>
              <a:rPr lang="ru-RU" sz="4000" dirty="0"/>
              <a:t>социальный проект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9D1541-8AA7-4C16-B5B3-C1BE53C98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7972" y="3429000"/>
            <a:ext cx="9706708" cy="2188933"/>
          </a:xfrm>
        </p:spPr>
        <p:txBody>
          <a:bodyPr>
            <a:normAutofit/>
          </a:bodyPr>
          <a:lstStyle/>
          <a:p>
            <a:r>
              <a:rPr lang="ru-RU" sz="4800" dirty="0"/>
              <a:t>Молодежная </a:t>
            </a:r>
            <a:r>
              <a:rPr lang="ru-RU" sz="4800" dirty="0" err="1"/>
              <a:t>медиаэкскурсия</a:t>
            </a:r>
            <a:r>
              <a:rPr lang="ru-RU" sz="4800" dirty="0"/>
              <a:t> «КРЕАТИВНЫЙ СОЧИ»</a:t>
            </a:r>
          </a:p>
        </p:txBody>
      </p:sp>
    </p:spTree>
    <p:extLst>
      <p:ext uri="{BB962C8B-B14F-4D97-AF65-F5344CB8AC3E}">
        <p14:creationId xmlns:p14="http://schemas.microsoft.com/office/powerpoint/2010/main" val="2544863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031DF-DB9A-448E-833D-A068C4B92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1BA3E0-F3DC-4753-8AE9-FBE3C3B13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b="1" dirty="0"/>
              <a:t>Медиаобразование</a:t>
            </a:r>
            <a:r>
              <a:rPr lang="ru-RU" sz="2400" dirty="0"/>
              <a:t> – это процесс образования при помощи и на основе средств массовой коммуникации (медиа) и развития творческих способностей личности, критического мышления, умений интерпретации, анализа, оценки и самостоятельного создания «</a:t>
            </a:r>
            <a:r>
              <a:rPr lang="ru-RU" sz="2400" dirty="0" err="1"/>
              <a:t>медиатекста</a:t>
            </a:r>
            <a:r>
              <a:rPr lang="ru-RU" sz="2400" dirty="0"/>
              <a:t>».</a:t>
            </a:r>
          </a:p>
          <a:p>
            <a:r>
              <a:rPr lang="ru-RU" sz="2400" b="1" dirty="0" err="1"/>
              <a:t>Медиаэкскурсия</a:t>
            </a:r>
            <a:r>
              <a:rPr lang="ru-RU" sz="2400" b="1" dirty="0"/>
              <a:t> </a:t>
            </a:r>
            <a:r>
              <a:rPr lang="ru-RU" sz="2400" dirty="0"/>
              <a:t>– это интеграция медиатехнологий в традиционные форматы экскурсий.</a:t>
            </a:r>
          </a:p>
        </p:txBody>
      </p:sp>
    </p:spTree>
    <p:extLst>
      <p:ext uri="{BB962C8B-B14F-4D97-AF65-F5344CB8AC3E}">
        <p14:creationId xmlns:p14="http://schemas.microsoft.com/office/powerpoint/2010/main" val="2838305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D1076B-374B-4907-B019-7ED0F4E01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Краткое содержание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426C1F-335D-4542-B73E-8348C12FD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Название проекта: Креативный Сочи</a:t>
            </a:r>
          </a:p>
          <a:p>
            <a:r>
              <a:rPr lang="ru-RU" dirty="0"/>
              <a:t>Формат: однодневный экскурсионный тур по современным достопримечательностям города-курорта Сочи для молодых людей – студентов и школьников – с целью развития </a:t>
            </a:r>
            <a:r>
              <a:rPr lang="ru-RU" dirty="0" err="1"/>
              <a:t>медианавыков</a:t>
            </a:r>
            <a:endParaRPr lang="ru-RU" dirty="0"/>
          </a:p>
          <a:p>
            <a:r>
              <a:rPr lang="ru-RU" dirty="0"/>
              <a:t>Целевая аудитория: молодежь в возрасте 15-18 лет – учащиеся старших классов школ, обучающиеся колледжей и вузов (1 курс)</a:t>
            </a:r>
          </a:p>
          <a:p>
            <a:r>
              <a:rPr lang="ru-RU" dirty="0"/>
              <a:t>География проекта: г. Сочи, Краснодарский край</a:t>
            </a:r>
          </a:p>
          <a:p>
            <a:r>
              <a:rPr lang="ru-RU" dirty="0"/>
              <a:t>Сроки реализации проекта: 2024-2025 гг.</a:t>
            </a:r>
          </a:p>
          <a:p>
            <a:r>
              <a:rPr lang="ru-RU" dirty="0"/>
              <a:t>Тип проекта: рекреационный, коммуникативный, образовательный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078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93C1B2-47FB-4BB2-A7BB-A9D1525B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и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A1A947-8678-4EC0-92CC-62C4298C1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1" y="2506688"/>
            <a:ext cx="11465169" cy="4086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Цель – формирование навыков работы с медиатехнологиями.</a:t>
            </a:r>
          </a:p>
          <a:p>
            <a:pPr marL="0" indent="0">
              <a:buNone/>
            </a:pPr>
            <a:r>
              <a:rPr lang="ru-RU" sz="2400" dirty="0"/>
              <a:t>Задачи:</a:t>
            </a:r>
          </a:p>
          <a:p>
            <a:r>
              <a:rPr lang="ru-RU" sz="2400" dirty="0"/>
              <a:t>разработать маршрут тура с игровыми элементами;</a:t>
            </a:r>
          </a:p>
          <a:p>
            <a:r>
              <a:rPr lang="ru-RU" sz="2400" dirty="0"/>
              <a:t>подготовить задания для раскрытия креативного потенциала участников тура;</a:t>
            </a:r>
          </a:p>
          <a:p>
            <a:r>
              <a:rPr lang="ru-RU" sz="2400" dirty="0"/>
              <a:t>провести информационную кампанию для целевой аудитории проекта;</a:t>
            </a:r>
          </a:p>
          <a:p>
            <a:r>
              <a:rPr lang="ru-RU" sz="2400" dirty="0"/>
              <a:t>реализовать участие в группы молодых людей в разработанной медиа-экскурсии.</a:t>
            </a:r>
          </a:p>
        </p:txBody>
      </p:sp>
    </p:spTree>
    <p:extLst>
      <p:ext uri="{BB962C8B-B14F-4D97-AF65-F5344CB8AC3E}">
        <p14:creationId xmlns:p14="http://schemas.microsoft.com/office/powerpoint/2010/main" val="417472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D98E97-4EF6-4401-B8AD-D9E089CF1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Формат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69023C-AF22-4362-B35A-7FD00AB71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985" y="2581774"/>
            <a:ext cx="4541514" cy="3101983"/>
          </a:xfrm>
        </p:spPr>
        <p:txBody>
          <a:bodyPr>
            <a:normAutofit lnSpcReduction="10000"/>
          </a:bodyPr>
          <a:lstStyle/>
          <a:p>
            <a:r>
              <a:rPr lang="ru-RU" sz="2000" dirty="0" err="1"/>
              <a:t>Медиаэкскурсия</a:t>
            </a:r>
            <a:r>
              <a:rPr lang="ru-RU" sz="2000" dirty="0"/>
              <a:t> в пространстве города – это новый формат, который позволит участнику максимально погрузиться в атмосферу и почувствовать среду ярче, чем во время обычной экскурсии. Тур выступает как средство развития познавательных интересов и креативности, знакомства с культурно-историческим контекстом.</a:t>
            </a:r>
          </a:p>
          <a:p>
            <a:endParaRPr lang="ru-RU" sz="2000" dirty="0"/>
          </a:p>
        </p:txBody>
      </p:sp>
      <p:pic>
        <p:nvPicPr>
          <p:cNvPr id="4" name="Picture 2" descr="C:\Users\User\Downloads\876544567.png">
            <a:extLst>
              <a:ext uri="{FF2B5EF4-FFF2-40B4-BE49-F238E27FC236}">
                <a16:creationId xmlns:a16="http://schemas.microsoft.com/office/drawing/2014/main" id="{69F65D22-8A11-4C37-BB85-33396D640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1476" y="2568217"/>
            <a:ext cx="3809887" cy="2977001"/>
          </a:xfrm>
          <a:prstGeom prst="flowChartAlternateProcess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2406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3191-E9BA-4471-887B-6C1A6BD41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BD1CA8-C272-48BE-971B-AFF03D6A5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309" y="2433009"/>
            <a:ext cx="11143959" cy="4219956"/>
          </a:xfrm>
        </p:spPr>
        <p:txBody>
          <a:bodyPr>
            <a:normAutofit/>
          </a:bodyPr>
          <a:lstStyle/>
          <a:p>
            <a:r>
              <a:rPr lang="ru-RU" sz="2000" dirty="0"/>
              <a:t>в части реализации стратегических документов социально–экономического развития конкретного региона:</a:t>
            </a:r>
          </a:p>
          <a:p>
            <a:r>
              <a:rPr lang="ru-RU" sz="2000" dirty="0"/>
              <a:t>1.   ЗАКОН КРАСНОДАРСКОГО КРАЯ от 21 декабря 2018 года N 3930-КЗ</a:t>
            </a:r>
          </a:p>
          <a:p>
            <a:r>
              <a:rPr lang="ru-RU" sz="2000" dirty="0"/>
              <a:t>О Стратегии социально-экономического развития Краснодарского края до 2030 года</a:t>
            </a:r>
          </a:p>
          <a:p>
            <a:r>
              <a:rPr lang="ru-RU" sz="2000" dirty="0"/>
              <a:t>Культура – базис долгосрочного развития.</a:t>
            </a:r>
          </a:p>
          <a:p>
            <a:r>
              <a:rPr lang="ru-RU" sz="2000" dirty="0"/>
              <a:t>2. Распоряжение главы администрации (губернатора) Краснодарского края от 12.08.2021г. №219-р Об утверждении Региональной концепции выявления, поддержки и развития способностей и талантов у детей и молодежи в Краснодарском крае на 2021 - 2024 годы</a:t>
            </a:r>
          </a:p>
          <a:p>
            <a:r>
              <a:rPr lang="ru-RU" sz="2000" dirty="0"/>
              <a:t>3. Проект Стратегии государственной молодежной политики Краснодарского края до 2025 года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0137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B32D8-2574-41B7-97B7-D8F05782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Программа </a:t>
            </a:r>
            <a:r>
              <a:rPr lang="ru-RU" dirty="0" err="1"/>
              <a:t>медиаэкскурсии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2CCAB2-618A-49A4-B7C5-C3D4AEE86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Тур построен в виде игры-перемещения по городу. Иными словами, это пешеходная экскурсия с элементами квеста. </a:t>
            </a:r>
          </a:p>
          <a:p>
            <a:r>
              <a:rPr lang="ru-RU" dirty="0"/>
              <a:t>Участникам будет необходимо выполнять различные задания, связанные с посещаемыми местами. Выбор задания будет происходить случайным образом: в определенных точках маршрута участники выбирают из мешочка по одной карточке, где указано задание. Его требуется выполнить за 20 минут.</a:t>
            </a:r>
          </a:p>
          <a:p>
            <a:r>
              <a:rPr lang="ru-RU" dirty="0"/>
              <a:t>Выполнению заданий в каждой локации предшествует инструктаж и рекомендации от сопровождающих гидов-кураторов и педагогов. Задания выполняются в командах по 2-3 чел.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0945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91B1E3-2882-4E30-9443-E2283BE69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Творческая часть экскурсии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CAF318-9B4C-4F4E-B12A-79F5A2E47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Среди заданий планируются такие, как: написать короткий текст о том, что видишь, сделать необычную фотографию в этом месте, снять видеоролик, нарисовать эскиз логотипа, придумать слоган, провести экспресс-опрос общественного мнения, предложить варианты </a:t>
            </a:r>
            <a:r>
              <a:rPr lang="ru-RU" sz="2000" dirty="0" err="1"/>
              <a:t>ambient</a:t>
            </a:r>
            <a:r>
              <a:rPr lang="ru-RU" sz="2000" dirty="0"/>
              <a:t>-рекламы, сочинить бренд-легенду. Лучшие творческие работы впоследствии будут собраны в электронный сборник по итогам медиа-экскурсии, который выразит взгляд молодежи на свой город.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44824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65CC3-A494-4DB6-BDA0-A559BBFBD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07" y="248326"/>
            <a:ext cx="5380279" cy="1188720"/>
          </a:xfrm>
        </p:spPr>
        <p:txBody>
          <a:bodyPr>
            <a:normAutofit/>
          </a:bodyPr>
          <a:lstStyle/>
          <a:p>
            <a:r>
              <a:rPr lang="ru-RU" sz="2400" dirty="0"/>
              <a:t>Визуализация мероприятия</a:t>
            </a:r>
          </a:p>
        </p:txBody>
      </p:sp>
      <p:pic>
        <p:nvPicPr>
          <p:cNvPr id="4" name="Picture 3" descr="C:\Users\User\Downloads\1591695594general_pages_09_june_2020_i86763_gorojanam_predlagaut_proiti_di.jpg">
            <a:extLst>
              <a:ext uri="{FF2B5EF4-FFF2-40B4-BE49-F238E27FC236}">
                <a16:creationId xmlns:a16="http://schemas.microsoft.com/office/drawing/2014/main" id="{323C8CAA-8195-4CA9-9AFB-5BF67A5D7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8527" y="1510794"/>
            <a:ext cx="5380279" cy="3588760"/>
          </a:xfrm>
          <a:prstGeom prst="rect">
            <a:avLst/>
          </a:prstGeom>
          <a:noFill/>
        </p:spPr>
      </p:pic>
      <p:pic>
        <p:nvPicPr>
          <p:cNvPr id="5" name="Picture 7" descr="https://u.9111s.ru/uploads/202103/17/e1beb59c54386d64b9fab0f292c74377.jpg">
            <a:extLst>
              <a:ext uri="{FF2B5EF4-FFF2-40B4-BE49-F238E27FC236}">
                <a16:creationId xmlns:a16="http://schemas.microsoft.com/office/drawing/2014/main" id="{233A5072-C8F1-46F4-8FE7-3F8377530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307" y="4188401"/>
            <a:ext cx="3675562" cy="2447925"/>
          </a:xfrm>
          <a:prstGeom prst="rect">
            <a:avLst/>
          </a:prstGeom>
          <a:noFill/>
        </p:spPr>
      </p:pic>
      <p:pic>
        <p:nvPicPr>
          <p:cNvPr id="6" name="Picture 14" descr="C:\Users\User\Downloads\fon.jpg">
            <a:extLst>
              <a:ext uri="{FF2B5EF4-FFF2-40B4-BE49-F238E27FC236}">
                <a16:creationId xmlns:a16="http://schemas.microsoft.com/office/drawing/2014/main" id="{294C1779-879C-4CA9-9BB6-A9B55E86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4455" y="657226"/>
            <a:ext cx="4829603" cy="3221647"/>
          </a:xfrm>
          <a:prstGeom prst="rect">
            <a:avLst/>
          </a:prstGeom>
          <a:noFill/>
        </p:spPr>
      </p:pic>
      <p:pic>
        <p:nvPicPr>
          <p:cNvPr id="7" name="Picture 13" descr="https://www.creativepuzzle.ru/assets/uploads/images/startup-8-700x700.jpg">
            <a:extLst>
              <a:ext uri="{FF2B5EF4-FFF2-40B4-BE49-F238E27FC236}">
                <a16:creationId xmlns:a16="http://schemas.microsoft.com/office/drawing/2014/main" id="{ED2DD113-B25E-4561-91AD-B5A490CA1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72149" y="4376302"/>
            <a:ext cx="2260024" cy="22600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Picture 15" descr="C:\Users\User\Downloads\idevelopment11.jpg">
            <a:extLst>
              <a:ext uri="{FF2B5EF4-FFF2-40B4-BE49-F238E27FC236}">
                <a16:creationId xmlns:a16="http://schemas.microsoft.com/office/drawing/2014/main" id="{4BBCA67F-D8E6-4485-B48B-521223533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35849" y="4188807"/>
            <a:ext cx="3661498" cy="2059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0522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21534-2CB7-4858-85DF-87C23332E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Познавательная часть экскурсии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0CBCE7-59FC-4D79-9B46-673F33325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236" y="2638044"/>
            <a:ext cx="9045527" cy="3495470"/>
          </a:xfrm>
        </p:spPr>
        <p:txBody>
          <a:bodyPr>
            <a:normAutofit/>
          </a:bodyPr>
          <a:lstStyle/>
          <a:p>
            <a:r>
              <a:rPr lang="ru-RU" dirty="0"/>
              <a:t>Перемещение по городу позволит молодежи познакомиться ближе со знаковыми, имиджевыми локациями Сочи, из которых складывается его образ в массовом сознании. </a:t>
            </a:r>
          </a:p>
          <a:p>
            <a:r>
              <a:rPr lang="ru-RU" dirty="0"/>
              <a:t>Проблема вовлечения молодежи в прохождение предлагаемой экскурсионной программы решается интерактивной подачей информации и технологией </a:t>
            </a:r>
            <a:r>
              <a:rPr lang="ru-RU" dirty="0" err="1"/>
              <a:t>сторителлинга</a:t>
            </a:r>
            <a:r>
              <a:rPr lang="ru-RU" dirty="0"/>
              <a:t>.</a:t>
            </a:r>
          </a:p>
          <a:p>
            <a:r>
              <a:rPr lang="ru-RU" dirty="0"/>
              <a:t>Наша экскурсия – это живое общение с вопросами-ответами и загадками-разгадками, где появляется возможность узнать много нового и интересного. </a:t>
            </a:r>
          </a:p>
          <a:p>
            <a:r>
              <a:rPr lang="ru-RU" dirty="0"/>
              <a:t>Туристическая и познавательная деятельность будут органично сочетаться с творческой деятельностью молодых людей на основе их эмоциональных впечатлений от экскурсии и приобщения к ценностям культуры и истории родного города.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337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ownloads\Nesebrskaya.jpg">
            <a:extLst>
              <a:ext uri="{FF2B5EF4-FFF2-40B4-BE49-F238E27FC236}">
                <a16:creationId xmlns:a16="http://schemas.microsoft.com/office/drawing/2014/main" id="{AF068791-627E-42DC-886B-CF16BF815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309" y="1510580"/>
            <a:ext cx="4184074" cy="2791375"/>
          </a:xfrm>
          <a:prstGeom prst="rect">
            <a:avLst/>
          </a:prstGeom>
          <a:noFill/>
        </p:spPr>
      </p:pic>
      <p:pic>
        <p:nvPicPr>
          <p:cNvPr id="5" name="Picture 10" descr="C:\Users\User\Downloads\img-aso-5365.jpg">
            <a:extLst>
              <a:ext uri="{FF2B5EF4-FFF2-40B4-BE49-F238E27FC236}">
                <a16:creationId xmlns:a16="http://schemas.microsoft.com/office/drawing/2014/main" id="{4CE42995-1732-4CDD-A568-BF9B706B8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5347" y="1510580"/>
            <a:ext cx="3408363" cy="2193925"/>
          </a:xfrm>
          <a:prstGeom prst="rect">
            <a:avLst/>
          </a:prstGeom>
          <a:noFill/>
        </p:spPr>
      </p:pic>
      <p:pic>
        <p:nvPicPr>
          <p:cNvPr id="6" name="Picture 11" descr="C:\Users\User\Downloads\Nesebrskaya_2.jpg">
            <a:extLst>
              <a:ext uri="{FF2B5EF4-FFF2-40B4-BE49-F238E27FC236}">
                <a16:creationId xmlns:a16="http://schemas.microsoft.com/office/drawing/2014/main" id="{86611DE3-F22F-4BA5-A379-5E1CAB040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15347" y="3909497"/>
            <a:ext cx="4419598" cy="2948503"/>
          </a:xfrm>
          <a:prstGeom prst="rect">
            <a:avLst/>
          </a:prstGeom>
          <a:noFill/>
        </p:spPr>
      </p:pic>
      <p:pic>
        <p:nvPicPr>
          <p:cNvPr id="7" name="Picture 12" descr="C:\Users\User\Downloads\d43c7a8c7be0fa84f860ddd303a69280.jpg">
            <a:extLst>
              <a:ext uri="{FF2B5EF4-FFF2-40B4-BE49-F238E27FC236}">
                <a16:creationId xmlns:a16="http://schemas.microsoft.com/office/drawing/2014/main" id="{991E8E9B-8E28-4B6C-9CD0-BC410EC95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1084" y="4507633"/>
            <a:ext cx="3070299" cy="1962440"/>
          </a:xfrm>
          <a:prstGeom prst="rect">
            <a:avLst/>
          </a:prstGeom>
          <a:noFill/>
        </p:spPr>
      </p:pic>
      <p:pic>
        <p:nvPicPr>
          <p:cNvPr id="8" name="Picture 13" descr="C:\Users\User\Downloads\05_theatre.jpg">
            <a:extLst>
              <a:ext uri="{FF2B5EF4-FFF2-40B4-BE49-F238E27FC236}">
                <a16:creationId xmlns:a16="http://schemas.microsoft.com/office/drawing/2014/main" id="{B7EBC493-3B6E-48A9-B005-40476827C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50112" y="1783214"/>
            <a:ext cx="2988676" cy="1921291"/>
          </a:xfrm>
          <a:prstGeom prst="rect">
            <a:avLst/>
          </a:prstGeom>
          <a:noFill/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772A326-1579-43C9-9C26-32D4BDE3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404" y="387927"/>
            <a:ext cx="7053541" cy="983042"/>
          </a:xfrm>
        </p:spPr>
        <p:txBody>
          <a:bodyPr>
            <a:normAutofit/>
          </a:bodyPr>
          <a:lstStyle/>
          <a:p>
            <a:r>
              <a:rPr lang="ru-RU" sz="2400" dirty="0"/>
              <a:t>Познавательная часть экскурсии</a:t>
            </a:r>
          </a:p>
        </p:txBody>
      </p:sp>
    </p:spTree>
    <p:extLst>
      <p:ext uri="{BB962C8B-B14F-4D97-AF65-F5344CB8AC3E}">
        <p14:creationId xmlns:p14="http://schemas.microsoft.com/office/powerpoint/2010/main" val="3453407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89746-1D56-4E3F-AE6A-07600FF35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Маршрут </a:t>
            </a:r>
            <a:r>
              <a:rPr lang="ru-RU" dirty="0" err="1"/>
              <a:t>медиаэкскурсии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1A6429-0CBA-4CF0-8C4F-7734703D6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Маршрут начинается с Парка Ривьера и проходит в Центральном районе города по побережью Черного моря, через основные городские парковые зоны: Комсомольский сквер, Поцелуевский сквер, Сад искусств, Приморский парк, Парк им. Фрунзе. </a:t>
            </a:r>
          </a:p>
          <a:p>
            <a:endParaRPr lang="ru-RU" sz="2000" dirty="0"/>
          </a:p>
        </p:txBody>
      </p:sp>
      <p:pic>
        <p:nvPicPr>
          <p:cNvPr id="4" name="Picture 4" descr="https://avatars.mds.yandex.net/get-altay/1246719/2a000001630eb6809d44d7519222cb1050c6/XXL">
            <a:extLst>
              <a:ext uri="{FF2B5EF4-FFF2-40B4-BE49-F238E27FC236}">
                <a16:creationId xmlns:a16="http://schemas.microsoft.com/office/drawing/2014/main" id="{C06FEAA3-75EF-4850-AE78-69978C2ED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5702" y="4666972"/>
            <a:ext cx="3542354" cy="1992575"/>
          </a:xfrm>
          <a:prstGeom prst="rect">
            <a:avLst/>
          </a:prstGeom>
          <a:noFill/>
        </p:spPr>
      </p:pic>
      <p:pic>
        <p:nvPicPr>
          <p:cNvPr id="5" name="Picture 6" descr="https://avatars.mds.yandex.net/get-zen_doc/1811900/pub_5ec193c40bc6f5686b2ed7a4_5eca35145948955c17b89a33/scale_1200">
            <a:extLst>
              <a:ext uri="{FF2B5EF4-FFF2-40B4-BE49-F238E27FC236}">
                <a16:creationId xmlns:a16="http://schemas.microsoft.com/office/drawing/2014/main" id="{8D17765C-76EA-4006-A7C2-3ACABF457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5869" y="4182072"/>
            <a:ext cx="3063880" cy="2042587"/>
          </a:xfrm>
          <a:prstGeom prst="rect">
            <a:avLst/>
          </a:prstGeom>
          <a:noFill/>
        </p:spPr>
      </p:pic>
      <p:pic>
        <p:nvPicPr>
          <p:cNvPr id="6" name="Picture 8" descr="http://sochi.scapp.ru/wp-content/uploads/post/2015/11/127.jpg">
            <a:extLst>
              <a:ext uri="{FF2B5EF4-FFF2-40B4-BE49-F238E27FC236}">
                <a16:creationId xmlns:a16="http://schemas.microsoft.com/office/drawing/2014/main" id="{49358EB7-4F32-4A6D-BF13-FCE692E0F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6266" y="4096227"/>
            <a:ext cx="2865129" cy="17968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134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8E8D9-7929-47A4-8631-421D1273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Маршрут </a:t>
            </a:r>
            <a:r>
              <a:rPr lang="ru-RU" dirty="0" err="1"/>
              <a:t>медиаэкскурсии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CB7CF6-39D9-4653-8C5A-C1369A1E9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889365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Группа пересечёт известные улицы и узнает историю их названий: Морской переулок, Курортный проспект, Войкова, </a:t>
            </a:r>
            <a:r>
              <a:rPr lang="ru-RU" sz="2000" dirty="0" err="1"/>
              <a:t>Несебрская</a:t>
            </a:r>
            <a:r>
              <a:rPr lang="ru-RU" sz="2000" dirty="0"/>
              <a:t>, Театральная. </a:t>
            </a:r>
          </a:p>
          <a:p>
            <a:r>
              <a:rPr lang="ru-RU" sz="2000" dirty="0"/>
              <a:t>Участники вместе с гидом рассмотрят в деталях легендарные сооружения, ставшие визитной карточкой Сочи: </a:t>
            </a:r>
            <a:r>
              <a:rPr lang="ru-RU" sz="2000" dirty="0" err="1"/>
              <a:t>Ривьерский</a:t>
            </a:r>
            <a:r>
              <a:rPr lang="ru-RU" sz="2000" dirty="0"/>
              <a:t> мост, здание Морского вокзала, Сочинский художественный музей, гостиница Приморская, Летний театр, Зимний театр, Верещагинский виадук  и другие известные архитектурные символы. </a:t>
            </a:r>
          </a:p>
          <a:p>
            <a:r>
              <a:rPr lang="ru-RU" sz="2000" dirty="0"/>
              <a:t>Набережная, аллеи, площади, фонтаны, ротонды – маршрут  очень разнообразен, но идеально укладывается в прогулку на 3 часа с одним перерывом на обед.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73782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04991-1CED-4C8F-BCB1-B0033984F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697F8D-5F36-4D8A-8342-87B453EFC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444" y="2539570"/>
            <a:ext cx="9791112" cy="3804959"/>
          </a:xfrm>
        </p:spPr>
        <p:txBody>
          <a:bodyPr>
            <a:normAutofit/>
          </a:bodyPr>
          <a:lstStyle/>
          <a:p>
            <a:r>
              <a:rPr lang="ru-RU" dirty="0"/>
              <a:t>Этап 1. Подготовительный</a:t>
            </a:r>
          </a:p>
          <a:p>
            <a:pPr marL="0" indent="0">
              <a:buNone/>
            </a:pPr>
            <a:r>
              <a:rPr lang="ru-RU" dirty="0"/>
              <a:t>Распределение функций в команде проекта. Составление плана-графика. Разработка программы и расписания проведения арт-экскурсии. Подготовка необходимых ресурсов. Дизайн макетов раздаточного материала и грамот.</a:t>
            </a:r>
          </a:p>
          <a:p>
            <a:pPr marL="0" indent="0"/>
            <a:r>
              <a:rPr lang="ru-RU" dirty="0"/>
              <a:t>  Этап 2. Внедрение </a:t>
            </a:r>
          </a:p>
          <a:p>
            <a:pPr marL="0" indent="0">
              <a:buNone/>
            </a:pPr>
            <a:r>
              <a:rPr lang="ru-RU" dirty="0"/>
              <a:t>Формирование группы для проведения первой арт-экскурсии в г. Сочи. Информационное сопровождение проекта и назначение даты экскурсии. Сбор участников в назначенный день, проведение тура, работа с группой.</a:t>
            </a:r>
          </a:p>
          <a:p>
            <a:pPr marL="0" indent="0"/>
            <a:r>
              <a:rPr lang="ru-RU" dirty="0"/>
              <a:t>  Этап 3. Подведение итогов</a:t>
            </a:r>
          </a:p>
          <a:p>
            <a:pPr>
              <a:buNone/>
            </a:pPr>
            <a:r>
              <a:rPr lang="ru-RU" dirty="0"/>
              <a:t>Написание отчета о проведении арт-экскурсии, выводы и оценка реализации проекта. Подготовка электронного </a:t>
            </a:r>
            <a:r>
              <a:rPr lang="en-US" dirty="0"/>
              <a:t>pdf-</a:t>
            </a:r>
            <a:r>
              <a:rPr lang="ru-RU" dirty="0"/>
              <a:t>сборника творческих работ участников</a:t>
            </a:r>
          </a:p>
        </p:txBody>
      </p:sp>
    </p:spTree>
    <p:extLst>
      <p:ext uri="{BB962C8B-B14F-4D97-AF65-F5344CB8AC3E}">
        <p14:creationId xmlns:p14="http://schemas.microsoft.com/office/powerpoint/2010/main" val="2623124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F1C97-29F4-425F-BC22-4170EBD72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Бюджет проекта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49C65314-6D23-4DFD-B298-19020709E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6672306"/>
              </p:ext>
            </p:extLst>
          </p:nvPr>
        </p:nvGraphicFramePr>
        <p:xfrm>
          <a:off x="809396" y="2543733"/>
          <a:ext cx="10573207" cy="38408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4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3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8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57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статьи расхода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Цена за 1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Ноутбук Acer Aspire, 15.6"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30 000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31 000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Бейдж</a:t>
                      </a:r>
                      <a:r>
                        <a:rPr lang="ru-RU" dirty="0"/>
                        <a:t> на ленте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Блокноты с логотипом</a:t>
                      </a:r>
                      <a:r>
                        <a:rPr lang="ru-RU" baseline="0" dirty="0"/>
                        <a:t>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4 500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Планшетка для бумаги с зажимом А4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  <a:r>
                        <a:rPr lang="ru-RU" baseline="0" dirty="0"/>
                        <a:t> шт.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Ручки шариковые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 руб./10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упаковки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450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Печать раздаточного материала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 руб./лист(цвет)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  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2 100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Обед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</a:t>
                      </a:r>
                      <a:r>
                        <a:rPr lang="ru-RU" baseline="0" dirty="0"/>
                        <a:t>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33 персоны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8 250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ru-RU" b="1" dirty="0"/>
                        <a:t>ИТОГО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49 900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664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6F47F-9470-4432-B6A3-CA75F1CD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441938"/>
            <a:ext cx="7729728" cy="1188720"/>
          </a:xfrm>
        </p:spPr>
        <p:txBody>
          <a:bodyPr>
            <a:normAutofit/>
          </a:bodyPr>
          <a:lstStyle/>
          <a:p>
            <a:r>
              <a:rPr lang="ru-RU" sz="2800" dirty="0"/>
              <a:t>Спасибо за внимание!</a:t>
            </a:r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07E0792-1C3E-4C7B-9659-44C69D8A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215" y="2785155"/>
            <a:ext cx="3540882" cy="355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64808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20</TotalTime>
  <Words>926</Words>
  <Application>Microsoft Office PowerPoint</Application>
  <PresentationFormat>Широкоэкранный</PresentationFormat>
  <Paragraphs>98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Corbel</vt:lpstr>
      <vt:lpstr>Gill Sans MT</vt:lpstr>
      <vt:lpstr>Посылка</vt:lpstr>
      <vt:lpstr>социальный проект</vt:lpstr>
      <vt:lpstr>Основные понятия</vt:lpstr>
      <vt:lpstr>Краткое содержание проекта</vt:lpstr>
      <vt:lpstr>Цель и задачи</vt:lpstr>
      <vt:lpstr>Формат проекта</vt:lpstr>
      <vt:lpstr>Актуальность проекта</vt:lpstr>
      <vt:lpstr>Программа медиаэкскурсии</vt:lpstr>
      <vt:lpstr>Творческая часть экскурсии</vt:lpstr>
      <vt:lpstr>Визуализация мероприятия</vt:lpstr>
      <vt:lpstr>Познавательная часть экскурсии</vt:lpstr>
      <vt:lpstr>Познавательная часть экскурсии</vt:lpstr>
      <vt:lpstr>Маршрут медиаэкскурсии</vt:lpstr>
      <vt:lpstr>Маршрут медиаэкскурсии</vt:lpstr>
      <vt:lpstr>План реализации проекта</vt:lpstr>
      <vt:lpstr>Бюджет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проект</dc:title>
  <dc:creator>mkruglova@vk.com</dc:creator>
  <cp:lastModifiedBy>mkruglova@vk.com</cp:lastModifiedBy>
  <cp:revision>4</cp:revision>
  <dcterms:created xsi:type="dcterms:W3CDTF">2024-05-17T14:36:21Z</dcterms:created>
  <dcterms:modified xsi:type="dcterms:W3CDTF">2024-09-22T08:47:29Z</dcterms:modified>
</cp:coreProperties>
</file>