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309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2" r:id="rId19"/>
    <p:sldId id="310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 varScale="1">
        <p:scale>
          <a:sx n="112" d="100"/>
          <a:sy n="112" d="100"/>
        </p:scale>
        <p:origin x="365" y="96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/>
            <a:t>Школьники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4000" dirty="0"/>
            <a:t>Финансовая безопасность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>
              <a:latin typeface="Arial"/>
              <a:cs typeface="Arial"/>
            </a:rPr>
            <a:t>60000 учеников в УР</a:t>
          </a:r>
          <a:endParaRPr lang="ru-RU" sz="1000" b="1" dirty="0"/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>
              <a:latin typeface="Arial"/>
              <a:cs typeface="Arial"/>
            </a:rPr>
            <a:t>45000 учеников в УР</a:t>
          </a:r>
          <a:endParaRPr lang="ru-RU" sz="1000" b="1" dirty="0"/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0 учеников в УР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>
              <a:latin typeface="Arial"/>
              <a:cs typeface="Arial"/>
            </a:rPr>
            <a:t>30000</a:t>
          </a:r>
          <a:endParaRPr lang="ru-RU" sz="1000" b="1" dirty="0"/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Игра </a:t>
          </a:r>
          <a:r>
            <a:rPr lang="en-US" dirty="0"/>
            <a:t>“</a:t>
          </a:r>
          <a:r>
            <a:rPr lang="en-US" dirty="0" err="1"/>
            <a:t>Busines</a:t>
          </a:r>
          <a:r>
            <a:rPr lang="en-US" dirty="0"/>
            <a:t> Cats”</a:t>
          </a:r>
          <a:endParaRPr lang="ru-RU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Игры университета </a:t>
          </a:r>
          <a:r>
            <a:rPr lang="en-US" dirty="0"/>
            <a:t>“</a:t>
          </a:r>
          <a:r>
            <a:rPr lang="ru-RU" dirty="0" err="1"/>
            <a:t>Игропрактика</a:t>
          </a:r>
          <a:r>
            <a:rPr lang="en-US" dirty="0"/>
            <a:t>”</a:t>
          </a:r>
          <a:endParaRPr lang="ru-RU" dirty="0"/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Актуальность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Стоимость</a:t>
          </a:r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Университет </a:t>
          </a:r>
          <a:r>
            <a:rPr lang="en-US" dirty="0"/>
            <a:t>“</a:t>
          </a:r>
          <a:r>
            <a:rPr lang="ru-RU" dirty="0" err="1"/>
            <a:t>Игропрактика</a:t>
          </a:r>
          <a:r>
            <a:rPr lang="en-US" dirty="0"/>
            <a:t>”</a:t>
          </a:r>
          <a:endParaRPr lang="ru-RU" dirty="0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ОЭЗ </a:t>
          </a:r>
          <a:r>
            <a:rPr lang="en-US" dirty="0"/>
            <a:t>“</a:t>
          </a:r>
          <a:r>
            <a:rPr lang="ru-RU" dirty="0" err="1"/>
            <a:t>Алабуга</a:t>
          </a:r>
          <a:r>
            <a:rPr lang="en-US" dirty="0"/>
            <a:t>”</a:t>
          </a:r>
          <a:endParaRPr lang="ru-RU" dirty="0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761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 custLinFactNeighborX="761" custLinFactNeighborY="-849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F06E44-FCE5-4AA2-A1B3-1957CD2B3B87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F76A0A-3FC5-43A5-8653-9AF8CE040EC7}">
      <dgm:prSet phldrT="[Текст]"/>
      <dgm:spPr/>
      <dgm:t>
        <a:bodyPr/>
        <a:lstStyle/>
        <a:p>
          <a:r>
            <a:rPr lang="ru-RU" dirty="0"/>
            <a:t>Скачивание</a:t>
          </a:r>
        </a:p>
      </dgm:t>
    </dgm:pt>
    <dgm:pt modelId="{72A6E952-0A79-47E0-92FC-086B9C34819B}" type="parTrans" cxnId="{0DC9C77B-2DBF-4A6C-81C2-AC4F18F229AB}">
      <dgm:prSet/>
      <dgm:spPr/>
      <dgm:t>
        <a:bodyPr/>
        <a:lstStyle/>
        <a:p>
          <a:endParaRPr lang="ru-RU"/>
        </a:p>
      </dgm:t>
    </dgm:pt>
    <dgm:pt modelId="{83513BBF-76F2-49C5-91D3-C4E7CC6EE0DB}" type="sibTrans" cxnId="{0DC9C77B-2DBF-4A6C-81C2-AC4F18F229AB}">
      <dgm:prSet/>
      <dgm:spPr/>
      <dgm:t>
        <a:bodyPr/>
        <a:lstStyle/>
        <a:p>
          <a:endParaRPr lang="ru-RU"/>
        </a:p>
      </dgm:t>
    </dgm:pt>
    <dgm:pt modelId="{4FF54828-6790-48A1-8A7B-A0C4E19E9592}">
      <dgm:prSet phldrT="[Текст]"/>
      <dgm:spPr/>
      <dgm:t>
        <a:bodyPr/>
        <a:lstStyle/>
        <a:p>
          <a:r>
            <a:rPr lang="ru-RU" dirty="0"/>
            <a:t>Внедрение в школы</a:t>
          </a:r>
        </a:p>
      </dgm:t>
    </dgm:pt>
    <dgm:pt modelId="{A4C2F393-278C-46DC-A327-F2EB38BA528C}" type="parTrans" cxnId="{6E329445-62F8-4750-9C10-650B98555826}">
      <dgm:prSet/>
      <dgm:spPr/>
      <dgm:t>
        <a:bodyPr/>
        <a:lstStyle/>
        <a:p>
          <a:endParaRPr lang="ru-RU"/>
        </a:p>
      </dgm:t>
    </dgm:pt>
    <dgm:pt modelId="{5B99F17A-54C1-4433-BB66-B01755103564}" type="sibTrans" cxnId="{6E329445-62F8-4750-9C10-650B98555826}">
      <dgm:prSet/>
      <dgm:spPr/>
      <dgm:t>
        <a:bodyPr/>
        <a:lstStyle/>
        <a:p>
          <a:endParaRPr lang="ru-RU"/>
        </a:p>
      </dgm:t>
    </dgm:pt>
    <dgm:pt modelId="{84B9E66C-A4C9-4263-812B-89348B7613DA}">
      <dgm:prSet phldrT="[Текст]"/>
      <dgm:spPr/>
      <dgm:t>
        <a:bodyPr/>
        <a:lstStyle/>
        <a:p>
          <a:r>
            <a:rPr lang="ru-RU" dirty="0"/>
            <a:t>Процесс игры</a:t>
          </a:r>
        </a:p>
      </dgm:t>
    </dgm:pt>
    <dgm:pt modelId="{E870B177-1F8E-466D-B3DE-4E8C66E0CFD9}" type="parTrans" cxnId="{4DCBB209-43CA-483E-A6FC-452D10644174}">
      <dgm:prSet/>
      <dgm:spPr/>
      <dgm:t>
        <a:bodyPr/>
        <a:lstStyle/>
        <a:p>
          <a:endParaRPr lang="ru-RU"/>
        </a:p>
      </dgm:t>
    </dgm:pt>
    <dgm:pt modelId="{B6AF224C-A520-4304-938D-8F5077F8FC48}" type="sibTrans" cxnId="{4DCBB209-43CA-483E-A6FC-452D10644174}">
      <dgm:prSet/>
      <dgm:spPr/>
      <dgm:t>
        <a:bodyPr/>
        <a:lstStyle/>
        <a:p>
          <a:endParaRPr lang="ru-RU"/>
        </a:p>
      </dgm:t>
    </dgm:pt>
    <dgm:pt modelId="{70EC908D-6A93-4ABE-A18C-6A8A1056E825}">
      <dgm:prSet phldrT="[Текст]"/>
      <dgm:spPr/>
      <dgm:t>
        <a:bodyPr/>
        <a:lstStyle/>
        <a:p>
          <a:r>
            <a:rPr lang="ru-RU" dirty="0"/>
            <a:t>Внутренний экзамен в школе</a:t>
          </a:r>
        </a:p>
      </dgm:t>
    </dgm:pt>
    <dgm:pt modelId="{452AF66F-642B-445C-9C5F-CD8B505CDC66}" type="parTrans" cxnId="{8C519540-7A88-46DF-A448-EB625E79C8D6}">
      <dgm:prSet/>
      <dgm:spPr/>
      <dgm:t>
        <a:bodyPr/>
        <a:lstStyle/>
        <a:p>
          <a:endParaRPr lang="ru-RU"/>
        </a:p>
      </dgm:t>
    </dgm:pt>
    <dgm:pt modelId="{ECFE87A6-A962-42A9-8183-3C5E242A2792}" type="sibTrans" cxnId="{8C519540-7A88-46DF-A448-EB625E79C8D6}">
      <dgm:prSet/>
      <dgm:spPr/>
      <dgm:t>
        <a:bodyPr/>
        <a:lstStyle/>
        <a:p>
          <a:endParaRPr lang="ru-RU"/>
        </a:p>
      </dgm:t>
    </dgm:pt>
    <dgm:pt modelId="{CF26496B-E218-4BC0-B3B6-E8EF0655C5C2}">
      <dgm:prSet phldrT="[Текст]"/>
      <dgm:spPr/>
      <dgm:t>
        <a:bodyPr/>
        <a:lstStyle/>
        <a:p>
          <a:r>
            <a:rPr lang="ru-RU" dirty="0"/>
            <a:t>Итоги</a:t>
          </a:r>
        </a:p>
      </dgm:t>
    </dgm:pt>
    <dgm:pt modelId="{08871B67-3D34-4375-8E0B-6D2063E1C847}" type="parTrans" cxnId="{3DA122E7-0DEA-4763-8FAF-4B75DBFCB152}">
      <dgm:prSet/>
      <dgm:spPr/>
      <dgm:t>
        <a:bodyPr/>
        <a:lstStyle/>
        <a:p>
          <a:endParaRPr lang="ru-RU"/>
        </a:p>
      </dgm:t>
    </dgm:pt>
    <dgm:pt modelId="{D7427746-0362-4BE2-9D98-401220B560B6}" type="sibTrans" cxnId="{3DA122E7-0DEA-4763-8FAF-4B75DBFCB152}">
      <dgm:prSet/>
      <dgm:spPr/>
      <dgm:t>
        <a:bodyPr/>
        <a:lstStyle/>
        <a:p>
          <a:endParaRPr lang="ru-RU"/>
        </a:p>
      </dgm:t>
    </dgm:pt>
    <dgm:pt modelId="{290B837B-C338-4711-A151-CD90DF0A97EE}" type="pres">
      <dgm:prSet presAssocID="{D2F06E44-FCE5-4AA2-A1B3-1957CD2B3B87}" presName="cycle" presStyleCnt="0">
        <dgm:presLayoutVars>
          <dgm:dir/>
          <dgm:resizeHandles val="exact"/>
        </dgm:presLayoutVars>
      </dgm:prSet>
      <dgm:spPr/>
    </dgm:pt>
    <dgm:pt modelId="{7AE8F0A8-CFFC-4234-8244-75D880AEF61C}" type="pres">
      <dgm:prSet presAssocID="{AAF76A0A-3FC5-43A5-8653-9AF8CE040EC7}" presName="node" presStyleLbl="node1" presStyleIdx="0" presStyleCnt="5">
        <dgm:presLayoutVars>
          <dgm:bulletEnabled val="1"/>
        </dgm:presLayoutVars>
      </dgm:prSet>
      <dgm:spPr/>
    </dgm:pt>
    <dgm:pt modelId="{9E57861C-C30E-422E-ABF9-A273E233DBD8}" type="pres">
      <dgm:prSet presAssocID="{AAF76A0A-3FC5-43A5-8653-9AF8CE040EC7}" presName="spNode" presStyleCnt="0"/>
      <dgm:spPr/>
    </dgm:pt>
    <dgm:pt modelId="{EA1E18AE-2D65-423A-979D-F1C2F525C5BF}" type="pres">
      <dgm:prSet presAssocID="{83513BBF-76F2-49C5-91D3-C4E7CC6EE0DB}" presName="sibTrans" presStyleLbl="sibTrans1D1" presStyleIdx="0" presStyleCnt="5"/>
      <dgm:spPr/>
    </dgm:pt>
    <dgm:pt modelId="{80A19BCA-153C-4FF2-BE85-961E5E4E0B91}" type="pres">
      <dgm:prSet presAssocID="{4FF54828-6790-48A1-8A7B-A0C4E19E9592}" presName="node" presStyleLbl="node1" presStyleIdx="1" presStyleCnt="5">
        <dgm:presLayoutVars>
          <dgm:bulletEnabled val="1"/>
        </dgm:presLayoutVars>
      </dgm:prSet>
      <dgm:spPr/>
    </dgm:pt>
    <dgm:pt modelId="{DB9C2CC7-8C6C-4C9D-88FA-D40D5BF52795}" type="pres">
      <dgm:prSet presAssocID="{4FF54828-6790-48A1-8A7B-A0C4E19E9592}" presName="spNode" presStyleCnt="0"/>
      <dgm:spPr/>
    </dgm:pt>
    <dgm:pt modelId="{F5924ED3-CA99-45FF-8491-2AE4DD0876F3}" type="pres">
      <dgm:prSet presAssocID="{5B99F17A-54C1-4433-BB66-B01755103564}" presName="sibTrans" presStyleLbl="sibTrans1D1" presStyleIdx="1" presStyleCnt="5"/>
      <dgm:spPr/>
    </dgm:pt>
    <dgm:pt modelId="{F0CD1C0F-FD22-45D5-841E-0A78E3317288}" type="pres">
      <dgm:prSet presAssocID="{84B9E66C-A4C9-4263-812B-89348B7613DA}" presName="node" presStyleLbl="node1" presStyleIdx="2" presStyleCnt="5">
        <dgm:presLayoutVars>
          <dgm:bulletEnabled val="1"/>
        </dgm:presLayoutVars>
      </dgm:prSet>
      <dgm:spPr/>
    </dgm:pt>
    <dgm:pt modelId="{DCADEBF1-D49B-4799-A714-388A1775D725}" type="pres">
      <dgm:prSet presAssocID="{84B9E66C-A4C9-4263-812B-89348B7613DA}" presName="spNode" presStyleCnt="0"/>
      <dgm:spPr/>
    </dgm:pt>
    <dgm:pt modelId="{F8112C86-9131-43B1-82F8-13103F5B17E7}" type="pres">
      <dgm:prSet presAssocID="{B6AF224C-A520-4304-938D-8F5077F8FC48}" presName="sibTrans" presStyleLbl="sibTrans1D1" presStyleIdx="2" presStyleCnt="5"/>
      <dgm:spPr/>
    </dgm:pt>
    <dgm:pt modelId="{88311300-4FC0-429F-86F7-CC1198B0C2E2}" type="pres">
      <dgm:prSet presAssocID="{70EC908D-6A93-4ABE-A18C-6A8A1056E825}" presName="node" presStyleLbl="node1" presStyleIdx="3" presStyleCnt="5">
        <dgm:presLayoutVars>
          <dgm:bulletEnabled val="1"/>
        </dgm:presLayoutVars>
      </dgm:prSet>
      <dgm:spPr/>
    </dgm:pt>
    <dgm:pt modelId="{63243970-6B12-4B4C-8A99-5FF5C895747B}" type="pres">
      <dgm:prSet presAssocID="{70EC908D-6A93-4ABE-A18C-6A8A1056E825}" presName="spNode" presStyleCnt="0"/>
      <dgm:spPr/>
    </dgm:pt>
    <dgm:pt modelId="{92E5BD4C-108D-4B99-9C62-DB0952B72B57}" type="pres">
      <dgm:prSet presAssocID="{ECFE87A6-A962-42A9-8183-3C5E242A2792}" presName="sibTrans" presStyleLbl="sibTrans1D1" presStyleIdx="3" presStyleCnt="5"/>
      <dgm:spPr/>
    </dgm:pt>
    <dgm:pt modelId="{4940C8F2-2329-4B39-83CB-081E43E61C3E}" type="pres">
      <dgm:prSet presAssocID="{CF26496B-E218-4BC0-B3B6-E8EF0655C5C2}" presName="node" presStyleLbl="node1" presStyleIdx="4" presStyleCnt="5">
        <dgm:presLayoutVars>
          <dgm:bulletEnabled val="1"/>
        </dgm:presLayoutVars>
      </dgm:prSet>
      <dgm:spPr/>
    </dgm:pt>
    <dgm:pt modelId="{AA5EB7F3-D92B-405F-88FA-C7C26A3CEF9B}" type="pres">
      <dgm:prSet presAssocID="{CF26496B-E218-4BC0-B3B6-E8EF0655C5C2}" presName="spNode" presStyleCnt="0"/>
      <dgm:spPr/>
    </dgm:pt>
    <dgm:pt modelId="{5245385E-4171-460E-BAF6-7221351C8F82}" type="pres">
      <dgm:prSet presAssocID="{D7427746-0362-4BE2-9D98-401220B560B6}" presName="sibTrans" presStyleLbl="sibTrans1D1" presStyleIdx="4" presStyleCnt="5"/>
      <dgm:spPr/>
    </dgm:pt>
  </dgm:ptLst>
  <dgm:cxnLst>
    <dgm:cxn modelId="{4DCBB209-43CA-483E-A6FC-452D10644174}" srcId="{D2F06E44-FCE5-4AA2-A1B3-1957CD2B3B87}" destId="{84B9E66C-A4C9-4263-812B-89348B7613DA}" srcOrd="2" destOrd="0" parTransId="{E870B177-1F8E-466D-B3DE-4E8C66E0CFD9}" sibTransId="{B6AF224C-A520-4304-938D-8F5077F8FC48}"/>
    <dgm:cxn modelId="{3BF7BD13-1480-4C21-928A-93BEC5A31E7E}" type="presOf" srcId="{70EC908D-6A93-4ABE-A18C-6A8A1056E825}" destId="{88311300-4FC0-429F-86F7-CC1198B0C2E2}" srcOrd="0" destOrd="0" presId="urn:microsoft.com/office/officeart/2005/8/layout/cycle5"/>
    <dgm:cxn modelId="{7127F21E-30E4-4225-A447-5E12A94BD82F}" type="presOf" srcId="{D2F06E44-FCE5-4AA2-A1B3-1957CD2B3B87}" destId="{290B837B-C338-4711-A151-CD90DF0A97EE}" srcOrd="0" destOrd="0" presId="urn:microsoft.com/office/officeart/2005/8/layout/cycle5"/>
    <dgm:cxn modelId="{BBA74124-8D21-42A1-8962-22EFC98364FF}" type="presOf" srcId="{84B9E66C-A4C9-4263-812B-89348B7613DA}" destId="{F0CD1C0F-FD22-45D5-841E-0A78E3317288}" srcOrd="0" destOrd="0" presId="urn:microsoft.com/office/officeart/2005/8/layout/cycle5"/>
    <dgm:cxn modelId="{359FDA30-BB0A-4C4E-A30C-421BE1FA78C3}" type="presOf" srcId="{AAF76A0A-3FC5-43A5-8653-9AF8CE040EC7}" destId="{7AE8F0A8-CFFC-4234-8244-75D880AEF61C}" srcOrd="0" destOrd="0" presId="urn:microsoft.com/office/officeart/2005/8/layout/cycle5"/>
    <dgm:cxn modelId="{8C519540-7A88-46DF-A448-EB625E79C8D6}" srcId="{D2F06E44-FCE5-4AA2-A1B3-1957CD2B3B87}" destId="{70EC908D-6A93-4ABE-A18C-6A8A1056E825}" srcOrd="3" destOrd="0" parTransId="{452AF66F-642B-445C-9C5F-CD8B505CDC66}" sibTransId="{ECFE87A6-A962-42A9-8183-3C5E242A2792}"/>
    <dgm:cxn modelId="{40CEA044-0CB5-4C1F-B815-EF30A79ABA8F}" type="presOf" srcId="{B6AF224C-A520-4304-938D-8F5077F8FC48}" destId="{F8112C86-9131-43B1-82F8-13103F5B17E7}" srcOrd="0" destOrd="0" presId="urn:microsoft.com/office/officeart/2005/8/layout/cycle5"/>
    <dgm:cxn modelId="{6E329445-62F8-4750-9C10-650B98555826}" srcId="{D2F06E44-FCE5-4AA2-A1B3-1957CD2B3B87}" destId="{4FF54828-6790-48A1-8A7B-A0C4E19E9592}" srcOrd="1" destOrd="0" parTransId="{A4C2F393-278C-46DC-A327-F2EB38BA528C}" sibTransId="{5B99F17A-54C1-4433-BB66-B01755103564}"/>
    <dgm:cxn modelId="{0DC9C77B-2DBF-4A6C-81C2-AC4F18F229AB}" srcId="{D2F06E44-FCE5-4AA2-A1B3-1957CD2B3B87}" destId="{AAF76A0A-3FC5-43A5-8653-9AF8CE040EC7}" srcOrd="0" destOrd="0" parTransId="{72A6E952-0A79-47E0-92FC-086B9C34819B}" sibTransId="{83513BBF-76F2-49C5-91D3-C4E7CC6EE0DB}"/>
    <dgm:cxn modelId="{24ACA681-40FB-4491-90B8-6598AE6C0BBA}" type="presOf" srcId="{83513BBF-76F2-49C5-91D3-C4E7CC6EE0DB}" destId="{EA1E18AE-2D65-423A-979D-F1C2F525C5BF}" srcOrd="0" destOrd="0" presId="urn:microsoft.com/office/officeart/2005/8/layout/cycle5"/>
    <dgm:cxn modelId="{967DD885-AC4A-4C49-BE37-7CDB0B9FEDDC}" type="presOf" srcId="{CF26496B-E218-4BC0-B3B6-E8EF0655C5C2}" destId="{4940C8F2-2329-4B39-83CB-081E43E61C3E}" srcOrd="0" destOrd="0" presId="urn:microsoft.com/office/officeart/2005/8/layout/cycle5"/>
    <dgm:cxn modelId="{0C4AFB88-0566-4897-8C70-A01A6556A484}" type="presOf" srcId="{4FF54828-6790-48A1-8A7B-A0C4E19E9592}" destId="{80A19BCA-153C-4FF2-BE85-961E5E4E0B91}" srcOrd="0" destOrd="0" presId="urn:microsoft.com/office/officeart/2005/8/layout/cycle5"/>
    <dgm:cxn modelId="{28D2F49A-F723-44D5-83A7-1A784EDD6DDC}" type="presOf" srcId="{5B99F17A-54C1-4433-BB66-B01755103564}" destId="{F5924ED3-CA99-45FF-8491-2AE4DD0876F3}" srcOrd="0" destOrd="0" presId="urn:microsoft.com/office/officeart/2005/8/layout/cycle5"/>
    <dgm:cxn modelId="{559F8DA5-C223-43EC-988A-34598A91DF99}" type="presOf" srcId="{ECFE87A6-A962-42A9-8183-3C5E242A2792}" destId="{92E5BD4C-108D-4B99-9C62-DB0952B72B57}" srcOrd="0" destOrd="0" presId="urn:microsoft.com/office/officeart/2005/8/layout/cycle5"/>
    <dgm:cxn modelId="{9C135FB8-AF73-40E2-89CE-24DC9951559E}" type="presOf" srcId="{D7427746-0362-4BE2-9D98-401220B560B6}" destId="{5245385E-4171-460E-BAF6-7221351C8F82}" srcOrd="0" destOrd="0" presId="urn:microsoft.com/office/officeart/2005/8/layout/cycle5"/>
    <dgm:cxn modelId="{3DA122E7-0DEA-4763-8FAF-4B75DBFCB152}" srcId="{D2F06E44-FCE5-4AA2-A1B3-1957CD2B3B87}" destId="{CF26496B-E218-4BC0-B3B6-E8EF0655C5C2}" srcOrd="4" destOrd="0" parTransId="{08871B67-3D34-4375-8E0B-6D2063E1C847}" sibTransId="{D7427746-0362-4BE2-9D98-401220B560B6}"/>
    <dgm:cxn modelId="{16A4E98C-19B3-42AD-BC64-EA33B8AB7E61}" type="presParOf" srcId="{290B837B-C338-4711-A151-CD90DF0A97EE}" destId="{7AE8F0A8-CFFC-4234-8244-75D880AEF61C}" srcOrd="0" destOrd="0" presId="urn:microsoft.com/office/officeart/2005/8/layout/cycle5"/>
    <dgm:cxn modelId="{993EFEE4-5338-4CA3-83D3-222CC6105F45}" type="presParOf" srcId="{290B837B-C338-4711-A151-CD90DF0A97EE}" destId="{9E57861C-C30E-422E-ABF9-A273E233DBD8}" srcOrd="1" destOrd="0" presId="urn:microsoft.com/office/officeart/2005/8/layout/cycle5"/>
    <dgm:cxn modelId="{2AE6971A-2537-4469-B0A9-D7A20C2630CA}" type="presParOf" srcId="{290B837B-C338-4711-A151-CD90DF0A97EE}" destId="{EA1E18AE-2D65-423A-979D-F1C2F525C5BF}" srcOrd="2" destOrd="0" presId="urn:microsoft.com/office/officeart/2005/8/layout/cycle5"/>
    <dgm:cxn modelId="{2DA43950-ECC4-4D5F-9224-6B12AE336E4A}" type="presParOf" srcId="{290B837B-C338-4711-A151-CD90DF0A97EE}" destId="{80A19BCA-153C-4FF2-BE85-961E5E4E0B91}" srcOrd="3" destOrd="0" presId="urn:microsoft.com/office/officeart/2005/8/layout/cycle5"/>
    <dgm:cxn modelId="{EECF4ADE-84B1-4D20-A2F5-847635F17506}" type="presParOf" srcId="{290B837B-C338-4711-A151-CD90DF0A97EE}" destId="{DB9C2CC7-8C6C-4C9D-88FA-D40D5BF52795}" srcOrd="4" destOrd="0" presId="urn:microsoft.com/office/officeart/2005/8/layout/cycle5"/>
    <dgm:cxn modelId="{5E340DD0-6C96-4D2D-BCC8-247D8C0B2E90}" type="presParOf" srcId="{290B837B-C338-4711-A151-CD90DF0A97EE}" destId="{F5924ED3-CA99-45FF-8491-2AE4DD0876F3}" srcOrd="5" destOrd="0" presId="urn:microsoft.com/office/officeart/2005/8/layout/cycle5"/>
    <dgm:cxn modelId="{066FC6FF-9DDB-46B9-B6BC-67D51B499437}" type="presParOf" srcId="{290B837B-C338-4711-A151-CD90DF0A97EE}" destId="{F0CD1C0F-FD22-45D5-841E-0A78E3317288}" srcOrd="6" destOrd="0" presId="urn:microsoft.com/office/officeart/2005/8/layout/cycle5"/>
    <dgm:cxn modelId="{07C5672C-545E-44C1-85BD-A073739B8BFE}" type="presParOf" srcId="{290B837B-C338-4711-A151-CD90DF0A97EE}" destId="{DCADEBF1-D49B-4799-A714-388A1775D725}" srcOrd="7" destOrd="0" presId="urn:microsoft.com/office/officeart/2005/8/layout/cycle5"/>
    <dgm:cxn modelId="{A0E9AC72-7DA5-40B7-837D-0D513A48625F}" type="presParOf" srcId="{290B837B-C338-4711-A151-CD90DF0A97EE}" destId="{F8112C86-9131-43B1-82F8-13103F5B17E7}" srcOrd="8" destOrd="0" presId="urn:microsoft.com/office/officeart/2005/8/layout/cycle5"/>
    <dgm:cxn modelId="{03DDEE23-1EBB-437B-9B30-4BC560050AF9}" type="presParOf" srcId="{290B837B-C338-4711-A151-CD90DF0A97EE}" destId="{88311300-4FC0-429F-86F7-CC1198B0C2E2}" srcOrd="9" destOrd="0" presId="urn:microsoft.com/office/officeart/2005/8/layout/cycle5"/>
    <dgm:cxn modelId="{C9CFC66B-9547-4EC3-9D41-CCAA476527FA}" type="presParOf" srcId="{290B837B-C338-4711-A151-CD90DF0A97EE}" destId="{63243970-6B12-4B4C-8A99-5FF5C895747B}" srcOrd="10" destOrd="0" presId="urn:microsoft.com/office/officeart/2005/8/layout/cycle5"/>
    <dgm:cxn modelId="{F844F97A-3A96-49D2-BF8A-513D2F0E4FC1}" type="presParOf" srcId="{290B837B-C338-4711-A151-CD90DF0A97EE}" destId="{92E5BD4C-108D-4B99-9C62-DB0952B72B57}" srcOrd="11" destOrd="0" presId="urn:microsoft.com/office/officeart/2005/8/layout/cycle5"/>
    <dgm:cxn modelId="{A6DBB9A9-6DD8-4E78-B5C7-EBDE6A1A5164}" type="presParOf" srcId="{290B837B-C338-4711-A151-CD90DF0A97EE}" destId="{4940C8F2-2329-4B39-83CB-081E43E61C3E}" srcOrd="12" destOrd="0" presId="urn:microsoft.com/office/officeart/2005/8/layout/cycle5"/>
    <dgm:cxn modelId="{4D19D701-89F1-4441-BDDE-CB283AE9DBA0}" type="presParOf" srcId="{290B837B-C338-4711-A151-CD90DF0A97EE}" destId="{AA5EB7F3-D92B-405F-88FA-C7C26A3CEF9B}" srcOrd="13" destOrd="0" presId="urn:microsoft.com/office/officeart/2005/8/layout/cycle5"/>
    <dgm:cxn modelId="{694D47FB-C136-4112-834A-CAB0E9FE51A2}" type="presParOf" srcId="{290B837B-C338-4711-A151-CD90DF0A97EE}" destId="{5245385E-4171-460E-BAF6-7221351C8F82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4000" kern="1200" dirty="0"/>
            <a:t>Финансовая безопасность</a:t>
          </a:r>
        </a:p>
      </dsp:txBody>
      <dsp:txXfrm rot="-5400000">
        <a:off x="3473665" y="232406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0" y="814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/>
            <a:t>Школьники</a:t>
          </a:r>
        </a:p>
      </dsp:txBody>
      <dsp:txXfrm>
        <a:off x="81303" y="82117"/>
        <a:ext cx="3311059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latin typeface="Arial"/>
              <a:cs typeface="Arial"/>
            </a:rPr>
            <a:t>60000 учеников в УР</a:t>
          </a:r>
          <a:endParaRPr lang="ru-RU" sz="1000" b="1" kern="1200" dirty="0"/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latin typeface="Arial"/>
              <a:cs typeface="Arial"/>
            </a:rPr>
            <a:t>45000 учеников в УР</a:t>
          </a:r>
          <a:endParaRPr lang="ru-RU" sz="1000" b="1" kern="1200" dirty="0"/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0 учеников в УР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latin typeface="Arial"/>
              <a:cs typeface="Arial"/>
            </a:rPr>
            <a:t>30000</a:t>
          </a:r>
          <a:endParaRPr lang="ru-RU" sz="1000" b="1" kern="1200" dirty="0"/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861061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Конкуренты Продукты/Услуги</a:t>
          </a:r>
        </a:p>
      </dsp:txBody>
      <dsp:txXfrm>
        <a:off x="3137" y="861061"/>
        <a:ext cx="3059169" cy="897196"/>
      </dsp:txXfrm>
    </dsp:sp>
    <dsp:sp modelId="{B206DAC4-D1DF-4053-8506-5DE426BC8BEF}">
      <dsp:nvSpPr>
        <dsp:cNvPr id="0" name=""/>
        <dsp:cNvSpPr/>
      </dsp:nvSpPr>
      <dsp:spPr>
        <a:xfrm>
          <a:off x="0" y="1725049"/>
          <a:ext cx="3059169" cy="2141099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600" kern="1200" dirty="0"/>
            <a:t>Игра </a:t>
          </a:r>
          <a:r>
            <a:rPr lang="en-US" sz="2600" kern="1200" dirty="0"/>
            <a:t>“</a:t>
          </a:r>
          <a:r>
            <a:rPr lang="en-US" sz="2600" kern="1200" dirty="0" err="1"/>
            <a:t>Busines</a:t>
          </a:r>
          <a:r>
            <a:rPr lang="en-US" sz="2600" kern="1200" dirty="0"/>
            <a:t> Cats”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600" kern="1200" dirty="0"/>
            <a:t>Игры университета </a:t>
          </a:r>
          <a:r>
            <a:rPr lang="en-US" sz="2600" kern="1200" dirty="0"/>
            <a:t>“</a:t>
          </a:r>
          <a:r>
            <a:rPr lang="ru-RU" sz="2600" kern="1200" dirty="0" err="1"/>
            <a:t>Игропрактика</a:t>
          </a:r>
          <a:r>
            <a:rPr lang="en-US" sz="2600" kern="1200" dirty="0"/>
            <a:t>”</a:t>
          </a:r>
          <a:endParaRPr lang="ru-RU" sz="2600" kern="1200" dirty="0"/>
        </a:p>
      </dsp:txBody>
      <dsp:txXfrm>
        <a:off x="0" y="1725049"/>
        <a:ext cx="3059169" cy="2141099"/>
      </dsp:txXfrm>
    </dsp:sp>
    <dsp:sp modelId="{34E68AF3-FEED-4A3D-869A-6E2B7BBFBA4D}">
      <dsp:nvSpPr>
        <dsp:cNvPr id="0" name=""/>
        <dsp:cNvSpPr/>
      </dsp:nvSpPr>
      <dsp:spPr>
        <a:xfrm>
          <a:off x="3490590" y="861061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Фирмы конкуренты</a:t>
          </a:r>
        </a:p>
      </dsp:txBody>
      <dsp:txXfrm>
        <a:off x="3490590" y="861061"/>
        <a:ext cx="3059169" cy="897196"/>
      </dsp:txXfrm>
    </dsp:sp>
    <dsp:sp modelId="{400F4E5D-F016-41EA-97FB-BF5BA36522C2}">
      <dsp:nvSpPr>
        <dsp:cNvPr id="0" name=""/>
        <dsp:cNvSpPr/>
      </dsp:nvSpPr>
      <dsp:spPr>
        <a:xfrm>
          <a:off x="3490590" y="1758257"/>
          <a:ext cx="3059169" cy="2141099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600" kern="1200" dirty="0"/>
            <a:t>ОЭЗ </a:t>
          </a:r>
          <a:r>
            <a:rPr lang="en-US" sz="2600" kern="1200" dirty="0"/>
            <a:t>“</a:t>
          </a:r>
          <a:r>
            <a:rPr lang="ru-RU" sz="2600" kern="1200" dirty="0" err="1"/>
            <a:t>Алабуга</a:t>
          </a:r>
          <a:r>
            <a:rPr lang="en-US" sz="2600" kern="1200" dirty="0"/>
            <a:t>”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600" kern="1200" dirty="0"/>
            <a:t>Университет </a:t>
          </a:r>
          <a:r>
            <a:rPr lang="en-US" sz="2600" kern="1200" dirty="0"/>
            <a:t>“</a:t>
          </a:r>
          <a:r>
            <a:rPr lang="ru-RU" sz="2600" kern="1200" dirty="0" err="1"/>
            <a:t>Игропрактика</a:t>
          </a:r>
          <a:r>
            <a:rPr lang="en-US" sz="2600" kern="1200" dirty="0"/>
            <a:t>”</a:t>
          </a:r>
          <a:endParaRPr lang="ru-RU" sz="2600" kern="1200" dirty="0"/>
        </a:p>
      </dsp:txBody>
      <dsp:txXfrm>
        <a:off x="3490590" y="1758257"/>
        <a:ext cx="3059169" cy="2141099"/>
      </dsp:txXfrm>
    </dsp:sp>
    <dsp:sp modelId="{869E6585-1C72-4E82-914E-39E2C4E28665}">
      <dsp:nvSpPr>
        <dsp:cNvPr id="0" name=""/>
        <dsp:cNvSpPr/>
      </dsp:nvSpPr>
      <dsp:spPr>
        <a:xfrm>
          <a:off x="6981180" y="853632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Наши преимущества</a:t>
          </a:r>
        </a:p>
      </dsp:txBody>
      <dsp:txXfrm>
        <a:off x="6981180" y="853632"/>
        <a:ext cx="3059169" cy="897196"/>
      </dsp:txXfrm>
    </dsp:sp>
    <dsp:sp modelId="{0C85A15E-56D2-44B3-8E52-7FFFB1AE2983}">
      <dsp:nvSpPr>
        <dsp:cNvPr id="0" name=""/>
        <dsp:cNvSpPr/>
      </dsp:nvSpPr>
      <dsp:spPr>
        <a:xfrm>
          <a:off x="6981180" y="1740079"/>
          <a:ext cx="3059169" cy="2141099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600" kern="1200" dirty="0"/>
            <a:t>Актуальность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600" kern="1200" dirty="0"/>
            <a:t>Стоимость</a:t>
          </a:r>
        </a:p>
      </dsp:txBody>
      <dsp:txXfrm>
        <a:off x="6981180" y="1740079"/>
        <a:ext cx="3059169" cy="21410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E8F0A8-CFFC-4234-8244-75D880AEF61C}">
      <dsp:nvSpPr>
        <dsp:cNvPr id="0" name=""/>
        <dsp:cNvSpPr/>
      </dsp:nvSpPr>
      <dsp:spPr>
        <a:xfrm>
          <a:off x="3921624" y="2501"/>
          <a:ext cx="1229314" cy="7990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Скачивание</a:t>
          </a:r>
        </a:p>
      </dsp:txBody>
      <dsp:txXfrm>
        <a:off x="3960631" y="41508"/>
        <a:ext cx="1151300" cy="721040"/>
      </dsp:txXfrm>
    </dsp:sp>
    <dsp:sp modelId="{EA1E18AE-2D65-423A-979D-F1C2F525C5BF}">
      <dsp:nvSpPr>
        <dsp:cNvPr id="0" name=""/>
        <dsp:cNvSpPr/>
      </dsp:nvSpPr>
      <dsp:spPr>
        <a:xfrm>
          <a:off x="2941154" y="402028"/>
          <a:ext cx="3190253" cy="3190253"/>
        </a:xfrm>
        <a:custGeom>
          <a:avLst/>
          <a:gdLst/>
          <a:ahLst/>
          <a:cxnLst/>
          <a:rect l="0" t="0" r="0" b="0"/>
          <a:pathLst>
            <a:path>
              <a:moveTo>
                <a:pt x="2374153" y="203168"/>
              </a:moveTo>
              <a:arcTo wR="1595126" hR="1595126" stAng="17954046" swAng="121056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A19BCA-153C-4FF2-BE85-961E5E4E0B91}">
      <dsp:nvSpPr>
        <dsp:cNvPr id="0" name=""/>
        <dsp:cNvSpPr/>
      </dsp:nvSpPr>
      <dsp:spPr>
        <a:xfrm>
          <a:off x="5438680" y="1104706"/>
          <a:ext cx="1229314" cy="7990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Внедрение в школы</a:t>
          </a:r>
        </a:p>
      </dsp:txBody>
      <dsp:txXfrm>
        <a:off x="5477687" y="1143713"/>
        <a:ext cx="1151300" cy="721040"/>
      </dsp:txXfrm>
    </dsp:sp>
    <dsp:sp modelId="{F5924ED3-CA99-45FF-8491-2AE4DD0876F3}">
      <dsp:nvSpPr>
        <dsp:cNvPr id="0" name=""/>
        <dsp:cNvSpPr/>
      </dsp:nvSpPr>
      <dsp:spPr>
        <a:xfrm>
          <a:off x="2941154" y="402028"/>
          <a:ext cx="3190253" cy="3190253"/>
        </a:xfrm>
        <a:custGeom>
          <a:avLst/>
          <a:gdLst/>
          <a:ahLst/>
          <a:cxnLst/>
          <a:rect l="0" t="0" r="0" b="0"/>
          <a:pathLst>
            <a:path>
              <a:moveTo>
                <a:pt x="3186417" y="1705694"/>
              </a:moveTo>
              <a:arcTo wR="1595126" hR="1595126" stAng="21838481" swAng="135897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CD1C0F-FD22-45D5-841E-0A78E3317288}">
      <dsp:nvSpPr>
        <dsp:cNvPr id="0" name=""/>
        <dsp:cNvSpPr/>
      </dsp:nvSpPr>
      <dsp:spPr>
        <a:xfrm>
          <a:off x="4859216" y="2888112"/>
          <a:ext cx="1229314" cy="7990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Процесс игры</a:t>
          </a:r>
        </a:p>
      </dsp:txBody>
      <dsp:txXfrm>
        <a:off x="4898223" y="2927119"/>
        <a:ext cx="1151300" cy="721040"/>
      </dsp:txXfrm>
    </dsp:sp>
    <dsp:sp modelId="{F8112C86-9131-43B1-82F8-13103F5B17E7}">
      <dsp:nvSpPr>
        <dsp:cNvPr id="0" name=""/>
        <dsp:cNvSpPr/>
      </dsp:nvSpPr>
      <dsp:spPr>
        <a:xfrm>
          <a:off x="2941154" y="402028"/>
          <a:ext cx="3190253" cy="3190253"/>
        </a:xfrm>
        <a:custGeom>
          <a:avLst/>
          <a:gdLst/>
          <a:ahLst/>
          <a:cxnLst/>
          <a:rect l="0" t="0" r="0" b="0"/>
          <a:pathLst>
            <a:path>
              <a:moveTo>
                <a:pt x="1790642" y="3178226"/>
              </a:moveTo>
              <a:arcTo wR="1595126" hR="1595126" stAng="4977571" swAng="84485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311300-4FC0-429F-86F7-CC1198B0C2E2}">
      <dsp:nvSpPr>
        <dsp:cNvPr id="0" name=""/>
        <dsp:cNvSpPr/>
      </dsp:nvSpPr>
      <dsp:spPr>
        <a:xfrm>
          <a:off x="2984032" y="2888112"/>
          <a:ext cx="1229314" cy="7990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Внутренний экзамен в школе</a:t>
          </a:r>
        </a:p>
      </dsp:txBody>
      <dsp:txXfrm>
        <a:off x="3023039" y="2927119"/>
        <a:ext cx="1151300" cy="721040"/>
      </dsp:txXfrm>
    </dsp:sp>
    <dsp:sp modelId="{92E5BD4C-108D-4B99-9C62-DB0952B72B57}">
      <dsp:nvSpPr>
        <dsp:cNvPr id="0" name=""/>
        <dsp:cNvSpPr/>
      </dsp:nvSpPr>
      <dsp:spPr>
        <a:xfrm>
          <a:off x="2941154" y="402028"/>
          <a:ext cx="3190253" cy="3190253"/>
        </a:xfrm>
        <a:custGeom>
          <a:avLst/>
          <a:gdLst/>
          <a:ahLst/>
          <a:cxnLst/>
          <a:rect l="0" t="0" r="0" b="0"/>
          <a:pathLst>
            <a:path>
              <a:moveTo>
                <a:pt x="169140" y="2309964"/>
              </a:moveTo>
              <a:arcTo wR="1595126" hR="1595126" stAng="9202542" swAng="135897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40C8F2-2329-4B39-83CB-081E43E61C3E}">
      <dsp:nvSpPr>
        <dsp:cNvPr id="0" name=""/>
        <dsp:cNvSpPr/>
      </dsp:nvSpPr>
      <dsp:spPr>
        <a:xfrm>
          <a:off x="2404568" y="1104706"/>
          <a:ext cx="1229314" cy="7990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Итоги</a:t>
          </a:r>
        </a:p>
      </dsp:txBody>
      <dsp:txXfrm>
        <a:off x="2443575" y="1143713"/>
        <a:ext cx="1151300" cy="721040"/>
      </dsp:txXfrm>
    </dsp:sp>
    <dsp:sp modelId="{5245385E-4171-460E-BAF6-7221351C8F82}">
      <dsp:nvSpPr>
        <dsp:cNvPr id="0" name=""/>
        <dsp:cNvSpPr/>
      </dsp:nvSpPr>
      <dsp:spPr>
        <a:xfrm>
          <a:off x="2941154" y="402028"/>
          <a:ext cx="3190253" cy="3190253"/>
        </a:xfrm>
        <a:custGeom>
          <a:avLst/>
          <a:gdLst/>
          <a:ahLst/>
          <a:cxnLst/>
          <a:rect l="0" t="0" r="0" b="0"/>
          <a:pathLst>
            <a:path>
              <a:moveTo>
                <a:pt x="383807" y="557276"/>
              </a:moveTo>
              <a:arcTo wR="1595126" hR="1595126" stAng="13235385" swAng="121056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/>
              <a:t>Визуальная игра-обучалка </a:t>
            </a:r>
            <a:r>
              <a:rPr lang="en-US" sz="4400" dirty="0"/>
              <a:t>“</a:t>
            </a:r>
            <a:r>
              <a:rPr lang="ru-RU" sz="4400" dirty="0"/>
              <a:t>Деньги – это просто</a:t>
            </a:r>
            <a:r>
              <a:rPr lang="en-US" sz="4400" dirty="0"/>
              <a:t>”</a:t>
            </a:r>
            <a:endParaRPr lang="ru-RU" sz="4400" dirty="0"/>
          </a:p>
          <a:p>
            <a:pPr algn="ctr">
              <a:lnSpc>
                <a:spcPct val="100000"/>
              </a:lnSpc>
            </a:pPr>
            <a:r>
              <a:rPr lang="ru-RU" sz="2800" spc="-1" dirty="0">
                <a:latin typeface="Arial"/>
              </a:rPr>
              <a:t>Команда – имеем право!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18956" y="249218"/>
            <a:ext cx="4885175" cy="945092"/>
          </a:xfrm>
        </p:spPr>
        <p:txBody>
          <a:bodyPr/>
          <a:lstStyle/>
          <a:p>
            <a:r>
              <a:rPr sz="4400" dirty="0" err="1">
                <a:latin typeface="+mj-lt"/>
                <a:ea typeface="MS Gothic" pitchFamily="49" charset="-128"/>
              </a:rPr>
              <a:t>Команда</a:t>
            </a:r>
            <a:r>
              <a:rPr sz="4400" dirty="0">
                <a:latin typeface="+mj-lt"/>
                <a:ea typeface="MS Gothic" pitchFamily="49" charset="-128"/>
              </a:rPr>
              <a:t> </a:t>
            </a:r>
            <a:r>
              <a:rPr sz="4400" dirty="0" err="1">
                <a:latin typeface="+mj-lt"/>
                <a:ea typeface="MS Gothic" pitchFamily="49" charset="-128"/>
              </a:rPr>
              <a:t>проекта</a:t>
            </a:r>
            <a:endParaRPr sz="4400" dirty="0">
              <a:latin typeface="+mj-lt"/>
              <a:ea typeface="MS Gothic" pitchFamily="49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116" y="4068538"/>
            <a:ext cx="313241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Александр Сафронов</a:t>
            </a:r>
          </a:p>
          <a:p>
            <a:pPr algn="ctr"/>
            <a:endParaRPr lang="ru-RU" sz="2000" dirty="0"/>
          </a:p>
          <a:p>
            <a:pPr algn="ctr"/>
            <a:r>
              <a:rPr lang="ru-RU" dirty="0"/>
              <a:t>Руководитель проекта и главный разработчик.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18528" y="4036587"/>
            <a:ext cx="319565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Юлия </a:t>
            </a:r>
            <a:r>
              <a:rPr lang="ru-RU" sz="2000" b="1" dirty="0" err="1"/>
              <a:t>Протопопова</a:t>
            </a:r>
            <a:r>
              <a:rPr lang="ru-RU" sz="2000" b="1" dirty="0"/>
              <a:t> </a:t>
            </a:r>
          </a:p>
          <a:p>
            <a:pPr algn="ctr"/>
            <a:endParaRPr lang="ru-RU" sz="2000" b="1" dirty="0"/>
          </a:p>
          <a:p>
            <a:pPr algn="ctr"/>
            <a:r>
              <a:rPr lang="ru-RU" dirty="0"/>
              <a:t>Заместитель руководителя проекта, </a:t>
            </a:r>
          </a:p>
          <a:p>
            <a:pPr algn="ctr"/>
            <a:r>
              <a:rPr lang="ru-RU" dirty="0"/>
              <a:t>Пиар-менеджер.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9595" y="4051975"/>
            <a:ext cx="352814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Ангелина Антропова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Главный аналитик, специалист по психологической подготовке игры.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3100" y="1261845"/>
            <a:ext cx="2018444" cy="269125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 cstate="print"/>
          <a:srcRect l="15027" t="13417" r="9298" b="15637"/>
          <a:stretch/>
        </p:blipFill>
        <p:spPr>
          <a:xfrm>
            <a:off x="3877609" y="1276322"/>
            <a:ext cx="2087566" cy="260945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 cstate="print"/>
          <a:srcRect l="7411" b="12379"/>
          <a:stretch/>
        </p:blipFill>
        <p:spPr>
          <a:xfrm>
            <a:off x="7237349" y="1363122"/>
            <a:ext cx="2052635" cy="258998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25404" y="419259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i="1" dirty="0"/>
              <a:t>Создание онлайн визуальной игры-обучалки </a:t>
            </a:r>
            <a:r>
              <a:rPr lang="en-US" sz="1400" i="1" dirty="0"/>
              <a:t>“</a:t>
            </a:r>
            <a:r>
              <a:rPr lang="ru-RU" sz="1400" i="1" dirty="0"/>
              <a:t>деньги – это просто </a:t>
            </a:r>
            <a:r>
              <a:rPr lang="en-US" sz="1400" i="1" dirty="0"/>
              <a:t>”</a:t>
            </a:r>
            <a:endParaRPr lang="ru-RU" sz="1400" i="1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2459967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dirty="0"/>
              <a:t>Технология. Будет производиться разработка визуальной онлайн-игры для средних классов направленной на обучение их правильному финансовому менеджменту и финансовой безопасности.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/>
              <a:t>Началась внутренняя разработка игры, пока только маленький код, но мы работаем во все силы!</a:t>
            </a: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329349"/>
              </p:ext>
            </p:extLst>
          </p:nvPr>
        </p:nvGraphicFramePr>
        <p:xfrm>
          <a:off x="503808" y="1251099"/>
          <a:ext cx="9217024" cy="3938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 +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 +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Импортозамещение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√</a:t>
                      </a:r>
                      <a:r>
                        <a:rPr lang="ru-RU" sz="18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   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Рекомендательные системы и интеллектуальные системы принятия решений</a:t>
                      </a:r>
                    </a:p>
                    <a:p>
                      <a:r>
                        <a:rPr lang="ru-RU" dirty="0"/>
                        <a:t>        </a:t>
                      </a:r>
                    </a:p>
                    <a:p>
                      <a:r>
                        <a:rPr lang="ru-RU" dirty="0"/>
                        <a:t>                  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754032" y="1049325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1" y="1549391"/>
            <a:ext cx="100806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6908" y="1406515"/>
            <a:ext cx="8215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Нашей целевой аудиторией являются школьники средних классов, курсанты кадетских корпусов, курсанты нахимовских училищ </a:t>
            </a:r>
          </a:p>
        </p:txBody>
      </p:sp>
      <p:pic>
        <p:nvPicPr>
          <p:cNvPr id="2050" name="Picture 2" descr="C:\Users\Kawai\Desktop\shkolnye-foto28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68544" y="2192333"/>
            <a:ext cx="4618041" cy="30801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469214"/>
              </p:ext>
            </p:extLst>
          </p:nvPr>
        </p:nvGraphicFramePr>
        <p:xfrm>
          <a:off x="2254230" y="906449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7503286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F574392-4353-46DD-8814-82F58E341A02}"/>
              </a:ext>
            </a:extLst>
          </p:cNvPr>
          <p:cNvSpPr txBox="1"/>
          <p:nvPr/>
        </p:nvSpPr>
        <p:spPr>
          <a:xfrm>
            <a:off x="6963444" y="4275510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Указать преимущества вашего товара/услуги, бизнеса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Дробное сегментирование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Новизна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Изготовление на заказ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Дизайн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Цена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Снижение рисков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/>
              <a:t>Школьные программы</a:t>
            </a:r>
          </a:p>
          <a:p>
            <a:r>
              <a:rPr lang="ru-RU" sz="1200" i="1" dirty="0"/>
              <a:t>Проект </a:t>
            </a:r>
            <a:r>
              <a:rPr lang="en-US" sz="1200" i="1" dirty="0"/>
              <a:t>“</a:t>
            </a:r>
            <a:r>
              <a:rPr lang="ru-RU" sz="1200" i="1" dirty="0"/>
              <a:t>Приоритет 2033</a:t>
            </a:r>
            <a:r>
              <a:rPr lang="en-US" sz="1200" i="1" dirty="0"/>
              <a:t>”</a:t>
            </a:r>
            <a:endParaRPr lang="ru-RU" sz="12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Сообщества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Совместное создание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40311" y="4264035"/>
            <a:ext cx="5040314" cy="1080000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Регулярные доходы от периодических платежей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Продажа продукта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Плата за использование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Оплата подписки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Лицензия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Комиссионные проценты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Реклама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Интеллектуальные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Финансы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Временные ресурсы</a:t>
            </a:r>
          </a:p>
          <a:p>
            <a:endParaRPr lang="ru-RU" sz="1200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Платформы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Партеры </a:t>
            </a:r>
            <a:r>
              <a:rPr lang="en-US" sz="1400" i="1" dirty="0"/>
              <a:t>:</a:t>
            </a:r>
            <a:r>
              <a:rPr lang="ru-RU" sz="1400" i="1" dirty="0"/>
              <a:t> </a:t>
            </a:r>
            <a:r>
              <a:rPr lang="ru-RU" sz="1400" i="1" dirty="0" err="1"/>
              <a:t>Нац.проекты</a:t>
            </a:r>
            <a:r>
              <a:rPr lang="ru-RU" sz="1400" i="1" dirty="0"/>
              <a:t> России</a:t>
            </a:r>
          </a:p>
          <a:p>
            <a:endParaRPr lang="ru-RU" sz="1400" i="1" dirty="0"/>
          </a:p>
          <a:p>
            <a:r>
              <a:rPr lang="ru-RU" sz="1400" i="1" dirty="0"/>
              <a:t>Наши поставщики </a:t>
            </a:r>
            <a:r>
              <a:rPr lang="en-US" sz="1400" i="1" dirty="0"/>
              <a:t>: </a:t>
            </a:r>
            <a:r>
              <a:rPr lang="ru-RU" sz="1400" i="1" dirty="0"/>
              <a:t>кафедра информационных технологий ИПСУБ </a:t>
            </a:r>
            <a:r>
              <a:rPr lang="ru-RU" sz="1400" i="1" dirty="0" err="1"/>
              <a:t>УдгУ</a:t>
            </a:r>
            <a:r>
              <a:rPr lang="en-US" sz="1400" i="1" dirty="0"/>
              <a:t> </a:t>
            </a:r>
            <a:endParaRPr lang="ru-RU" sz="1400" i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2154436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/>
              <a:t>Фиксированные (постоянные) издержки</a:t>
            </a:r>
          </a:p>
          <a:p>
            <a:endParaRPr lang="ru-RU" sz="1400" i="1" dirty="0"/>
          </a:p>
          <a:p>
            <a:r>
              <a:rPr lang="ru-RU" sz="1400" i="1" dirty="0"/>
              <a:t>Аренда офиса</a:t>
            </a:r>
            <a:br>
              <a:rPr lang="ru-RU" sz="1400" i="1" dirty="0"/>
            </a:br>
            <a:r>
              <a:rPr lang="ru-RU" sz="1400" i="1" dirty="0"/>
              <a:t>Зарплата сотрудникам колл- центра</a:t>
            </a:r>
          </a:p>
          <a:p>
            <a:endParaRPr lang="ru-RU" sz="1400" i="1" dirty="0"/>
          </a:p>
          <a:p>
            <a:endParaRPr lang="ru-RU" sz="1400" i="1" dirty="0"/>
          </a:p>
          <a:p>
            <a:endParaRPr lang="ru-RU" sz="1400" i="1" dirty="0"/>
          </a:p>
          <a:p>
            <a:endParaRPr lang="ru-RU" sz="1400" i="1" dirty="0"/>
          </a:p>
          <a:p>
            <a:endParaRPr lang="ru-RU" sz="1400" i="1" dirty="0"/>
          </a:p>
          <a:p>
            <a:r>
              <a:rPr lang="ru-RU" sz="1400" i="1" dirty="0"/>
              <a:t>Переменные издержки</a:t>
            </a:r>
            <a:br>
              <a:rPr lang="ru-RU" sz="1400" i="1" dirty="0"/>
            </a:br>
            <a:r>
              <a:rPr lang="ru-RU" sz="1400" i="1" dirty="0"/>
              <a:t>Электроэнергия</a:t>
            </a:r>
            <a:br>
              <a:rPr lang="ru-RU" sz="1400" i="1" dirty="0"/>
            </a:br>
            <a:r>
              <a:rPr lang="ru-RU" sz="1400" i="1" dirty="0"/>
              <a:t> траты на рекламу (баннеры и </a:t>
            </a:r>
            <a:r>
              <a:rPr lang="ru-RU" sz="1400" i="1" dirty="0" err="1"/>
              <a:t>тд</a:t>
            </a:r>
            <a:r>
              <a:rPr lang="ru-RU" sz="1400" i="1" dirty="0"/>
              <a:t>.)</a:t>
            </a:r>
          </a:p>
          <a:p>
            <a:endParaRPr lang="ru-RU" sz="1400" i="1" dirty="0"/>
          </a:p>
          <a:p>
            <a:endParaRPr lang="ru-RU" sz="1400" i="1" dirty="0"/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 разработки технологии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5" name="Содержимое 3"/>
          <p:cNvGraphicFramePr>
            <a:graphicFrameLocks/>
          </p:cNvGraphicFramePr>
          <p:nvPr/>
        </p:nvGraphicFramePr>
        <p:xfrm>
          <a:off x="468280" y="1406515"/>
          <a:ext cx="9072563" cy="3742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238231"/>
              </p:ext>
            </p:extLst>
          </p:nvPr>
        </p:nvGraphicFramePr>
        <p:xfrm>
          <a:off x="253966" y="692135"/>
          <a:ext cx="9229060" cy="5072085"/>
        </p:xfrm>
        <a:graphic>
          <a:graphicData uri="http://schemas.openxmlformats.org/drawingml/2006/table">
            <a:tbl>
              <a:tblPr/>
              <a:tblGrid>
                <a:gridCol w="9888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7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73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57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9731">
                <a:tc>
                  <a:txBody>
                    <a:bodyPr/>
                    <a:lstStyle/>
                    <a:p>
                      <a:r>
                        <a:rPr lang="en-US" sz="2800" dirty="0"/>
                        <a:t>S</a:t>
                      </a:r>
                      <a:endParaRPr lang="ru-RU" sz="28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Specific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Конкретная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Основать</a:t>
                      </a:r>
                      <a:r>
                        <a:rPr lang="ru-RU" sz="1400" baseline="0" dirty="0"/>
                        <a:t> новое поколение финансово-грамотных налогоплательщиков до 2026 года.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321">
                <a:tc>
                  <a:txBody>
                    <a:bodyPr/>
                    <a:lstStyle/>
                    <a:p>
                      <a:r>
                        <a:rPr lang="en-US" sz="2800" dirty="0"/>
                        <a:t>M</a:t>
                      </a:r>
                      <a:endParaRPr lang="ru-RU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Measurable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Измеримая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aseline="0" dirty="0"/>
                        <a:t>15 % школьников необходимо обучить финансовой безопасности до 2026 года.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9972">
                <a:tc>
                  <a:txBody>
                    <a:bodyPr/>
                    <a:lstStyle/>
                    <a:p>
                      <a:r>
                        <a:rPr lang="en-US" sz="2800" dirty="0"/>
                        <a:t>A</a:t>
                      </a:r>
                      <a:endParaRPr lang="ru-RU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Achievable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Достижимая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Необходимо</a:t>
                      </a:r>
                      <a:r>
                        <a:rPr lang="ru-RU" sz="1400" baseline="0" dirty="0"/>
                        <a:t> работать с целевой аудиторий для правильного составления игры и визуального сопровождения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9205">
                <a:tc>
                  <a:txBody>
                    <a:bodyPr/>
                    <a:lstStyle/>
                    <a:p>
                      <a:r>
                        <a:rPr lang="en-US" sz="2800" dirty="0"/>
                        <a:t>R</a:t>
                      </a:r>
                      <a:endParaRPr lang="ru-RU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Realistic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Реалистическая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настоящее время в мире разрабатывается огромное количество схем для обмана людей, не обладающих финансово-грамотным складом ума. 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9205">
                <a:tc>
                  <a:txBody>
                    <a:bodyPr/>
                    <a:lstStyle/>
                    <a:p>
                      <a:r>
                        <a:rPr lang="en-US" sz="2800" dirty="0"/>
                        <a:t>T</a:t>
                      </a:r>
                      <a:endParaRPr lang="ru-RU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Time-framed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Определенная во времени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Необходимо</a:t>
                      </a:r>
                      <a:r>
                        <a:rPr lang="ru-RU" sz="1400" baseline="0" dirty="0"/>
                        <a:t> разработать игру в крайне ранние сроки для бета тестирования (от 6 месяцев до года).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9883111"/>
              </p:ext>
            </p:extLst>
          </p:nvPr>
        </p:nvGraphicFramePr>
        <p:xfrm>
          <a:off x="143768" y="1467123"/>
          <a:ext cx="9793089" cy="4591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Аренда</a:t>
                      </a:r>
                      <a:r>
                        <a:rPr lang="ru-RU" sz="2300" baseline="0" dirty="0"/>
                        <a:t> помещения</a:t>
                      </a:r>
                    </a:p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50000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Закупка</a:t>
                      </a:r>
                      <a:r>
                        <a:rPr lang="ru-RU" sz="2300" baseline="0" dirty="0"/>
                        <a:t> материала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20000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Собственные средства</a:t>
                      </a:r>
                    </a:p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Разработка</a:t>
                      </a:r>
                      <a:r>
                        <a:rPr lang="ru-RU" sz="2300" baseline="0" dirty="0"/>
                        <a:t> бета версии игры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15000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Собственные средства</a:t>
                      </a:r>
                    </a:p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85000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Собственные средства</a:t>
                      </a:r>
                    </a:p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endParaRPr lang="en-US" sz="3200" b="1" i="1" dirty="0">
              <a:ea typeface="MS Gothic" pitchFamily="49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9792" y="1755155"/>
            <a:ext cx="79928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Организационно-правовой формой является индивидуальное предпринимательство с упрощенной системой налогообложения.</a:t>
            </a:r>
            <a:br>
              <a:rPr lang="ru-RU" sz="3200" dirty="0"/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524279"/>
              </p:ext>
            </p:extLst>
          </p:nvPr>
        </p:nvGraphicFramePr>
        <p:xfrm>
          <a:off x="79749" y="982800"/>
          <a:ext cx="9921126" cy="5949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3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3202748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469660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260927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10625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</a:t>
                      </a:r>
                      <a:r>
                        <a:rPr lang="ru-RU" sz="1400" u="none" strike="noStrike" baseline="0" dirty="0">
                          <a:effectLst/>
                          <a:latin typeface="+mn-lt"/>
                        </a:rPr>
                        <a:t>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81.000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90.000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95.000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250000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  <a:r>
                        <a:rPr lang="ru-RU" sz="1400" u="none" strike="noStrike" baseline="0" dirty="0">
                          <a:effectLst/>
                          <a:latin typeface="+mn-lt"/>
                        </a:rPr>
                        <a:t>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  <a:r>
                        <a:rPr lang="ru-RU" sz="1400" u="none" strike="noStrike" baseline="0" dirty="0">
                          <a:effectLst/>
                          <a:latin typeface="+mn-lt"/>
                        </a:rPr>
                        <a:t>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  <a:r>
                        <a:rPr lang="ru-RU" sz="1400" u="none" strike="noStrike" baseline="0" dirty="0">
                          <a:effectLst/>
                          <a:latin typeface="+mn-lt"/>
                        </a:rPr>
                        <a:t>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  <a:r>
                        <a:rPr lang="ru-RU" sz="1400" u="none" strike="noStrike" baseline="0" dirty="0">
                          <a:effectLst/>
                          <a:latin typeface="+mn-lt"/>
                        </a:rPr>
                        <a:t>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  <a:r>
                        <a:rPr lang="ru-RU" sz="1400" u="none" strike="noStrike" baseline="0" dirty="0">
                          <a:effectLst/>
                          <a:latin typeface="+mn-lt"/>
                        </a:rPr>
                        <a:t>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  <a:r>
                        <a:rPr lang="ru-RU" sz="1400" u="none" strike="noStrike" baseline="0" dirty="0">
                          <a:effectLst/>
                          <a:latin typeface="+mn-lt"/>
                        </a:rPr>
                        <a:t>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  <a:r>
                        <a:rPr lang="ru-RU" sz="1400" u="none" strike="noStrike" baseline="0" dirty="0">
                          <a:effectLst/>
                          <a:latin typeface="+mn-lt"/>
                        </a:rPr>
                        <a:t>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  <a:r>
                        <a:rPr lang="ru-RU" sz="1400" u="none" strike="noStrike" baseline="0" dirty="0">
                          <a:effectLst/>
                          <a:latin typeface="+mn-lt"/>
                        </a:rPr>
                        <a:t>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  <a:r>
                        <a:rPr lang="ru-RU" sz="1400" u="none" strike="noStrike" baseline="0" dirty="0">
                          <a:effectLst/>
                          <a:latin typeface="+mn-lt"/>
                        </a:rPr>
                        <a:t>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220000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Аренда …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60000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120000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Материалы…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120000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926052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33256"/>
                  </a:ext>
                </a:extLst>
              </a:tr>
              <a:tr h="302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350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1.200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1.200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2.460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3.600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3.900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28200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18.800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18.00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32.900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38.700 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56.400 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61.100 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223441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2810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(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Указать показатели за период окупаемости стартовых инвестиций, но нем менее 1 года)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933498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1000 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250.000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8.2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140.000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,33 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0,1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5" name="Содержимое 3"/>
          <p:cNvGraphicFramePr>
            <a:graphicFrameLocks/>
          </p:cNvGraphicFramePr>
          <p:nvPr/>
        </p:nvGraphicFramePr>
        <p:xfrm>
          <a:off x="38503" y="750823"/>
          <a:ext cx="10320526" cy="52144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8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3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7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50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61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0061">
                <a:tc>
                  <a:txBody>
                    <a:bodyPr/>
                    <a:lstStyle/>
                    <a:p>
                      <a:r>
                        <a:rPr lang="ru-RU" sz="1200" dirty="0"/>
                        <a:t>Задача 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Действие 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Срок 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Ресурс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baseline="0" dirty="0"/>
                        <a:t>Ответственный 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1742">
                <a:tc>
                  <a:txBody>
                    <a:bodyPr/>
                    <a:lstStyle/>
                    <a:p>
                      <a:r>
                        <a:rPr lang="ru-RU" sz="1200" dirty="0"/>
                        <a:t>Проектировка</a:t>
                      </a:r>
                      <a:r>
                        <a:rPr lang="ru-RU" sz="1200" baseline="0" dirty="0"/>
                        <a:t> игры и переговоры с администрацией национальных проектов России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Создать</a:t>
                      </a:r>
                      <a:r>
                        <a:rPr lang="ru-RU" sz="1200" baseline="0" dirty="0"/>
                        <a:t> первую бета версию игры.</a:t>
                      </a:r>
                      <a:br>
                        <a:rPr lang="ru-RU" sz="1200" baseline="0" dirty="0"/>
                      </a:br>
                      <a:r>
                        <a:rPr lang="ru-RU" sz="1200" baseline="0" dirty="0"/>
                        <a:t>Достичь успехов в переговорах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01.06.2023</a:t>
                      </a:r>
                      <a:r>
                        <a:rPr lang="ru-RU" sz="1200" baseline="0" dirty="0"/>
                        <a:t> – 01.07.2023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Персональный</a:t>
                      </a:r>
                      <a:r>
                        <a:rPr lang="ru-RU" sz="1200" baseline="0" dirty="0"/>
                        <a:t> компьютер команды.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Александр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8969">
                <a:tc>
                  <a:txBody>
                    <a:bodyPr/>
                    <a:lstStyle/>
                    <a:p>
                      <a:r>
                        <a:rPr lang="ru-RU" sz="1200" dirty="0"/>
                        <a:t>Внутренняя</a:t>
                      </a:r>
                      <a:r>
                        <a:rPr lang="ru-RU" sz="1200" baseline="0" dirty="0"/>
                        <a:t> реклама проекта и привлечение финансирования.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Купить</a:t>
                      </a:r>
                      <a:r>
                        <a:rPr lang="ru-RU" sz="1200" baseline="0" dirty="0"/>
                        <a:t> рекламу на внутреннем рынке.</a:t>
                      </a:r>
                      <a:br>
                        <a:rPr lang="ru-RU" sz="1200" baseline="0" dirty="0"/>
                      </a:br>
                      <a:r>
                        <a:rPr lang="ru-RU" sz="1200" baseline="0" dirty="0"/>
                        <a:t>Найти рынок сбыта.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02.07.2023</a:t>
                      </a:r>
                      <a:r>
                        <a:rPr lang="ru-RU" sz="1200" baseline="0" dirty="0"/>
                        <a:t> – 02.09.2023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SMM</a:t>
                      </a:r>
                      <a:r>
                        <a:rPr lang="ru-RU" sz="1200" dirty="0"/>
                        <a:t>,</a:t>
                      </a:r>
                      <a:r>
                        <a:rPr lang="ru-RU" sz="1200" baseline="0" dirty="0"/>
                        <a:t> радиовещание и баннеры.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Юлия и Ангелина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1852">
                <a:tc>
                  <a:txBody>
                    <a:bodyPr/>
                    <a:lstStyle/>
                    <a:p>
                      <a:r>
                        <a:rPr lang="ru-RU" sz="1200" dirty="0"/>
                        <a:t>Выход</a:t>
                      </a:r>
                      <a:r>
                        <a:rPr lang="ru-RU" sz="1200" baseline="0" dirty="0"/>
                        <a:t> на мировой рынок, проектирование работы на мировые общественные сферы.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Найти рынок</a:t>
                      </a:r>
                      <a:r>
                        <a:rPr lang="ru-RU" sz="1200" baseline="0" dirty="0"/>
                        <a:t> сбыта на ближнем зарубежье ( в том числе стран СНГ).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03.09.2023</a:t>
                      </a:r>
                      <a:r>
                        <a:rPr lang="ru-RU" sz="1200" baseline="0" dirty="0"/>
                        <a:t> – 03.02.2024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SMM</a:t>
                      </a:r>
                      <a:r>
                        <a:rPr lang="ru-RU" sz="1200" dirty="0"/>
                        <a:t>,</a:t>
                      </a:r>
                      <a:r>
                        <a:rPr lang="ru-RU" sz="1200" baseline="0" dirty="0"/>
                        <a:t> радиовещание и баннеры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Александр</a:t>
                      </a:r>
                      <a:r>
                        <a:rPr lang="ru-RU" sz="1200" baseline="0" dirty="0"/>
                        <a:t> и </a:t>
                      </a:r>
                      <a:r>
                        <a:rPr lang="ru-RU" sz="1200" dirty="0"/>
                        <a:t>Юлия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1852">
                <a:tc>
                  <a:txBody>
                    <a:bodyPr/>
                    <a:lstStyle/>
                    <a:p>
                      <a:r>
                        <a:rPr lang="ru-RU" sz="1200" dirty="0"/>
                        <a:t>…….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59792" y="355198"/>
            <a:ext cx="7992888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Координаты команды проекта</a:t>
            </a:r>
            <a:endParaRPr sz="4400" dirty="0">
              <a:ea typeface="MS Gothic" pitchFamily="49" charset="-128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920" y="1304349"/>
            <a:ext cx="2024047" cy="26885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5776" y="4275435"/>
            <a:ext cx="30243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Александр Сафронов </a:t>
            </a:r>
          </a:p>
          <a:p>
            <a:pPr algn="ctr"/>
            <a:r>
              <a:rPr lang="ru-RU" sz="2000" dirty="0"/>
              <a:t>89966930180, </a:t>
            </a:r>
          </a:p>
          <a:p>
            <a:pPr algn="ctr"/>
            <a:r>
              <a:rPr lang="ru-RU" sz="2000" dirty="0"/>
              <a:t>pavlinov-p@list.ru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709" y="1357951"/>
            <a:ext cx="2091109" cy="26093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610825" y="4275435"/>
            <a:ext cx="27908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Юлия </a:t>
            </a:r>
            <a:r>
              <a:rPr lang="ru-RU" sz="2000" b="1" dirty="0" err="1"/>
              <a:t>Протопопова</a:t>
            </a:r>
            <a:endParaRPr lang="ru-RU" sz="2000" b="1" dirty="0"/>
          </a:p>
          <a:p>
            <a:pPr algn="ctr"/>
            <a:r>
              <a:rPr lang="en-US" sz="2000" dirty="0"/>
              <a:t>89828360168,</a:t>
            </a:r>
            <a:r>
              <a:rPr lang="ru-RU" sz="2000" dirty="0"/>
              <a:t> </a:t>
            </a:r>
            <a:r>
              <a:rPr lang="en-US" sz="2000" dirty="0"/>
              <a:t>ulag7200@gmail.com</a:t>
            </a:r>
            <a:endParaRPr lang="ru-RU" sz="20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1296" y="1382205"/>
            <a:ext cx="2054530" cy="25910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96497" y="4275435"/>
            <a:ext cx="33841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Ангелина Антропова</a:t>
            </a:r>
          </a:p>
          <a:p>
            <a:pPr algn="ctr"/>
            <a:r>
              <a:rPr lang="ru-RU" sz="2000" dirty="0"/>
              <a:t> </a:t>
            </a:r>
            <a:r>
              <a:rPr lang="en-US" sz="2000" dirty="0"/>
              <a:t>89128719024, ange.antropova@gmail.com</a:t>
            </a:r>
            <a:endParaRPr lang="ru-RU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8068</TotalTime>
  <Words>1103</Words>
  <Application>Microsoft Office PowerPoint</Application>
  <PresentationFormat>Произвольный</PresentationFormat>
  <Paragraphs>445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MS Gothic</vt:lpstr>
      <vt:lpstr>Arial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 разработки технологии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( Указать показатели за период окупаемости стартовых инвестиций, но нем менее 1 года)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Nikita</cp:lastModifiedBy>
  <cp:revision>51</cp:revision>
  <dcterms:created xsi:type="dcterms:W3CDTF">2022-10-14T10:42:52Z</dcterms:created>
  <dcterms:modified xsi:type="dcterms:W3CDTF">2023-07-16T18:01:24Z</dcterms:modified>
  <dc:language>ru-RU</dc:language>
</cp:coreProperties>
</file>