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3" r:id="rId4"/>
    <p:sldId id="273" r:id="rId5"/>
    <p:sldId id="258" r:id="rId6"/>
    <p:sldId id="267" r:id="rId7"/>
    <p:sldId id="261" r:id="rId8"/>
    <p:sldId id="265" r:id="rId9"/>
    <p:sldId id="260" r:id="rId10"/>
    <p:sldId id="264" r:id="rId11"/>
    <p:sldId id="274" r:id="rId12"/>
    <p:sldId id="278" r:id="rId13"/>
    <p:sldId id="275" r:id="rId14"/>
    <p:sldId id="276" r:id="rId15"/>
    <p:sldId id="268" r:id="rId16"/>
    <p:sldId id="277" r:id="rId17"/>
    <p:sldId id="272" r:id="rId18"/>
  </p:sldIdLst>
  <p:sldSz cx="12192000" cy="6858000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53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iOsmvYwlhhS0yzBOAgKCJ6LgQy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D48E5F-8CE9-477B-8BB6-EC5B458B9C4A}">
  <a:tblStyle styleId="{3BD48E5F-8CE9-477B-8BB6-EC5B458B9C4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3537" autoAdjust="0"/>
  </p:normalViewPr>
  <p:slideViewPr>
    <p:cSldViewPr snapToGrid="0">
      <p:cViewPr varScale="1">
        <p:scale>
          <a:sx n="67" d="100"/>
          <a:sy n="67" d="100"/>
        </p:scale>
        <p:origin x="732" y="96"/>
      </p:cViewPr>
      <p:guideLst>
        <p:guide orient="horz" pos="21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5560B-45B3-4D63-9007-A03D73C1F7CD}" type="datetimeFigureOut">
              <a:rPr lang="ru-RU" smtClean="0"/>
              <a:t>08.12.2025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EFB0C-CB7A-4488-8100-99304FD4F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64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480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4630" y="0"/>
            <a:ext cx="3077845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rosoft Yahei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rosoft Yahei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rosoft Yahei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rosoft Yahei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rosoft Yahei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rosoft Yahei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rosoft Yahei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rosoft Yahei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icrosoft Yahei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850"/>
            <a:ext cx="3078480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4630" y="9721850"/>
            <a:ext cx="3077845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8108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294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150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582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95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8840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96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982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304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6022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5291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 txBox="1">
            <a:spLocks noGrp="1"/>
          </p:cNvSpPr>
          <p:nvPr>
            <p:ph type="body" idx="1"/>
          </p:nvPr>
        </p:nvSpPr>
        <p:spPr>
          <a:xfrm>
            <a:off x="711200" y="4926330"/>
            <a:ext cx="5683250" cy="40290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316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57978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7942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29468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88907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9155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2085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8287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3047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20042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06167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1460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48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sv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"/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6" name="Google Shape;156;p1"/>
          <p:cNvSpPr/>
          <p:nvPr/>
        </p:nvSpPr>
        <p:spPr>
          <a:xfrm rot="7659120">
            <a:off x="10060305" y="3724275"/>
            <a:ext cx="5086350" cy="5219065"/>
          </a:xfrm>
          <a:custGeom>
            <a:avLst/>
            <a:gdLst/>
            <a:ahLst/>
            <a:cxnLst/>
            <a:rect l="l" t="t" r="r" b="b"/>
            <a:pathLst>
              <a:path w="5086350" h="5219065" extrusionOk="0">
                <a:moveTo>
                  <a:pt x="0" y="0"/>
                </a:moveTo>
                <a:lnTo>
                  <a:pt x="5086350" y="0"/>
                </a:lnTo>
                <a:lnTo>
                  <a:pt x="5086350" y="5219065"/>
                </a:lnTo>
                <a:lnTo>
                  <a:pt x="0" y="52190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7" name="Google Shape;157;p1"/>
          <p:cNvSpPr/>
          <p:nvPr/>
        </p:nvSpPr>
        <p:spPr>
          <a:xfrm>
            <a:off x="-2172335" y="-3086100"/>
            <a:ext cx="6015355" cy="6172200"/>
          </a:xfrm>
          <a:custGeom>
            <a:avLst/>
            <a:gdLst/>
            <a:ahLst/>
            <a:cxnLst/>
            <a:rect l="l" t="t" r="r" b="b"/>
            <a:pathLst>
              <a:path w="6015355" h="6172200" extrusionOk="0">
                <a:moveTo>
                  <a:pt x="0" y="0"/>
                </a:moveTo>
                <a:lnTo>
                  <a:pt x="6015355" y="0"/>
                </a:lnTo>
                <a:lnTo>
                  <a:pt x="6015355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58" name="Google Shape;158;p1"/>
          <p:cNvGrpSpPr/>
          <p:nvPr/>
        </p:nvGrpSpPr>
        <p:grpSpPr>
          <a:xfrm>
            <a:off x="2824480" y="2068830"/>
            <a:ext cx="6543040" cy="2872105"/>
            <a:chOff x="2824480" y="2068830"/>
            <a:chExt cx="6543040" cy="2872105"/>
          </a:xfrm>
        </p:grpSpPr>
        <p:sp>
          <p:nvSpPr>
            <p:cNvPr id="159" name="Google Shape;159;p1"/>
            <p:cNvSpPr/>
            <p:nvPr/>
          </p:nvSpPr>
          <p:spPr>
            <a:xfrm>
              <a:off x="2824480" y="2134870"/>
              <a:ext cx="6543040" cy="2806065"/>
            </a:xfrm>
            <a:custGeom>
              <a:avLst/>
              <a:gdLst/>
              <a:ahLst/>
              <a:cxnLst/>
              <a:rect l="l" t="t" r="r" b="b"/>
              <a:pathLst>
                <a:path w="6543040" h="2806065" extrusionOk="0">
                  <a:moveTo>
                    <a:pt x="0" y="0"/>
                  </a:moveTo>
                  <a:lnTo>
                    <a:pt x="6543040" y="0"/>
                  </a:lnTo>
                  <a:lnTo>
                    <a:pt x="6543040" y="2806065"/>
                  </a:lnTo>
                  <a:lnTo>
                    <a:pt x="0" y="28060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0" name="Google Shape;160;p1"/>
            <p:cNvSpPr/>
            <p:nvPr/>
          </p:nvSpPr>
          <p:spPr>
            <a:xfrm>
              <a:off x="2824480" y="2068830"/>
              <a:ext cx="6543040" cy="2872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3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"/>
          <p:cNvSpPr/>
          <p:nvPr/>
        </p:nvSpPr>
        <p:spPr>
          <a:xfrm>
            <a:off x="2824505" y="2032135"/>
            <a:ext cx="6543000" cy="29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236302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NOOK</a:t>
            </a:r>
            <a:endParaRPr sz="9600" b="1" i="0" u="none" strike="noStrike" cap="none" dirty="0">
              <a:solidFill>
                <a:srgbClr val="231F20"/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162" name="Google Shape;162;p1"/>
          <p:cNvSpPr/>
          <p:nvPr/>
        </p:nvSpPr>
        <p:spPr>
          <a:xfrm>
            <a:off x="2824505" y="2178600"/>
            <a:ext cx="65430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795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8800"/>
              <a:buFont typeface="Arial"/>
              <a:buNone/>
            </a:pPr>
            <a:r>
              <a:rPr lang="en-US" sz="8800" b="1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MOVIE</a:t>
            </a:r>
            <a:endParaRPr sz="8800" b="1" i="0" u="none" strike="noStrike" cap="none" dirty="0">
              <a:solidFill>
                <a:srgbClr val="231F20"/>
              </a:solidFill>
              <a:latin typeface="Italianate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5;p1"/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4" name="Google Shape;284;p11"/>
          <p:cNvSpPr/>
          <p:nvPr/>
        </p:nvSpPr>
        <p:spPr>
          <a:xfrm>
            <a:off x="928370" y="690245"/>
            <a:ext cx="10791825" cy="7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СТИЛИЗОВАННАЯ ЗОНА ПРИЕМА ГОСТЕЙ</a:t>
            </a:r>
            <a:endParaRPr dirty="0">
              <a:latin typeface="Italianate" pitchFamily="2" charset="0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410874" y="1520678"/>
            <a:ext cx="5949286" cy="430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Элементы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декора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:</a:t>
            </a:r>
            <a:endParaRPr sz="2000" b="1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Стена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с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киноплёнкой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–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кадры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из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культовых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фильмов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в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рамках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 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Реквизиты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из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ваших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любимых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фильмов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Стойка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ресепшена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в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виде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кассового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аппарата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старинного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кинотеатра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 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Световые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проекции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–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логотипы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известных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киностудий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на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стенах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 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Тематические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зоны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:</a:t>
            </a:r>
            <a:endParaRPr sz="2000" b="1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«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Оскаровский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уголок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»–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золотые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статуэтки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и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фото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с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премий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«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Гримёрка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» –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зеркало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с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лампочками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и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реквизит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для</a:t>
            </a:r>
            <a:r>
              <a:rPr lang="ru-RU" sz="1800" dirty="0">
                <a:solidFill>
                  <a:schemeClr val="dk1"/>
                </a:solidFill>
                <a:latin typeface="Italianate" pitchFamily="2" charset="0"/>
              </a:rPr>
              <a:t> 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 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Сделайте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фото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в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нашей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кино-зоне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выложи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его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у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себя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в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истории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— и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получите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скидку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на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бар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или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на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покупку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билета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)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Стилизация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под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конкретные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фильмы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8315" y="3889375"/>
            <a:ext cx="2335530" cy="233553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</a:effectLst>
        </p:spPr>
      </p:pic>
      <p:sp>
        <p:nvSpPr>
          <p:cNvPr id="287" name="Google Shape;287;p11"/>
          <p:cNvSpPr/>
          <p:nvPr/>
        </p:nvSpPr>
        <p:spPr>
          <a:xfrm rot="-4176363">
            <a:off x="-2361045" y="-3540028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8" name="Google Shape;288;p11"/>
          <p:cNvSpPr/>
          <p:nvPr/>
        </p:nvSpPr>
        <p:spPr>
          <a:xfrm rot="-4176363">
            <a:off x="10442446" y="2242754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9" name="Google Shape;28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24975" y="1835785"/>
            <a:ext cx="2595880" cy="194627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</a:effectLst>
        </p:spPr>
      </p:pic>
      <p:pic>
        <p:nvPicPr>
          <p:cNvPr id="290" name="Google Shape;29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81775" y="1805940"/>
            <a:ext cx="2607945" cy="195453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</a:effectLst>
        </p:spPr>
      </p:pic>
      <p:pic>
        <p:nvPicPr>
          <p:cNvPr id="291" name="Google Shape;291;p11" descr="XidXdT-q1HE"/>
          <p:cNvPicPr preferRelativeResize="0"/>
          <p:nvPr/>
        </p:nvPicPr>
        <p:blipFill rotWithShape="1">
          <a:blip r:embed="rId8">
            <a:alphaModFix/>
          </a:blip>
          <a:srcRect l="35569" t="27288" r="36110" b="27680"/>
          <a:stretch/>
        </p:blipFill>
        <p:spPr>
          <a:xfrm>
            <a:off x="11230610" y="0"/>
            <a:ext cx="961390" cy="961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"/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49" name="Google Shape;249;p7"/>
          <p:cNvGrpSpPr/>
          <p:nvPr/>
        </p:nvGrpSpPr>
        <p:grpSpPr>
          <a:xfrm>
            <a:off x="0" y="-48260"/>
            <a:ext cx="12192000" cy="2105660"/>
            <a:chOff x="0" y="-48260"/>
            <a:chExt cx="12192000" cy="2105660"/>
          </a:xfrm>
        </p:grpSpPr>
        <p:sp>
          <p:nvSpPr>
            <p:cNvPr id="250" name="Google Shape;250;p7"/>
            <p:cNvSpPr/>
            <p:nvPr/>
          </p:nvSpPr>
          <p:spPr>
            <a:xfrm>
              <a:off x="0" y="0"/>
              <a:ext cx="12192000" cy="2057400"/>
            </a:xfrm>
            <a:custGeom>
              <a:avLst/>
              <a:gdLst/>
              <a:ahLst/>
              <a:cxnLst/>
              <a:rect l="l" t="t" r="r" b="b"/>
              <a:pathLst>
                <a:path w="12192000" h="2057400" extrusionOk="0">
                  <a:moveTo>
                    <a:pt x="0" y="0"/>
                  </a:moveTo>
                  <a:lnTo>
                    <a:pt x="12192000" y="0"/>
                  </a:lnTo>
                  <a:lnTo>
                    <a:pt x="12192000" y="2057400"/>
                  </a:lnTo>
                  <a:lnTo>
                    <a:pt x="0" y="205740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</p:sp>
        <p:sp>
          <p:nvSpPr>
            <p:cNvPr id="251" name="Google Shape;251;p7"/>
            <p:cNvSpPr/>
            <p:nvPr/>
          </p:nvSpPr>
          <p:spPr>
            <a:xfrm>
              <a:off x="0" y="-48260"/>
              <a:ext cx="12192000" cy="2105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3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7"/>
          <p:cNvSpPr/>
          <p:nvPr/>
        </p:nvSpPr>
        <p:spPr>
          <a:xfrm>
            <a:off x="8967470" y="-3152775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5"/>
                </a:lnTo>
                <a:lnTo>
                  <a:pt x="0" y="52101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3" name="Google Shape;253;p7"/>
          <p:cNvSpPr/>
          <p:nvPr/>
        </p:nvSpPr>
        <p:spPr>
          <a:xfrm>
            <a:off x="-1235075" y="-2294890"/>
            <a:ext cx="4473575" cy="4589780"/>
          </a:xfrm>
          <a:custGeom>
            <a:avLst/>
            <a:gdLst/>
            <a:ahLst/>
            <a:cxnLst/>
            <a:rect l="l" t="t" r="r" b="b"/>
            <a:pathLst>
              <a:path w="4473575" h="4589780" extrusionOk="0">
                <a:moveTo>
                  <a:pt x="0" y="0"/>
                </a:moveTo>
                <a:lnTo>
                  <a:pt x="4473575" y="0"/>
                </a:lnTo>
                <a:lnTo>
                  <a:pt x="4473575" y="4589781"/>
                </a:lnTo>
                <a:lnTo>
                  <a:pt x="0" y="45897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4" name="Google Shape;254;p7"/>
          <p:cNvSpPr/>
          <p:nvPr/>
        </p:nvSpPr>
        <p:spPr>
          <a:xfrm>
            <a:off x="2188210" y="507365"/>
            <a:ext cx="7270750" cy="1420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206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55"/>
              <a:buFont typeface="Arial"/>
              <a:buNone/>
            </a:pPr>
            <a:r>
              <a:rPr lang="en-US" sz="5355" b="1" i="0" u="none" strike="noStrike" cap="none" dirty="0">
                <a:solidFill>
                  <a:srgbClr val="FFFFFF"/>
                </a:solidFill>
                <a:latin typeface="Italianate" pitchFamily="2" charset="0"/>
                <a:sym typeface="Arial"/>
              </a:rPr>
              <a:t>КОНКУРЕНТЫ</a:t>
            </a:r>
            <a:endParaRPr sz="5355" b="1" i="0" u="none" strike="noStrike" cap="none" dirty="0">
              <a:solidFill>
                <a:srgbClr val="FFFFFF"/>
              </a:solidFill>
              <a:latin typeface="Italianate" pitchFamily="2" charset="0"/>
              <a:sym typeface="Arial"/>
            </a:endParaRPr>
          </a:p>
        </p:txBody>
      </p:sp>
      <p:graphicFrame>
        <p:nvGraphicFramePr>
          <p:cNvPr id="255" name="Google Shape;255;p7"/>
          <p:cNvGraphicFramePr/>
          <p:nvPr>
            <p:extLst>
              <p:ext uri="{D42A27DB-BD31-4B8C-83A1-F6EECF244321}">
                <p14:modId xmlns:p14="http://schemas.microsoft.com/office/powerpoint/2010/main" val="3399312756"/>
              </p:ext>
            </p:extLst>
          </p:nvPr>
        </p:nvGraphicFramePr>
        <p:xfrm>
          <a:off x="1392555" y="2188210"/>
          <a:ext cx="9483263" cy="4504690"/>
        </p:xfrm>
        <a:graphic>
          <a:graphicData uri="http://schemas.openxmlformats.org/drawingml/2006/table">
            <a:tbl>
              <a:tblPr>
                <a:noFill/>
                <a:tableStyleId>{3BD48E5F-8CE9-477B-8BB6-EC5B458B9C4A}</a:tableStyleId>
              </a:tblPr>
              <a:tblGrid>
                <a:gridCol w="9483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66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0175" marR="45075" marT="90175" marB="450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47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0175" marR="45075" marT="90175" marB="450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6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0175" marR="45075" marT="90175" marB="450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endParaRPr sz="1800" u="none" strike="noStrike" cap="none" dirty="0"/>
                    </a:p>
                  </a:txBody>
                  <a:tcPr marL="90175" marR="45075" marT="90175" marB="450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9" name="Google Shape;259;p7"/>
          <p:cNvSpPr/>
          <p:nvPr/>
        </p:nvSpPr>
        <p:spPr>
          <a:xfrm>
            <a:off x="3762714" y="3806804"/>
            <a:ext cx="665983" cy="624920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AEAEAE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7" descr="XidXdT-q1HE"/>
          <p:cNvPicPr preferRelativeResize="0"/>
          <p:nvPr/>
        </p:nvPicPr>
        <p:blipFill rotWithShape="1">
          <a:blip r:embed="rId5">
            <a:alphaModFix/>
          </a:blip>
          <a:srcRect l="35570" t="27290" r="36110" b="27680"/>
          <a:stretch/>
        </p:blipFill>
        <p:spPr>
          <a:xfrm>
            <a:off x="11230610" y="0"/>
            <a:ext cx="961390" cy="9613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16569" y="2193661"/>
            <a:ext cx="1842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dirty="0">
                <a:latin typeface="Italianate" pitchFamily="2" charset="0"/>
              </a:rPr>
              <a:t>Просмотр </a:t>
            </a:r>
          </a:p>
          <a:p>
            <a:pPr lvl="0" algn="ctr">
              <a:buSzPts val="1800"/>
            </a:pPr>
            <a:r>
              <a:rPr lang="ru-RU" dirty="0">
                <a:latin typeface="Italianate" pitchFamily="2" charset="0"/>
              </a:rPr>
              <a:t>отдельных </a:t>
            </a:r>
            <a:r>
              <a:rPr lang="ru-RU" dirty="0" err="1">
                <a:latin typeface="Italianate" pitchFamily="2" charset="0"/>
              </a:rPr>
              <a:t>комнатх</a:t>
            </a:r>
            <a:r>
              <a:rPr lang="ru-RU" dirty="0">
                <a:latin typeface="Italianate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16569" y="2824509"/>
            <a:ext cx="1842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dirty="0">
                <a:latin typeface="Italianate" pitchFamily="2" charset="0"/>
              </a:rPr>
              <a:t>Полноценные блюда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6569" y="3413801"/>
            <a:ext cx="1842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dirty="0">
                <a:latin typeface="Italianate" pitchFamily="2" charset="0"/>
              </a:rPr>
              <a:t>4</a:t>
            </a:r>
            <a:r>
              <a:rPr lang="en-US" dirty="0">
                <a:latin typeface="Italianate" pitchFamily="2" charset="0"/>
              </a:rPr>
              <a:t>D - </a:t>
            </a:r>
            <a:r>
              <a:rPr lang="ru-RU" dirty="0">
                <a:latin typeface="Italianate" pitchFamily="2" charset="0"/>
              </a:rPr>
              <a:t>эффекты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16569" y="3845458"/>
            <a:ext cx="1842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dirty="0">
                <a:latin typeface="Italianate" pitchFamily="2" charset="0"/>
              </a:rPr>
              <a:t>Подходит для детей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82682" y="4426379"/>
            <a:ext cx="1842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dirty="0">
                <a:latin typeface="Italianate" pitchFamily="2" charset="0"/>
              </a:rPr>
              <a:t>Тематика и декор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9652" y="4839247"/>
            <a:ext cx="1842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dirty="0">
                <a:latin typeface="Italianate" pitchFamily="2" charset="0"/>
              </a:rPr>
              <a:t>Тематические мероприятия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17984" y="5969900"/>
            <a:ext cx="184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sz="1800" dirty="0" err="1">
                <a:latin typeface="Italianate" pitchFamily="2" charset="0"/>
              </a:rPr>
              <a:t>Киномакс</a:t>
            </a:r>
            <a:endParaRPr lang="ru-RU" sz="1800" dirty="0">
              <a:latin typeface="Italianate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86857" y="5951080"/>
            <a:ext cx="184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sz="1800" dirty="0">
                <a:latin typeface="Italianate" pitchFamily="2" charset="0"/>
              </a:rPr>
              <a:t>Кинотеатр «Джакузи»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99437" y="5969900"/>
            <a:ext cx="184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en-US" sz="1800" dirty="0">
                <a:latin typeface="Italianate" pitchFamily="2" charset="0"/>
              </a:rPr>
              <a:t>Movie Nook</a:t>
            </a:r>
            <a:endParaRPr lang="ru-RU" sz="1800" dirty="0">
              <a:latin typeface="Italianate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75128" y="5390369"/>
            <a:ext cx="1842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dirty="0">
                <a:latin typeface="Italianate" pitchFamily="2" charset="0"/>
              </a:rPr>
              <a:t>Цена (руб.)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516568" y="2824509"/>
            <a:ext cx="8136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516568" y="3323157"/>
            <a:ext cx="8136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516568" y="3848026"/>
            <a:ext cx="8136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516568" y="4368678"/>
            <a:ext cx="8136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516568" y="4881437"/>
            <a:ext cx="8136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516568" y="5402656"/>
            <a:ext cx="8136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516568" y="5803237"/>
            <a:ext cx="8136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oogle Shape;259;p7"/>
          <p:cNvSpPr/>
          <p:nvPr/>
        </p:nvSpPr>
        <p:spPr>
          <a:xfrm>
            <a:off x="8387871" y="4832729"/>
            <a:ext cx="665983" cy="624920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AEAEAE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59;p7"/>
          <p:cNvSpPr/>
          <p:nvPr/>
        </p:nvSpPr>
        <p:spPr>
          <a:xfrm>
            <a:off x="8387871" y="3281292"/>
            <a:ext cx="665983" cy="624920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AEAEAE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59;p7"/>
          <p:cNvSpPr/>
          <p:nvPr/>
        </p:nvSpPr>
        <p:spPr>
          <a:xfrm>
            <a:off x="8387871" y="3808674"/>
            <a:ext cx="665983" cy="624920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AEAEAE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59;p7"/>
          <p:cNvSpPr/>
          <p:nvPr/>
        </p:nvSpPr>
        <p:spPr>
          <a:xfrm>
            <a:off x="8387871" y="4318981"/>
            <a:ext cx="665983" cy="624920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AEAEAE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259;p7"/>
          <p:cNvSpPr/>
          <p:nvPr/>
        </p:nvSpPr>
        <p:spPr>
          <a:xfrm>
            <a:off x="8387872" y="2256552"/>
            <a:ext cx="665983" cy="624920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AEAEAE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259;p7"/>
          <p:cNvSpPr/>
          <p:nvPr/>
        </p:nvSpPr>
        <p:spPr>
          <a:xfrm>
            <a:off x="8387871" y="2768164"/>
            <a:ext cx="665983" cy="624920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AEAEAE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259;p7"/>
          <p:cNvSpPr/>
          <p:nvPr/>
        </p:nvSpPr>
        <p:spPr>
          <a:xfrm>
            <a:off x="6075293" y="2254742"/>
            <a:ext cx="665983" cy="624920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AEAEAE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47268" y="5446127"/>
            <a:ext cx="184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sz="1800" dirty="0">
                <a:latin typeface="Italianate" pitchFamily="2" charset="0"/>
              </a:rPr>
              <a:t>500 (1 чел.)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893778" y="5433905"/>
            <a:ext cx="184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sz="1800" dirty="0">
                <a:latin typeface="Italianate" pitchFamily="2" charset="0"/>
              </a:rPr>
              <a:t>4</a:t>
            </a:r>
            <a:r>
              <a:rPr lang="en-US" sz="1800" dirty="0">
                <a:latin typeface="Italianate" pitchFamily="2" charset="0"/>
              </a:rPr>
              <a:t>0</a:t>
            </a:r>
            <a:r>
              <a:rPr lang="ru-RU" sz="1800" dirty="0">
                <a:latin typeface="Italianate" pitchFamily="2" charset="0"/>
              </a:rPr>
              <a:t>00 (4 чел.)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38412" y="5457649"/>
            <a:ext cx="184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sz="1800" dirty="0">
                <a:latin typeface="Italianate" pitchFamily="2" charset="0"/>
              </a:rPr>
              <a:t>3500 (2 чел.)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96395" y="4152483"/>
            <a:ext cx="277091" cy="990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Google Shape;259;p7"/>
          <p:cNvSpPr/>
          <p:nvPr/>
        </p:nvSpPr>
        <p:spPr>
          <a:xfrm>
            <a:off x="5945714" y="3821805"/>
            <a:ext cx="506099" cy="422774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AEAEAE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259;p7"/>
          <p:cNvSpPr/>
          <p:nvPr/>
        </p:nvSpPr>
        <p:spPr>
          <a:xfrm>
            <a:off x="5923787" y="4865077"/>
            <a:ext cx="506099" cy="422774"/>
          </a:xfrm>
          <a:prstGeom prst="mathPlus">
            <a:avLst>
              <a:gd name="adj1" fmla="val 23520"/>
            </a:avLst>
          </a:prstGeom>
          <a:gradFill>
            <a:gsLst>
              <a:gs pos="0">
                <a:srgbClr val="AEAEAE"/>
              </a:gs>
              <a:gs pos="50000">
                <a:schemeClr val="accent3"/>
              </a:gs>
              <a:gs pos="100000">
                <a:srgbClr val="91919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396395" y="5148622"/>
            <a:ext cx="277091" cy="990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01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1;p13"/>
          <p:cNvSpPr/>
          <p:nvPr/>
        </p:nvSpPr>
        <p:spPr>
          <a:xfrm rot="-4176363">
            <a:off x="3227902" y="5619273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8" name="Google Shape;303;p13" descr="XidXdT-q1HE"/>
          <p:cNvPicPr preferRelativeResize="0"/>
          <p:nvPr/>
        </p:nvPicPr>
        <p:blipFill rotWithShape="1">
          <a:blip r:embed="rId3">
            <a:alphaModFix/>
          </a:blip>
          <a:srcRect l="35569" t="27288" r="36110" b="27680"/>
          <a:stretch/>
        </p:blipFill>
        <p:spPr>
          <a:xfrm>
            <a:off x="11230609" y="25445"/>
            <a:ext cx="961390" cy="9613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6;p13"/>
          <p:cNvSpPr/>
          <p:nvPr/>
        </p:nvSpPr>
        <p:spPr>
          <a:xfrm>
            <a:off x="318477" y="150470"/>
            <a:ext cx="8829676" cy="65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ПОКАЗАТЕЛИ 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SOM, SAM, TAM, PAM</a:t>
            </a:r>
            <a:endParaRPr sz="1600" dirty="0">
              <a:latin typeface="Italianate" pitchFamily="2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-3205851" y="1238258"/>
            <a:ext cx="11982529" cy="5230850"/>
            <a:chOff x="-2834375" y="1169950"/>
            <a:chExt cx="10611556" cy="4542112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161313" y="1185863"/>
              <a:ext cx="4610711" cy="4526199"/>
              <a:chOff x="318477" y="1185863"/>
              <a:chExt cx="4103926" cy="395763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318477" y="1185863"/>
                <a:ext cx="4103926" cy="395763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698402" y="1725564"/>
                <a:ext cx="3371999" cy="341793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1000589" y="2357438"/>
                <a:ext cx="2767623" cy="278606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1243013" y="2943225"/>
                <a:ext cx="2271712" cy="220027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-2824905" y="3295915"/>
              <a:ext cx="1060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SzPts val="1500"/>
              </a:pPr>
              <a:r>
                <a:rPr lang="en-US" sz="2400" dirty="0">
                  <a:latin typeface="Italianate" pitchFamily="2" charset="0"/>
                </a:rPr>
                <a:t>SOM</a:t>
              </a:r>
              <a:endParaRPr lang="ru-RU" sz="2400" dirty="0">
                <a:latin typeface="Italianate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824905" y="1169950"/>
              <a:ext cx="1060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SzPts val="1500"/>
              </a:pPr>
              <a:r>
                <a:rPr lang="en-US" sz="2400" dirty="0">
                  <a:latin typeface="Italianate" pitchFamily="2" charset="0"/>
                </a:rPr>
                <a:t>PAM</a:t>
              </a:r>
              <a:endParaRPr lang="ru-RU" sz="2400" dirty="0">
                <a:latin typeface="Italianate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2834375" y="1839041"/>
              <a:ext cx="1060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SzPts val="1500"/>
              </a:pPr>
              <a:r>
                <a:rPr lang="en-US" sz="2400" dirty="0">
                  <a:latin typeface="Italianate" pitchFamily="2" charset="0"/>
                </a:rPr>
                <a:t>TAM</a:t>
              </a:r>
              <a:endParaRPr lang="ru-RU" sz="2400" dirty="0">
                <a:latin typeface="Italianate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2834375" y="2595881"/>
              <a:ext cx="10602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SzPts val="1500"/>
              </a:pPr>
              <a:r>
                <a:rPr lang="en-US" sz="2400" dirty="0">
                  <a:latin typeface="Italianate" pitchFamily="2" charset="0"/>
                </a:rPr>
                <a:t>SAM</a:t>
              </a:r>
              <a:endParaRPr lang="ru-RU" sz="2400" dirty="0">
                <a:latin typeface="Italianate" pitchFamily="2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04708" y="4218260"/>
            <a:ext cx="2550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Те кого мы ожидаем реально привлечь на старте/в первый год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26121" y="4579546"/>
            <a:ext cx="44765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4500 – 10 000 человек/год (3-5% от </a:t>
            </a:r>
            <a:r>
              <a:rPr lang="en-US" sz="1500" dirty="0">
                <a:latin typeface="Italianate" pitchFamily="2" charset="0"/>
              </a:rPr>
              <a:t>SAM</a:t>
            </a:r>
            <a:r>
              <a:rPr lang="ru-RU" sz="1500" dirty="0">
                <a:latin typeface="Italianate" pitchFamily="2" charset="0"/>
              </a:rPr>
              <a:t>; 1-3% от населения Владимира (341 000 чел.)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5253" y="3329177"/>
            <a:ext cx="4476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150 000-200 000 человек (9-11% от </a:t>
            </a:r>
            <a:r>
              <a:rPr lang="en-US" sz="1500" dirty="0">
                <a:latin typeface="Italianate" pitchFamily="2" charset="0"/>
              </a:rPr>
              <a:t>TAM – </a:t>
            </a:r>
            <a:r>
              <a:rPr lang="ru-RU" sz="1500" dirty="0">
                <a:latin typeface="Italianate" pitchFamily="2" charset="0"/>
              </a:rPr>
              <a:t>активная часть города, готовая рассматривать досуг в кино; </a:t>
            </a:r>
          </a:p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50% от населения Владимира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30586" y="2127339"/>
            <a:ext cx="46921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  <a:ea typeface="Calibri"/>
                <a:cs typeface="Calibri"/>
                <a:sym typeface="Calibri"/>
              </a:rPr>
              <a:t>Рассматривая жителей города Владимир и Владимирскую область (700 тыс.) и ежемесячный поток туристов (1 млн), которые могут заинтересоваться досугом общая численность человек составляет 1,7 млн </a:t>
            </a:r>
          </a:p>
        </p:txBody>
      </p:sp>
      <p:sp>
        <p:nvSpPr>
          <p:cNvPr id="27" name="Стрелка вниз 26"/>
          <p:cNvSpPr/>
          <p:nvPr/>
        </p:nvSpPr>
        <p:spPr>
          <a:xfrm rot="10800000">
            <a:off x="11122770" y="1311514"/>
            <a:ext cx="427318" cy="4750154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9601188" y="4696974"/>
            <a:ext cx="44765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2026г.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01188" y="3629259"/>
            <a:ext cx="44765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2027г.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01188" y="2566676"/>
            <a:ext cx="44765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2028г.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56959" y="1290108"/>
            <a:ext cx="447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Масштабирование, франшизы выход на всю территорию РФ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01188" y="1505460"/>
            <a:ext cx="44765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2031г.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90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5;p1"/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" name="Google Shape;301;p13"/>
          <p:cNvSpPr/>
          <p:nvPr/>
        </p:nvSpPr>
        <p:spPr>
          <a:xfrm rot="20202316">
            <a:off x="823260" y="3910128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341593"/>
              </p:ext>
            </p:extLst>
          </p:nvPr>
        </p:nvGraphicFramePr>
        <p:xfrm>
          <a:off x="319585" y="1187355"/>
          <a:ext cx="5617192" cy="385398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08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221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СТАРТОВЫЕ ИНВЕСТИЦИИ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СУММА (руб.)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r>
                        <a:rPr lang="ru-RU" dirty="0"/>
                        <a:t>Ремонт</a:t>
                      </a:r>
                      <a:r>
                        <a:rPr lang="ru-RU" baseline="0" dirty="0"/>
                        <a:t> помещений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  <a:r>
                        <a:rPr lang="ru-RU" dirty="0"/>
                        <a:t>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  <a:r>
                        <a:rPr lang="en-US" dirty="0">
                          <a:latin typeface="Italianate" pitchFamily="2" charset="0"/>
                        </a:rPr>
                        <a:t>D-</a:t>
                      </a:r>
                      <a:r>
                        <a:rPr lang="en-US" baseline="0" dirty="0">
                          <a:latin typeface="Italianate" pitchFamily="2" charset="0"/>
                        </a:rPr>
                        <a:t> </a:t>
                      </a:r>
                      <a:r>
                        <a:rPr lang="ru-RU" baseline="0" dirty="0"/>
                        <a:t>оборудование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  <a:r>
                        <a:rPr lang="ru-RU" baseline="0" dirty="0"/>
                        <a:t> </a:t>
                      </a:r>
                      <a:r>
                        <a:rPr lang="en-US" baseline="0" dirty="0"/>
                        <a:t>0</a:t>
                      </a:r>
                      <a:r>
                        <a:rPr lang="ru-RU" baseline="0" dirty="0"/>
                        <a:t>00 000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r>
                        <a:rPr lang="ru-RU" dirty="0"/>
                        <a:t>Кухонное оборудование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200</a:t>
                      </a:r>
                      <a:r>
                        <a:rPr lang="ru-RU" baseline="0" dirty="0"/>
                        <a:t>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r>
                        <a:rPr lang="ru-RU" dirty="0"/>
                        <a:t>Мебель и интерьер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ru-RU" dirty="0"/>
                        <a:t>00</a:t>
                      </a:r>
                      <a:r>
                        <a:rPr lang="ru-RU" baseline="0" dirty="0"/>
                        <a:t>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r>
                        <a:rPr lang="ru-RU" dirty="0"/>
                        <a:t>Лицензии</a:t>
                      </a:r>
                      <a:r>
                        <a:rPr lang="ru-RU" baseline="0" dirty="0"/>
                        <a:t> и ПО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30</a:t>
                      </a:r>
                      <a:r>
                        <a:rPr lang="ru-RU" baseline="0" dirty="0"/>
                        <a:t>0 000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r>
                        <a:rPr lang="ru-RU" dirty="0"/>
                        <a:t>Маркетинг и запуск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100</a:t>
                      </a:r>
                      <a:r>
                        <a:rPr lang="ru-RU" baseline="0" dirty="0"/>
                        <a:t>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ИТОГО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2 55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0 000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571685"/>
              </p:ext>
            </p:extLst>
          </p:nvPr>
        </p:nvGraphicFramePr>
        <p:xfrm>
          <a:off x="6096000" y="1187355"/>
          <a:ext cx="5892422" cy="437287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46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75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ЕЖЕМЕСЯЧНЫЕ</a:t>
                      </a:r>
                      <a:r>
                        <a:rPr lang="ru-RU" baseline="0" dirty="0"/>
                        <a:t> РАСХОДЫ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75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СТАТЬЯ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СУММА (руб.)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755">
                <a:tc>
                  <a:txBody>
                    <a:bodyPr/>
                    <a:lstStyle/>
                    <a:p>
                      <a:r>
                        <a:rPr lang="ru-RU" dirty="0"/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/>
                        <a:t>1</a:t>
                      </a:r>
                      <a:r>
                        <a:rPr lang="en-US" baseline="0" dirty="0"/>
                        <a:t>0</a:t>
                      </a:r>
                      <a:r>
                        <a:rPr lang="ru-RU" baseline="0" dirty="0"/>
                        <a:t>0 000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755">
                <a:tc>
                  <a:txBody>
                    <a:bodyPr/>
                    <a:lstStyle/>
                    <a:p>
                      <a:r>
                        <a:rPr lang="ru-RU" dirty="0"/>
                        <a:t>Зарплата (3</a:t>
                      </a:r>
                      <a:r>
                        <a:rPr lang="ru-RU" baseline="0" dirty="0"/>
                        <a:t> сотрудников)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120</a:t>
                      </a:r>
                      <a:r>
                        <a:rPr lang="ru-RU" baseline="0" dirty="0"/>
                        <a:t>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755">
                <a:tc>
                  <a:txBody>
                    <a:bodyPr/>
                    <a:lstStyle/>
                    <a:p>
                      <a:r>
                        <a:rPr lang="ru-RU" dirty="0"/>
                        <a:t>Питание</a:t>
                      </a:r>
                      <a:r>
                        <a:rPr lang="ru-RU" baseline="0" dirty="0"/>
                        <a:t> и бар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9</a:t>
                      </a:r>
                      <a:r>
                        <a:rPr lang="ru-RU" baseline="0" dirty="0"/>
                        <a:t>0 000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755">
                <a:tc>
                  <a:txBody>
                    <a:bodyPr/>
                    <a:lstStyle/>
                    <a:p>
                      <a:r>
                        <a:rPr lang="ru-RU" dirty="0"/>
                        <a:t>Обслуживание</a:t>
                      </a:r>
                      <a:r>
                        <a:rPr lang="ru-RU" baseline="0" dirty="0"/>
                        <a:t> оборудования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10 </a:t>
                      </a:r>
                      <a:r>
                        <a:rPr lang="ru-RU" baseline="0" dirty="0"/>
                        <a:t>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755">
                <a:tc>
                  <a:txBody>
                    <a:bodyPr/>
                    <a:lstStyle/>
                    <a:p>
                      <a:r>
                        <a:rPr lang="ru-RU" dirty="0"/>
                        <a:t>Маркетинг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30</a:t>
                      </a:r>
                      <a:r>
                        <a:rPr lang="ru-RU" baseline="0" dirty="0"/>
                        <a:t>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55">
                <a:tc>
                  <a:txBody>
                    <a:bodyPr/>
                    <a:lstStyle/>
                    <a:p>
                      <a:r>
                        <a:rPr lang="ru-RU" dirty="0"/>
                        <a:t>Страховые взносы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36 000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755">
                <a:tc>
                  <a:txBody>
                    <a:bodyPr/>
                    <a:lstStyle/>
                    <a:p>
                      <a:r>
                        <a:rPr lang="ru-RU" dirty="0"/>
                        <a:t>Налоги</a:t>
                      </a:r>
                      <a:r>
                        <a:rPr lang="ru-RU" baseline="0" dirty="0"/>
                        <a:t> (УСН)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15% от прибыли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75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ИТОГО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396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 000 </a:t>
                      </a:r>
                      <a:r>
                        <a:rPr lang="ru-RU" baseline="-25000" dirty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ru-RU" baseline="0" dirty="0">
                          <a:solidFill>
                            <a:schemeClr val="bg1"/>
                          </a:solidFill>
                        </a:rPr>
                        <a:t> налог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Google Shape;303;p13" descr="XidXdT-q1HE"/>
          <p:cNvPicPr preferRelativeResize="0"/>
          <p:nvPr/>
        </p:nvPicPr>
        <p:blipFill rotWithShape="1">
          <a:blip r:embed="rId4">
            <a:alphaModFix/>
          </a:blip>
          <a:srcRect l="35569" t="27288" r="36110" b="27680"/>
          <a:stretch/>
        </p:blipFill>
        <p:spPr>
          <a:xfrm>
            <a:off x="11230610" y="0"/>
            <a:ext cx="961390" cy="9613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01;p13"/>
          <p:cNvSpPr/>
          <p:nvPr/>
        </p:nvSpPr>
        <p:spPr>
          <a:xfrm rot="-4176363">
            <a:off x="10451494" y="4019423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" name="Google Shape;296;p13"/>
          <p:cNvSpPr/>
          <p:nvPr/>
        </p:nvSpPr>
        <p:spPr>
          <a:xfrm>
            <a:off x="-336521" y="283196"/>
            <a:ext cx="10720705" cy="65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ФИНАНСОВАЯ МОДЕЛЬ. РАСХОДЫ. 1 ЗАЛ</a:t>
            </a:r>
            <a:endParaRPr sz="1600" dirty="0">
              <a:latin typeface="Italiana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81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5;p1"/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799046"/>
              </p:ext>
            </p:extLst>
          </p:nvPr>
        </p:nvGraphicFramePr>
        <p:xfrm>
          <a:off x="438359" y="956350"/>
          <a:ext cx="7459640" cy="342126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64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4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4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221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ПРОГНОЗ</a:t>
                      </a:r>
                      <a:r>
                        <a:rPr lang="ru-RU" baseline="0" dirty="0"/>
                        <a:t> ВЫРУЧКИ  В МЕСЯЦ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ПОКАЗАТЕЛЬ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КОЛ-ВО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ЦЕНА (средняя, </a:t>
                      </a:r>
                      <a:r>
                        <a:rPr lang="ru-RU" dirty="0" err="1">
                          <a:solidFill>
                            <a:schemeClr val="bg1"/>
                          </a:solidFill>
                        </a:rPr>
                        <a:t>руб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,)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СУММА (</a:t>
                      </a:r>
                      <a:r>
                        <a:rPr lang="ru-RU" dirty="0" err="1">
                          <a:solidFill>
                            <a:schemeClr val="bg1"/>
                          </a:solidFill>
                        </a:rPr>
                        <a:t>руб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Продаж</a:t>
                      </a:r>
                      <a:r>
                        <a:rPr lang="ru-RU" baseline="0" dirty="0"/>
                        <a:t> билетов (сеансы) 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18</a:t>
                      </a:r>
                      <a:r>
                        <a:rPr lang="ru-RU" b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40</a:t>
                      </a:r>
                      <a:r>
                        <a:rPr lang="ru-RU" b="0" dirty="0"/>
                        <a:t>00 (4 чел.)</a:t>
                      </a:r>
                    </a:p>
                    <a:p>
                      <a:pPr algn="ctr"/>
                      <a:r>
                        <a:rPr lang="ru-RU" b="0" dirty="0"/>
                        <a:t>+</a:t>
                      </a:r>
                      <a:r>
                        <a:rPr lang="ru-RU" b="0" baseline="0" dirty="0"/>
                        <a:t> </a:t>
                      </a:r>
                      <a:r>
                        <a:rPr lang="ru-RU" b="0" dirty="0"/>
                        <a:t>500</a:t>
                      </a:r>
                      <a:r>
                        <a:rPr lang="ru-RU" b="0" baseline="0" dirty="0"/>
                        <a:t> (</a:t>
                      </a:r>
                      <a:r>
                        <a:rPr lang="ru-RU" b="0" baseline="0" dirty="0" err="1"/>
                        <a:t>доп.чел</a:t>
                      </a:r>
                      <a:r>
                        <a:rPr lang="ru-RU" b="0" baseline="0" dirty="0"/>
                        <a:t>.)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/>
                        <a:t>720</a:t>
                      </a:r>
                      <a:r>
                        <a:rPr lang="ru-RU" b="0" baseline="0" dirty="0"/>
                        <a:t> 000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Питание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  <a:r>
                        <a:rPr lang="en-US" dirty="0"/>
                        <a:t>0</a:t>
                      </a:r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600</a:t>
                      </a:r>
                      <a:r>
                        <a:rPr lang="ru-RU" baseline="0" dirty="0"/>
                        <a:t> (1 чел.)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/>
                        <a:t>3</a:t>
                      </a:r>
                      <a:r>
                        <a:rPr lang="en-US" baseline="0" dirty="0"/>
                        <a:t>00</a:t>
                      </a:r>
                      <a:r>
                        <a:rPr lang="ru-RU" baseline="0" dirty="0"/>
                        <a:t>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Аренда</a:t>
                      </a:r>
                      <a:r>
                        <a:rPr lang="ru-RU" baseline="0" dirty="0"/>
                        <a:t> залов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  <a:r>
                        <a:rPr lang="ru-RU" baseline="0" dirty="0"/>
                        <a:t>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r>
                        <a:rPr lang="ru-RU" dirty="0"/>
                        <a:t>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Доп.</a:t>
                      </a:r>
                      <a:r>
                        <a:rPr lang="ru-RU" baseline="0" dirty="0"/>
                        <a:t> услуги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2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ИТОГО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1 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140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 000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Google Shape;303;p13" descr="XidXdT-q1HE"/>
          <p:cNvPicPr preferRelativeResize="0"/>
          <p:nvPr/>
        </p:nvPicPr>
        <p:blipFill rotWithShape="1">
          <a:blip r:embed="rId3">
            <a:alphaModFix/>
          </a:blip>
          <a:srcRect l="35569" t="27288" r="36110" b="27680"/>
          <a:stretch/>
        </p:blipFill>
        <p:spPr>
          <a:xfrm>
            <a:off x="11230610" y="-5040"/>
            <a:ext cx="961390" cy="9613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940480"/>
              </p:ext>
            </p:extLst>
          </p:nvPr>
        </p:nvGraphicFramePr>
        <p:xfrm>
          <a:off x="429962" y="4410398"/>
          <a:ext cx="7480204" cy="1854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768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1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ФИНАНСОВЫЕ</a:t>
                      </a:r>
                      <a:r>
                        <a:rPr lang="ru-RU" baseline="0" dirty="0"/>
                        <a:t> ПОКАЗАТЕЛИ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Прибыль</a:t>
                      </a:r>
                      <a:r>
                        <a:rPr lang="ru-RU" baseline="0" dirty="0"/>
                        <a:t> до налогов</a:t>
                      </a:r>
                      <a:r>
                        <a:rPr lang="en-US" baseline="0" dirty="0"/>
                        <a:t> </a:t>
                      </a:r>
                      <a:r>
                        <a:rPr lang="ru-RU" baseline="0" dirty="0"/>
                        <a:t>(</a:t>
                      </a:r>
                      <a:r>
                        <a:rPr lang="ru-RU" baseline="0" dirty="0" err="1"/>
                        <a:t>руб</a:t>
                      </a:r>
                      <a:r>
                        <a:rPr lang="ru-RU" baseline="0" dirty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774</a:t>
                      </a:r>
                      <a:r>
                        <a:rPr lang="ru-RU" baseline="0" dirty="0"/>
                        <a:t>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Прибыль после налогов </a:t>
                      </a:r>
                      <a:r>
                        <a:rPr lang="ru-RU" baseline="0" dirty="0"/>
                        <a:t>(</a:t>
                      </a:r>
                      <a:r>
                        <a:rPr lang="ru-RU" baseline="0" dirty="0" err="1"/>
                        <a:t>руб</a:t>
                      </a:r>
                      <a:r>
                        <a:rPr lang="ru-RU" baseline="0" dirty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657</a:t>
                      </a:r>
                      <a:r>
                        <a:rPr lang="en-US" baseline="0" dirty="0"/>
                        <a:t> 900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Рентабельность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</a:t>
                      </a:r>
                      <a:r>
                        <a:rPr lang="ru-RU" dirty="0"/>
                        <a:t>,7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Точка безубыточности </a:t>
                      </a:r>
                      <a:r>
                        <a:rPr lang="ru-RU" baseline="0" dirty="0"/>
                        <a:t>(</a:t>
                      </a:r>
                      <a:r>
                        <a:rPr lang="ru-RU" baseline="0" dirty="0" err="1"/>
                        <a:t>руб</a:t>
                      </a:r>
                      <a:r>
                        <a:rPr lang="ru-RU" baseline="0" dirty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310 4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00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Google Shape;301;p13"/>
          <p:cNvSpPr/>
          <p:nvPr/>
        </p:nvSpPr>
        <p:spPr>
          <a:xfrm rot="-4176363">
            <a:off x="-3207612" y="3567027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" name="Google Shape;301;p13"/>
          <p:cNvSpPr/>
          <p:nvPr/>
        </p:nvSpPr>
        <p:spPr>
          <a:xfrm rot="-4176363">
            <a:off x="10441790" y="5254899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" name="Овал 11"/>
          <p:cNvSpPr/>
          <p:nvPr/>
        </p:nvSpPr>
        <p:spPr>
          <a:xfrm>
            <a:off x="8601407" y="1001985"/>
            <a:ext cx="3056999" cy="12975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601407" y="2387405"/>
            <a:ext cx="3056999" cy="12975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601407" y="3772825"/>
            <a:ext cx="3056999" cy="12975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601407" y="5158245"/>
            <a:ext cx="3056999" cy="129750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543415" y="2383202"/>
            <a:ext cx="4118187" cy="3382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just">
              <a:buSzPts val="1500"/>
            </a:pPr>
            <a:r>
              <a:rPr lang="ru-RU" sz="1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Инвестиции от частных лиц</a:t>
            </a:r>
            <a:r>
              <a:rPr lang="ru-RU" sz="16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 </a:t>
            </a:r>
            <a:endParaRPr lang="ru-RU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01407" y="976697"/>
            <a:ext cx="452979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just">
              <a:buSzPts val="1500"/>
            </a:pPr>
            <a:r>
              <a:rPr lang="ru-RU" sz="1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Банковские продукты</a:t>
            </a:r>
            <a:r>
              <a:rPr lang="ru-RU" sz="16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 </a:t>
            </a:r>
            <a:endParaRPr lang="ru-RU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0286" y="3755172"/>
            <a:ext cx="452979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just">
              <a:buSzPts val="1500"/>
            </a:pPr>
            <a:r>
              <a:rPr lang="ru-RU" sz="1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Государственная поддержка</a:t>
            </a:r>
            <a:r>
              <a:rPr lang="ru-RU" sz="16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 </a:t>
            </a:r>
            <a:endParaRPr lang="ru-RU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70286" y="5161677"/>
            <a:ext cx="452979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just">
              <a:buSzPts val="1500"/>
            </a:pPr>
            <a:r>
              <a:rPr lang="ru-RU" sz="1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Партнерское финансирование</a:t>
            </a:r>
            <a:r>
              <a:rPr lang="ru-RU" sz="16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 </a:t>
            </a:r>
            <a:endParaRPr lang="ru-RU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4023" y="2540272"/>
            <a:ext cx="21103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sz="1500" dirty="0">
                <a:latin typeface="Italianate" pitchFamily="2" charset="0"/>
              </a:rPr>
              <a:t>Бизнес – ангелы</a:t>
            </a: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sz="1500" dirty="0" err="1">
                <a:latin typeface="Italianate" pitchFamily="2" charset="0"/>
              </a:rPr>
              <a:t>Краунфандинг</a:t>
            </a:r>
            <a:r>
              <a:rPr lang="ru-RU" sz="1500" dirty="0">
                <a:latin typeface="Italianate" pitchFamily="2" charset="0"/>
              </a:rPr>
              <a:t>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01407" y="1056210"/>
            <a:ext cx="2955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sz="1500" dirty="0">
                <a:latin typeface="Italianate" pitchFamily="2" charset="0"/>
              </a:rPr>
              <a:t>Кредиты для малого бизнеса</a:t>
            </a: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sz="1500" dirty="0">
                <a:latin typeface="Italianate" pitchFamily="2" charset="0"/>
              </a:rPr>
              <a:t>Лизинг оборудования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18249" y="3900995"/>
            <a:ext cx="2738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sz="1500" dirty="0">
                <a:latin typeface="Italianate" pitchFamily="2" charset="0"/>
              </a:rPr>
              <a:t>Субсидии для </a:t>
            </a:r>
            <a:r>
              <a:rPr lang="ru-RU" sz="1500" dirty="0" err="1">
                <a:latin typeface="Italianate" pitchFamily="2" charset="0"/>
              </a:rPr>
              <a:t>стартапа</a:t>
            </a:r>
            <a:endParaRPr lang="ru-RU" sz="1500" dirty="0">
              <a:latin typeface="Italianate" pitchFamily="2" charset="0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sz="1500" dirty="0">
                <a:latin typeface="Italianate" pitchFamily="2" charset="0"/>
              </a:rPr>
              <a:t>Гранты на инновации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85980" y="5394628"/>
            <a:ext cx="27864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sz="1500" dirty="0">
                <a:latin typeface="Italianate" pitchFamily="2" charset="0"/>
              </a:rPr>
              <a:t> Киностудии и бренды</a:t>
            </a: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sz="1500" dirty="0">
                <a:latin typeface="Italianate" pitchFamily="2" charset="0"/>
                <a:ea typeface="Calibri"/>
                <a:cs typeface="Calibri"/>
                <a:sym typeface="Calibri"/>
              </a:rPr>
              <a:t>Кинотеатры</a:t>
            </a: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sz="1500" dirty="0">
                <a:latin typeface="Italianate" pitchFamily="2" charset="0"/>
                <a:ea typeface="Calibri"/>
                <a:cs typeface="Calibri"/>
                <a:sym typeface="Calibri"/>
              </a:rPr>
              <a:t>Рестораны - партнеры</a:t>
            </a:r>
          </a:p>
        </p:txBody>
      </p:sp>
      <p:sp>
        <p:nvSpPr>
          <p:cNvPr id="24" name="Google Shape;296;p13"/>
          <p:cNvSpPr/>
          <p:nvPr/>
        </p:nvSpPr>
        <p:spPr>
          <a:xfrm>
            <a:off x="-227147" y="89303"/>
            <a:ext cx="10720705" cy="65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ФИНАНСОВАЯ МОДЕЛЬ. </a:t>
            </a:r>
            <a:r>
              <a:rPr lang="ru-RU" sz="3600" b="1" dirty="0">
                <a:solidFill>
                  <a:schemeClr val="dk1"/>
                </a:solidFill>
                <a:latin typeface="Italianate" pitchFamily="2" charset="0"/>
              </a:rPr>
              <a:t>ДОХОДЫ. 1 ЗАЛ</a:t>
            </a:r>
            <a:endParaRPr sz="1600" dirty="0">
              <a:latin typeface="Italiana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2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8;p2"/>
          <p:cNvSpPr/>
          <p:nvPr/>
        </p:nvSpPr>
        <p:spPr>
          <a:xfrm rot="10800000">
            <a:off x="0" y="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" name="Google Shape;301;p13"/>
          <p:cNvSpPr/>
          <p:nvPr/>
        </p:nvSpPr>
        <p:spPr>
          <a:xfrm rot="-4176363">
            <a:off x="10153843" y="2584018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8" name="Google Shape;303;p13" descr="XidXdT-q1HE"/>
          <p:cNvPicPr preferRelativeResize="0"/>
          <p:nvPr/>
        </p:nvPicPr>
        <p:blipFill rotWithShape="1">
          <a:blip r:embed="rId4">
            <a:alphaModFix/>
          </a:blip>
          <a:srcRect l="35569" t="27288" r="36110" b="27680"/>
          <a:stretch/>
        </p:blipFill>
        <p:spPr>
          <a:xfrm>
            <a:off x="11230610" y="5988413"/>
            <a:ext cx="961390" cy="96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" y="1144542"/>
            <a:ext cx="11555046" cy="4627607"/>
          </a:xfrm>
        </p:spPr>
      </p:pic>
      <p:sp>
        <p:nvSpPr>
          <p:cNvPr id="9" name="Google Shape;296;p13"/>
          <p:cNvSpPr/>
          <p:nvPr/>
        </p:nvSpPr>
        <p:spPr>
          <a:xfrm>
            <a:off x="728662" y="246201"/>
            <a:ext cx="7748905" cy="65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РАСЧЕТНЫЕ ПОКАЗАТЕЛИ. 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NPV</a:t>
            </a:r>
            <a:endParaRPr sz="1600" dirty="0">
              <a:latin typeface="Italianat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957" y="5803859"/>
            <a:ext cx="106020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sz="1500" dirty="0">
                <a:latin typeface="Italianate" pitchFamily="2" charset="0"/>
              </a:rPr>
              <a:t>Исходя из диаграммы текущей стоимости (</a:t>
            </a:r>
            <a:r>
              <a:rPr lang="en-US" sz="1500" dirty="0">
                <a:latin typeface="Italianate" pitchFamily="2" charset="0"/>
              </a:rPr>
              <a:t>NPV</a:t>
            </a:r>
            <a:r>
              <a:rPr lang="ru-RU" sz="1500" dirty="0">
                <a:latin typeface="Italianate" pitchFamily="2" charset="0"/>
              </a:rPr>
              <a:t>) можно сделать вывод, что наш кинотеатр начнет окупаться через 17 месяцев, до этого времени работу будет осуществляться в минус. Но на 5 год ожидаемая стоимость при положительных раскладах может достигнуть 450 000 рублей </a:t>
            </a:r>
            <a:endParaRPr lang="ru-RU" sz="15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808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8;p2"/>
          <p:cNvSpPr/>
          <p:nvPr/>
        </p:nvSpPr>
        <p:spPr>
          <a:xfrm rot="10800000">
            <a:off x="0" y="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1999" cy="6965797"/>
          </a:xfrm>
        </p:spPr>
      </p:pic>
      <p:sp>
        <p:nvSpPr>
          <p:cNvPr id="7" name="Google Shape;301;p13"/>
          <p:cNvSpPr/>
          <p:nvPr/>
        </p:nvSpPr>
        <p:spPr>
          <a:xfrm rot="-4176363">
            <a:off x="10153843" y="2584018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8" name="Google Shape;303;p13" descr="XidXdT-q1HE"/>
          <p:cNvPicPr preferRelativeResize="0"/>
          <p:nvPr/>
        </p:nvPicPr>
        <p:blipFill rotWithShape="1">
          <a:blip r:embed="rId5">
            <a:alphaModFix/>
          </a:blip>
          <a:srcRect l="35569" t="27288" r="36110" b="27680"/>
          <a:stretch/>
        </p:blipFill>
        <p:spPr>
          <a:xfrm>
            <a:off x="11230610" y="5988413"/>
            <a:ext cx="961390" cy="961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245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887923">
            <a:off x="-4580048" y="-5914899"/>
            <a:ext cx="9318153" cy="9561538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80377">
            <a:off x="7126659" y="2133181"/>
            <a:ext cx="8068623" cy="8279370"/>
          </a:xfrm>
          <a:custGeom>
            <a:avLst/>
            <a:gdLst/>
            <a:ahLst/>
            <a:cxnLst/>
            <a:rect l="l" t="t" r="r" b="b"/>
            <a:pathLst>
              <a:path w="12102934" h="12419055">
                <a:moveTo>
                  <a:pt x="0" y="0"/>
                </a:moveTo>
                <a:lnTo>
                  <a:pt x="12102933" y="0"/>
                </a:lnTo>
                <a:lnTo>
                  <a:pt x="12102933" y="12419055"/>
                </a:lnTo>
                <a:lnTo>
                  <a:pt x="0" y="12419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20606" y="3218236"/>
            <a:ext cx="2096811" cy="2289923"/>
            <a:chOff x="0" y="0"/>
            <a:chExt cx="862412" cy="9418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2412" cy="941838"/>
            </a:xfrm>
            <a:custGeom>
              <a:avLst/>
              <a:gdLst/>
              <a:ahLst/>
              <a:cxnLst/>
              <a:rect l="l" t="t" r="r" b="b"/>
              <a:pathLst>
                <a:path w="862412" h="941838">
                  <a:moveTo>
                    <a:pt x="0" y="0"/>
                  </a:moveTo>
                  <a:lnTo>
                    <a:pt x="862412" y="0"/>
                  </a:lnTo>
                  <a:lnTo>
                    <a:pt x="862412" y="941838"/>
                  </a:lnTo>
                  <a:lnTo>
                    <a:pt x="0" y="941838"/>
                  </a:lnTo>
                  <a:close/>
                </a:path>
              </a:pathLst>
            </a:custGeom>
            <a:solidFill>
              <a:srgbClr val="100F0D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62412" cy="989463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3360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72579" y="4338958"/>
            <a:ext cx="1504721" cy="56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825" spc="136" dirty="0">
                <a:solidFill>
                  <a:srgbClr val="FFFBFB"/>
                </a:solidFill>
                <a:latin typeface="Cascadia Code SemiLight" panose="020B0609020000020004" charset="0"/>
                <a:ea typeface="DM Sans"/>
                <a:cs typeface="Cascadia Code SemiLight" panose="020B0609020000020004" charset="0"/>
                <a:sym typeface="DM Sans"/>
              </a:rPr>
              <a:t>Аверин</a:t>
            </a:r>
          </a:p>
          <a:p>
            <a:pPr algn="ctr">
              <a:lnSpc>
                <a:spcPct val="100000"/>
              </a:lnSpc>
            </a:pPr>
            <a:r>
              <a:rPr lang="ru-RU" altLang="en-US" sz="1825" spc="136" dirty="0">
                <a:solidFill>
                  <a:srgbClr val="FFFBFB"/>
                </a:solidFill>
                <a:latin typeface="Cascadia Code SemiLight" panose="020B0609020000020004" charset="0"/>
                <a:ea typeface="DM Sans"/>
                <a:cs typeface="Cascadia Code SemiLight" panose="020B0609020000020004" charset="0"/>
                <a:sym typeface="DM Sans"/>
              </a:rPr>
              <a:t>Ярослав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01645" y="5021924"/>
            <a:ext cx="1534731" cy="42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370" spc="102" dirty="0">
                <a:solidFill>
                  <a:srgbClr val="FFFBFB"/>
                </a:solidFill>
                <a:latin typeface="Cascadia Code SemiLight" panose="020B0609020000020004" charset="0"/>
                <a:ea typeface="DM Sans"/>
                <a:cs typeface="Cascadia Code SemiLight" panose="020B0609020000020004" charset="0"/>
                <a:sym typeface="DM Sans"/>
              </a:rPr>
              <a:t>Генератор идей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047864" y="3214119"/>
            <a:ext cx="2096811" cy="2289923"/>
            <a:chOff x="0" y="0"/>
            <a:chExt cx="862412" cy="9418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62412" cy="941838"/>
            </a:xfrm>
            <a:custGeom>
              <a:avLst/>
              <a:gdLst/>
              <a:ahLst/>
              <a:cxnLst/>
              <a:rect l="l" t="t" r="r" b="b"/>
              <a:pathLst>
                <a:path w="862412" h="941838">
                  <a:moveTo>
                    <a:pt x="0" y="0"/>
                  </a:moveTo>
                  <a:lnTo>
                    <a:pt x="862412" y="0"/>
                  </a:lnTo>
                  <a:lnTo>
                    <a:pt x="862412" y="941838"/>
                  </a:lnTo>
                  <a:lnTo>
                    <a:pt x="0" y="941838"/>
                  </a:lnTo>
                  <a:close/>
                </a:path>
              </a:pathLst>
            </a:custGeom>
            <a:solidFill>
              <a:srgbClr val="100F0D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62412" cy="989463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3360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37175" y="4309110"/>
            <a:ext cx="1617345" cy="562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825" spc="136" dirty="0">
                <a:solidFill>
                  <a:srgbClr val="FFFBFB"/>
                </a:solidFill>
                <a:latin typeface="Cascadia Code SemiLight" panose="020B0609020000020004" charset="0"/>
                <a:ea typeface="DM Sans"/>
                <a:cs typeface="Cascadia Code SemiLight" panose="020B0609020000020004" charset="0"/>
                <a:sym typeface="DM Sans"/>
              </a:rPr>
              <a:t>Большакова Алина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99425" y="4992161"/>
            <a:ext cx="153473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5"/>
              </a:lnSpc>
            </a:pPr>
            <a:r>
              <a:rPr lang="ru-RU" altLang="en-US" sz="1370" spc="102" dirty="0">
                <a:solidFill>
                  <a:srgbClr val="FFFBFB"/>
                </a:solidFill>
                <a:latin typeface="Cascadia Code SemiLight" panose="020B0609020000020004" charset="0"/>
                <a:ea typeface="DM Sans"/>
                <a:cs typeface="Cascadia Code SemiLight" panose="020B0609020000020004" charset="0"/>
                <a:sym typeface="DM Sans"/>
              </a:rPr>
              <a:t>Автор проекта 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5172723" y="2437127"/>
            <a:ext cx="1804463" cy="1797415"/>
            <a:chOff x="0" y="0"/>
            <a:chExt cx="6502400" cy="6477000"/>
          </a:xfrm>
        </p:grpSpPr>
        <p:sp>
          <p:nvSpPr>
            <p:cNvPr id="20" name="Freeform 2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rotWithShape="1">
              <a:blip r:embed="rId5"/>
              <a:stretch>
                <a:fillRect l="223" t="-10789" r="223" b="-10789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sp>
        <p:nvSpPr>
          <p:cNvPr id="30" name="Freeform 30"/>
          <p:cNvSpPr/>
          <p:nvPr/>
        </p:nvSpPr>
        <p:spPr>
          <a:xfrm>
            <a:off x="2277413" y="5504043"/>
            <a:ext cx="2096811" cy="222054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7" y="0"/>
                </a:lnTo>
                <a:lnTo>
                  <a:pt x="3145217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495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047864" y="5504043"/>
            <a:ext cx="2096811" cy="222054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8" y="0"/>
                </a:lnTo>
                <a:lnTo>
                  <a:pt x="3145218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495"/>
            </a:stretch>
          </a:blipFill>
        </p:spPr>
      </p:sp>
      <p:pic>
        <p:nvPicPr>
          <p:cNvPr id="34" name="Изображение 33" descr="XidXdT-q1HE"/>
          <p:cNvPicPr>
            <a:picLocks noChangeAspect="1"/>
          </p:cNvPicPr>
          <p:nvPr/>
        </p:nvPicPr>
        <p:blipFill>
          <a:blip r:embed="rId7"/>
          <a:srcRect l="35574" t="27296" r="36113" b="27682"/>
          <a:stretch>
            <a:fillRect/>
          </a:stretch>
        </p:blipFill>
        <p:spPr>
          <a:xfrm>
            <a:off x="11230610" y="0"/>
            <a:ext cx="961390" cy="961390"/>
          </a:xfrm>
          <a:prstGeom prst="rect">
            <a:avLst/>
          </a:prstGeom>
        </p:spPr>
      </p:pic>
      <p:sp>
        <p:nvSpPr>
          <p:cNvPr id="25" name="Freeform 7"/>
          <p:cNvSpPr/>
          <p:nvPr/>
        </p:nvSpPr>
        <p:spPr>
          <a:xfrm>
            <a:off x="7818315" y="3209332"/>
            <a:ext cx="2096811" cy="2289923"/>
          </a:xfrm>
          <a:custGeom>
            <a:avLst/>
            <a:gdLst/>
            <a:ahLst/>
            <a:cxnLst/>
            <a:rect l="l" t="t" r="r" b="b"/>
            <a:pathLst>
              <a:path w="862412" h="941838">
                <a:moveTo>
                  <a:pt x="0" y="0"/>
                </a:moveTo>
                <a:lnTo>
                  <a:pt x="862412" y="0"/>
                </a:lnTo>
                <a:lnTo>
                  <a:pt x="862412" y="941838"/>
                </a:lnTo>
                <a:lnTo>
                  <a:pt x="0" y="941838"/>
                </a:lnTo>
                <a:close/>
              </a:path>
            </a:pathLst>
          </a:custGeom>
          <a:solidFill>
            <a:srgbClr val="100F0D"/>
          </a:solidFill>
          <a:ln cap="sq">
            <a:noFill/>
            <a:prstDash val="solid"/>
            <a:miter/>
          </a:ln>
        </p:spPr>
      </p:sp>
      <p:sp>
        <p:nvSpPr>
          <p:cNvPr id="26" name="TextBox 10"/>
          <p:cNvSpPr txBox="1"/>
          <p:nvPr/>
        </p:nvSpPr>
        <p:spPr>
          <a:xfrm>
            <a:off x="8076701" y="4992161"/>
            <a:ext cx="1534731" cy="42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370" spc="102" dirty="0">
                <a:solidFill>
                  <a:srgbClr val="FFFBFB"/>
                </a:solidFill>
                <a:latin typeface="Cascadia Code SemiLight" panose="020B0609020000020004" charset="0"/>
                <a:ea typeface="DM Sans"/>
                <a:cs typeface="Cascadia Code SemiLight" panose="020B0609020000020004" charset="0"/>
                <a:sym typeface="DM Sans"/>
              </a:rPr>
              <a:t>Катализатор проекта</a:t>
            </a:r>
          </a:p>
        </p:txBody>
      </p:sp>
      <p:sp>
        <p:nvSpPr>
          <p:cNvPr id="27" name="TextBox 17"/>
          <p:cNvSpPr txBox="1"/>
          <p:nvPr/>
        </p:nvSpPr>
        <p:spPr>
          <a:xfrm>
            <a:off x="8058047" y="4359080"/>
            <a:ext cx="1617345" cy="5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825" spc="136" dirty="0">
                <a:solidFill>
                  <a:srgbClr val="FFFBFB"/>
                </a:solidFill>
                <a:latin typeface="Cascadia Code SemiLight" panose="020B0609020000020004" charset="0"/>
                <a:ea typeface="DM Sans"/>
                <a:cs typeface="Cascadia Code SemiLight" panose="020B0609020000020004" charset="0"/>
                <a:sym typeface="DM Sans"/>
              </a:rPr>
              <a:t>Джафаров</a:t>
            </a:r>
          </a:p>
          <a:p>
            <a:pPr algn="ctr">
              <a:lnSpc>
                <a:spcPct val="100000"/>
              </a:lnSpc>
            </a:pPr>
            <a:r>
              <a:rPr lang="ru-RU" altLang="en-US" sz="1825" spc="136" dirty="0" err="1">
                <a:solidFill>
                  <a:srgbClr val="FFFBFB"/>
                </a:solidFill>
                <a:latin typeface="Cascadia Code SemiLight" panose="020B0609020000020004" charset="0"/>
                <a:ea typeface="DM Sans"/>
                <a:cs typeface="Cascadia Code SemiLight" panose="020B0609020000020004" charset="0"/>
                <a:sym typeface="DM Sans"/>
              </a:rPr>
              <a:t>Нурлан</a:t>
            </a:r>
            <a:endParaRPr lang="ru-RU" altLang="en-US" sz="1825" spc="136" dirty="0">
              <a:solidFill>
                <a:srgbClr val="FFFBFB"/>
              </a:solidFill>
              <a:latin typeface="Cascadia Code SemiLight" panose="020B0609020000020004" charset="0"/>
              <a:ea typeface="DM Sans"/>
              <a:cs typeface="Cascadia Code SemiLight" panose="020B0609020000020004" charset="0"/>
              <a:sym typeface="DM Sans"/>
            </a:endParaRPr>
          </a:p>
        </p:txBody>
      </p:sp>
      <p:sp>
        <p:nvSpPr>
          <p:cNvPr id="32" name="Freeform 21"/>
          <p:cNvSpPr/>
          <p:nvPr/>
        </p:nvSpPr>
        <p:spPr>
          <a:xfrm>
            <a:off x="7978899" y="2402732"/>
            <a:ext cx="1807127" cy="1766579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rgbClr val="F2F2F2"/>
          </a:solidFill>
        </p:spPr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/>
          <a:srcRect l="19898" t="21229" r="20869" b="13878"/>
          <a:stretch/>
        </p:blipFill>
        <p:spPr>
          <a:xfrm>
            <a:off x="8005561" y="2439299"/>
            <a:ext cx="1746418" cy="1695537"/>
          </a:xfrm>
          <a:prstGeom prst="ellipse">
            <a:avLst/>
          </a:prstGeom>
        </p:spPr>
      </p:pic>
      <p:sp>
        <p:nvSpPr>
          <p:cNvPr id="39" name="Freeform 13"/>
          <p:cNvSpPr/>
          <p:nvPr/>
        </p:nvSpPr>
        <p:spPr>
          <a:xfrm>
            <a:off x="2453185" y="2439055"/>
            <a:ext cx="1739547" cy="1778629"/>
          </a:xfrm>
          <a:custGeom>
            <a:avLst/>
            <a:gdLst/>
            <a:ahLst/>
            <a:cxnLst/>
            <a:rect l="l" t="t" r="r" b="b"/>
            <a:pathLst>
              <a:path w="6350000" h="6349987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chemeClr val="bg2"/>
          </a:solidFill>
        </p:spPr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0248" y="2470202"/>
            <a:ext cx="1689007" cy="1714165"/>
          </a:xfrm>
          <a:prstGeom prst="ellipse">
            <a:avLst/>
          </a:prstGeom>
        </p:spPr>
      </p:pic>
      <p:sp>
        <p:nvSpPr>
          <p:cNvPr id="29" name="Google Shape;296;p13"/>
          <p:cNvSpPr/>
          <p:nvPr/>
        </p:nvSpPr>
        <p:spPr>
          <a:xfrm>
            <a:off x="706437" y="1052891"/>
            <a:ext cx="10720705" cy="65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ru-RU" sz="48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НАША КОМАНДА</a:t>
            </a:r>
            <a:endParaRPr sz="2400" dirty="0">
              <a:latin typeface="Italiana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51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/>
          <p:nvPr/>
        </p:nvSpPr>
        <p:spPr>
          <a:xfrm rot="10800000">
            <a:off x="0" y="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69" name="Google Shape;169;p2"/>
          <p:cNvGrpSpPr/>
          <p:nvPr/>
        </p:nvGrpSpPr>
        <p:grpSpPr>
          <a:xfrm>
            <a:off x="9108440" y="176530"/>
            <a:ext cx="2864485" cy="6428740"/>
            <a:chOff x="9108440" y="176530"/>
            <a:chExt cx="2864485" cy="6428740"/>
          </a:xfrm>
        </p:grpSpPr>
        <p:sp>
          <p:nvSpPr>
            <p:cNvPr id="170" name="Google Shape;170;p2"/>
            <p:cNvSpPr/>
            <p:nvPr/>
          </p:nvSpPr>
          <p:spPr>
            <a:xfrm>
              <a:off x="9108440" y="224790"/>
              <a:ext cx="2864485" cy="6380480"/>
            </a:xfrm>
            <a:custGeom>
              <a:avLst/>
              <a:gdLst/>
              <a:ahLst/>
              <a:cxnLst/>
              <a:rect l="l" t="t" r="r" b="b"/>
              <a:pathLst>
                <a:path w="2864485" h="6380480" extrusionOk="0">
                  <a:moveTo>
                    <a:pt x="0" y="0"/>
                  </a:moveTo>
                  <a:lnTo>
                    <a:pt x="2864485" y="0"/>
                  </a:lnTo>
                  <a:lnTo>
                    <a:pt x="2864485" y="6380480"/>
                  </a:lnTo>
                  <a:lnTo>
                    <a:pt x="0" y="638048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</p:sp>
        <p:sp>
          <p:nvSpPr>
            <p:cNvPr id="171" name="Google Shape;171;p2"/>
            <p:cNvSpPr/>
            <p:nvPr/>
          </p:nvSpPr>
          <p:spPr>
            <a:xfrm>
              <a:off x="9108440" y="176530"/>
              <a:ext cx="2864485" cy="6428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3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2"/>
          <p:cNvSpPr/>
          <p:nvPr/>
        </p:nvSpPr>
        <p:spPr>
          <a:xfrm>
            <a:off x="1428115" y="3219450"/>
            <a:ext cx="6501765" cy="688340"/>
          </a:xfrm>
          <a:custGeom>
            <a:avLst/>
            <a:gdLst/>
            <a:ahLst/>
            <a:cxnLst/>
            <a:rect l="l" t="t" r="r" b="b"/>
            <a:pathLst>
              <a:path w="6501765" h="688340" extrusionOk="0">
                <a:moveTo>
                  <a:pt x="0" y="0"/>
                </a:moveTo>
                <a:lnTo>
                  <a:pt x="6501765" y="0"/>
                </a:lnTo>
                <a:lnTo>
                  <a:pt x="6501765" y="688340"/>
                </a:lnTo>
                <a:lnTo>
                  <a:pt x="0" y="688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3" name="Google Shape;173;p2"/>
          <p:cNvGrpSpPr/>
          <p:nvPr/>
        </p:nvGrpSpPr>
        <p:grpSpPr>
          <a:xfrm>
            <a:off x="1428115" y="2231390"/>
            <a:ext cx="6406515" cy="2919730"/>
            <a:chOff x="1428115" y="2231390"/>
            <a:chExt cx="6406515" cy="2919730"/>
          </a:xfrm>
        </p:grpSpPr>
        <p:sp>
          <p:nvSpPr>
            <p:cNvPr id="174" name="Google Shape;174;p2"/>
            <p:cNvSpPr/>
            <p:nvPr/>
          </p:nvSpPr>
          <p:spPr>
            <a:xfrm>
              <a:off x="1428115" y="2264410"/>
              <a:ext cx="6406515" cy="2886710"/>
            </a:xfrm>
            <a:custGeom>
              <a:avLst/>
              <a:gdLst/>
              <a:ahLst/>
              <a:cxnLst/>
              <a:rect l="l" t="t" r="r" b="b"/>
              <a:pathLst>
                <a:path w="6406515" h="2886710" extrusionOk="0">
                  <a:moveTo>
                    <a:pt x="0" y="0"/>
                  </a:moveTo>
                  <a:lnTo>
                    <a:pt x="6406515" y="0"/>
                  </a:lnTo>
                  <a:lnTo>
                    <a:pt x="6406515" y="2886710"/>
                  </a:lnTo>
                  <a:lnTo>
                    <a:pt x="0" y="288671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</p:sp>
        <p:sp>
          <p:nvSpPr>
            <p:cNvPr id="175" name="Google Shape;175;p2"/>
            <p:cNvSpPr/>
            <p:nvPr/>
          </p:nvSpPr>
          <p:spPr>
            <a:xfrm>
              <a:off x="1428115" y="2231390"/>
              <a:ext cx="6406515" cy="2919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3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2"/>
          <p:cNvSpPr/>
          <p:nvPr/>
        </p:nvSpPr>
        <p:spPr>
          <a:xfrm>
            <a:off x="1428115" y="5168900"/>
            <a:ext cx="6501765" cy="688340"/>
          </a:xfrm>
          <a:custGeom>
            <a:avLst/>
            <a:gdLst/>
            <a:ahLst/>
            <a:cxnLst/>
            <a:rect l="l" t="t" r="r" b="b"/>
            <a:pathLst>
              <a:path w="6501765" h="688340" extrusionOk="0">
                <a:moveTo>
                  <a:pt x="0" y="0"/>
                </a:moveTo>
                <a:lnTo>
                  <a:pt x="6501765" y="0"/>
                </a:lnTo>
                <a:lnTo>
                  <a:pt x="6501765" y="688341"/>
                </a:lnTo>
                <a:lnTo>
                  <a:pt x="0" y="688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" name="Google Shape;177;p2"/>
          <p:cNvSpPr/>
          <p:nvPr/>
        </p:nvSpPr>
        <p:spPr>
          <a:xfrm>
            <a:off x="7360920" y="1344930"/>
            <a:ext cx="4168140" cy="4168140"/>
          </a:xfrm>
          <a:custGeom>
            <a:avLst/>
            <a:gdLst/>
            <a:ahLst/>
            <a:cxnLst/>
            <a:rect l="l" t="t" r="r" b="b"/>
            <a:pathLst>
              <a:path w="4168140" h="4168140" extrusionOk="0">
                <a:moveTo>
                  <a:pt x="0" y="0"/>
                </a:moveTo>
                <a:lnTo>
                  <a:pt x="4168139" y="0"/>
                </a:lnTo>
                <a:lnTo>
                  <a:pt x="4168139" y="4168140"/>
                </a:lnTo>
                <a:lnTo>
                  <a:pt x="0" y="4168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  <a:effectLst>
            <a:glow rad="127000">
              <a:schemeClr val="bg2">
                <a:lumMod val="50000"/>
              </a:schemeClr>
            </a:glow>
          </a:effectLst>
        </p:spPr>
      </p:sp>
      <p:sp>
        <p:nvSpPr>
          <p:cNvPr id="178" name="Google Shape;178;p2"/>
          <p:cNvSpPr/>
          <p:nvPr/>
        </p:nvSpPr>
        <p:spPr>
          <a:xfrm>
            <a:off x="-1761490" y="4727443"/>
            <a:ext cx="5077460" cy="5210810"/>
          </a:xfrm>
          <a:custGeom>
            <a:avLst/>
            <a:gdLst/>
            <a:ahLst/>
            <a:cxnLst/>
            <a:rect l="l" t="t" r="r" b="b"/>
            <a:pathLst>
              <a:path w="5077460" h="5210810" extrusionOk="0">
                <a:moveTo>
                  <a:pt x="0" y="0"/>
                </a:moveTo>
                <a:lnTo>
                  <a:pt x="5077459" y="0"/>
                </a:lnTo>
                <a:lnTo>
                  <a:pt x="5077459" y="5210810"/>
                </a:lnTo>
                <a:lnTo>
                  <a:pt x="0" y="52108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" name="Google Shape;179;p2"/>
          <p:cNvSpPr/>
          <p:nvPr/>
        </p:nvSpPr>
        <p:spPr>
          <a:xfrm>
            <a:off x="160096" y="2642870"/>
            <a:ext cx="2368550" cy="1803400"/>
          </a:xfrm>
          <a:custGeom>
            <a:avLst/>
            <a:gdLst/>
            <a:ahLst/>
            <a:cxnLst/>
            <a:rect l="l" t="t" r="r" b="b"/>
            <a:pathLst>
              <a:path w="2368550" h="1803400" extrusionOk="0">
                <a:moveTo>
                  <a:pt x="0" y="0"/>
                </a:moveTo>
                <a:lnTo>
                  <a:pt x="2368551" y="0"/>
                </a:lnTo>
                <a:lnTo>
                  <a:pt x="2368551" y="1803400"/>
                </a:lnTo>
                <a:lnTo>
                  <a:pt x="0" y="1803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" name="Google Shape;180;p2"/>
          <p:cNvSpPr/>
          <p:nvPr/>
        </p:nvSpPr>
        <p:spPr>
          <a:xfrm>
            <a:off x="1151255" y="517525"/>
            <a:ext cx="4944745" cy="176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3489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О НАС</a:t>
            </a:r>
            <a:endParaRPr sz="9600" b="1" i="0" u="none" strike="noStrike" cap="none" dirty="0">
              <a:solidFill>
                <a:srgbClr val="231F20"/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2416052" y="2264410"/>
            <a:ext cx="4908550" cy="26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95379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515"/>
              <a:buFont typeface="Arial"/>
              <a:buNone/>
            </a:pP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Movie Nook –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это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уникальное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место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,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где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сочетаются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уютная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атмосфера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просмотра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кино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и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изысканные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блюда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.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Идеально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подходит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для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романтического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свидания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,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встречи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с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друзьями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или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просто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для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того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,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чтобы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насладиться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качественным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фильмом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в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комфортной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515" b="0" i="0" u="none" strike="noStrike" cap="none" dirty="0" err="1">
                <a:solidFill>
                  <a:srgbClr val="231F20"/>
                </a:solidFill>
                <a:latin typeface="Italianate" pitchFamily="2" charset="0"/>
                <a:sym typeface="Arial"/>
              </a:rPr>
              <a:t>обстановке</a:t>
            </a:r>
            <a:r>
              <a:rPr lang="en-US" sz="1515" b="0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.</a:t>
            </a:r>
            <a:endParaRPr sz="1515" b="0" i="0" u="none" strike="noStrike" cap="none" dirty="0">
              <a:solidFill>
                <a:srgbClr val="231F20"/>
              </a:solidFill>
              <a:latin typeface="Italianate" pitchFamily="2" charset="0"/>
              <a:sym typeface="Arial"/>
            </a:endParaRPr>
          </a:p>
        </p:txBody>
      </p:sp>
      <p:pic>
        <p:nvPicPr>
          <p:cNvPr id="182" name="Google Shape;182;p2" descr="XidXdT-q1HE"/>
          <p:cNvPicPr preferRelativeResize="0"/>
          <p:nvPr/>
        </p:nvPicPr>
        <p:blipFill rotWithShape="1">
          <a:blip r:embed="rId8">
            <a:alphaModFix/>
          </a:blip>
          <a:srcRect l="35570" t="27290" r="36110" b="27680"/>
          <a:stretch/>
        </p:blipFill>
        <p:spPr>
          <a:xfrm>
            <a:off x="11011535" y="176530"/>
            <a:ext cx="961390" cy="9613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735818" y="2702370"/>
            <a:ext cx="1418344" cy="683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699500" y="2911673"/>
            <a:ext cx="2006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oadway" panose="04040905080B02020502" pitchFamily="82" charset="0"/>
              </a:rPr>
              <a:t>MOVIE NOOK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9"/>
          <p:cNvGrpSpPr/>
          <p:nvPr/>
        </p:nvGrpSpPr>
        <p:grpSpPr>
          <a:xfrm>
            <a:off x="-1847215" y="-2245995"/>
            <a:ext cx="3306445" cy="3307080"/>
            <a:chOff x="-1847215" y="-2245995"/>
            <a:chExt cx="3306445" cy="3307080"/>
          </a:xfrm>
        </p:grpSpPr>
        <p:sp>
          <p:nvSpPr>
            <p:cNvPr id="268" name="Google Shape;268;p9"/>
            <p:cNvSpPr/>
            <p:nvPr/>
          </p:nvSpPr>
          <p:spPr>
            <a:xfrm>
              <a:off x="-1847215" y="-2245995"/>
              <a:ext cx="3306445" cy="3307080"/>
            </a:xfrm>
            <a:custGeom>
              <a:avLst/>
              <a:gdLst/>
              <a:ahLst/>
              <a:cxnLst/>
              <a:rect l="l" t="t" r="r" b="b"/>
              <a:pathLst>
                <a:path w="3306445" h="3307080" extrusionOk="0">
                  <a:moveTo>
                    <a:pt x="1653222" y="0"/>
                  </a:moveTo>
                  <a:cubicBezTo>
                    <a:pt x="740170" y="0"/>
                    <a:pt x="0" y="740313"/>
                    <a:pt x="0" y="1653540"/>
                  </a:cubicBezTo>
                  <a:cubicBezTo>
                    <a:pt x="0" y="2566767"/>
                    <a:pt x="740170" y="3307080"/>
                    <a:pt x="1653222" y="3307080"/>
                  </a:cubicBezTo>
                  <a:cubicBezTo>
                    <a:pt x="2566274" y="3307080"/>
                    <a:pt x="3306445" y="2566767"/>
                    <a:pt x="3306445" y="1653540"/>
                  </a:cubicBezTo>
                  <a:cubicBezTo>
                    <a:pt x="3306445" y="740313"/>
                    <a:pt x="2566274" y="0"/>
                    <a:pt x="1653222" y="0"/>
                  </a:cubicBezTo>
                  <a:close/>
                </a:path>
              </a:pathLst>
            </a:custGeom>
            <a:solidFill>
              <a:srgbClr val="F2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-1537335" y="-2013585"/>
              <a:ext cx="2686685" cy="2764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3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9"/>
          <p:cNvGrpSpPr/>
          <p:nvPr/>
        </p:nvGrpSpPr>
        <p:grpSpPr>
          <a:xfrm>
            <a:off x="6096000" y="852170"/>
            <a:ext cx="8792845" cy="8792845"/>
            <a:chOff x="6096000" y="852170"/>
            <a:chExt cx="8792845" cy="8792845"/>
          </a:xfrm>
        </p:grpSpPr>
        <p:sp>
          <p:nvSpPr>
            <p:cNvPr id="271" name="Google Shape;271;p9"/>
            <p:cNvSpPr/>
            <p:nvPr/>
          </p:nvSpPr>
          <p:spPr>
            <a:xfrm>
              <a:off x="6096000" y="852170"/>
              <a:ext cx="8792845" cy="8792845"/>
            </a:xfrm>
            <a:custGeom>
              <a:avLst/>
              <a:gdLst/>
              <a:ahLst/>
              <a:cxnLst/>
              <a:rect l="l" t="t" r="r" b="b"/>
              <a:pathLst>
                <a:path w="8792845" h="8792845" extrusionOk="0">
                  <a:moveTo>
                    <a:pt x="4396422" y="0"/>
                  </a:moveTo>
                  <a:cubicBezTo>
                    <a:pt x="1968340" y="0"/>
                    <a:pt x="0" y="1968340"/>
                    <a:pt x="0" y="4396422"/>
                  </a:cubicBezTo>
                  <a:cubicBezTo>
                    <a:pt x="0" y="6824504"/>
                    <a:pt x="1968340" y="8792845"/>
                    <a:pt x="4396422" y="8792845"/>
                  </a:cubicBezTo>
                  <a:cubicBezTo>
                    <a:pt x="6824504" y="8792845"/>
                    <a:pt x="8792845" y="6824504"/>
                    <a:pt x="8792845" y="4396422"/>
                  </a:cubicBezTo>
                  <a:cubicBezTo>
                    <a:pt x="8792845" y="1968340"/>
                    <a:pt x="6824504" y="0"/>
                    <a:pt x="4396422" y="0"/>
                  </a:cubicBezTo>
                  <a:close/>
                </a:path>
              </a:pathLst>
            </a:custGeom>
            <a:solidFill>
              <a:srgbClr val="F2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6920230" y="1470660"/>
              <a:ext cx="7144385" cy="7350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3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9"/>
          <p:cNvSpPr/>
          <p:nvPr/>
        </p:nvSpPr>
        <p:spPr>
          <a:xfrm>
            <a:off x="-4529455" y="-3989705"/>
            <a:ext cx="8073390" cy="8284210"/>
          </a:xfrm>
          <a:custGeom>
            <a:avLst/>
            <a:gdLst/>
            <a:ahLst/>
            <a:cxnLst/>
            <a:rect l="l" t="t" r="r" b="b"/>
            <a:pathLst>
              <a:path w="8073390" h="8284210" extrusionOk="0">
                <a:moveTo>
                  <a:pt x="0" y="0"/>
                </a:moveTo>
                <a:lnTo>
                  <a:pt x="8073390" y="0"/>
                </a:lnTo>
                <a:lnTo>
                  <a:pt x="8073390" y="8284211"/>
                </a:lnTo>
                <a:lnTo>
                  <a:pt x="0" y="8284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4" name="Google Shape;274;p9"/>
          <p:cNvSpPr/>
          <p:nvPr/>
        </p:nvSpPr>
        <p:spPr>
          <a:xfrm rot="-3986588">
            <a:off x="3389630" y="4173220"/>
            <a:ext cx="6596380" cy="6767830"/>
          </a:xfrm>
          <a:custGeom>
            <a:avLst/>
            <a:gdLst/>
            <a:ahLst/>
            <a:cxnLst/>
            <a:rect l="l" t="t" r="r" b="b"/>
            <a:pathLst>
              <a:path w="6596380" h="6767830" extrusionOk="0">
                <a:moveTo>
                  <a:pt x="0" y="0"/>
                </a:moveTo>
                <a:lnTo>
                  <a:pt x="6596380" y="0"/>
                </a:lnTo>
                <a:lnTo>
                  <a:pt x="6596380" y="6767830"/>
                </a:lnTo>
                <a:lnTo>
                  <a:pt x="0" y="6767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5" name="Google Shape;275;p9"/>
          <p:cNvSpPr/>
          <p:nvPr/>
        </p:nvSpPr>
        <p:spPr>
          <a:xfrm>
            <a:off x="3005455" y="142240"/>
            <a:ext cx="5294630" cy="145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069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85"/>
              <a:buFont typeface="Arial"/>
              <a:buNone/>
            </a:pPr>
            <a:r>
              <a:rPr lang="en-US" sz="5485" b="1" i="0" u="none" strike="noStrike" cap="none" dirty="0">
                <a:solidFill>
                  <a:srgbClr val="FFFFFF"/>
                </a:solidFill>
                <a:latin typeface="Italianate" pitchFamily="2" charset="0"/>
                <a:sym typeface="Arial"/>
              </a:rPr>
              <a:t>CUSTDEV</a:t>
            </a:r>
            <a:endParaRPr sz="5485" b="1" i="0" u="none" strike="noStrike" cap="none" dirty="0">
              <a:solidFill>
                <a:srgbClr val="FFFFFF"/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76" name="Google Shape;276;p9"/>
          <p:cNvSpPr/>
          <p:nvPr/>
        </p:nvSpPr>
        <p:spPr>
          <a:xfrm>
            <a:off x="1813560" y="2024380"/>
            <a:ext cx="3827780" cy="2419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FF5"/>
              </a:buClr>
              <a:buSzPts val="1929"/>
              <a:buFont typeface="Noto Sans Symbols"/>
              <a:buChar char="⮚"/>
            </a:pP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сталкивались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с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трудностями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при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поиске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подходящих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мест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для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свидания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или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встречи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с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друзьями</a:t>
            </a:r>
            <a:endParaRPr sz="1929" b="0" i="0" u="none" strike="noStrike" cap="none" dirty="0">
              <a:solidFill>
                <a:srgbClr val="F5FFF5"/>
              </a:solidFill>
              <a:latin typeface="Italianate" pitchFamily="2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FF5"/>
              </a:buClr>
              <a:buSzPts val="1929"/>
              <a:buFont typeface="Noto Sans Symbols"/>
              <a:buChar char="⮚"/>
            </a:pP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считают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актуальным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открытие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нашего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антикинотеатра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во</a:t>
            </a:r>
            <a:r>
              <a:rPr lang="en-US" sz="1929" b="0" i="0" u="none" strike="noStrike" cap="none" dirty="0">
                <a:solidFill>
                  <a:srgbClr val="F5FFF5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929" b="0" i="0" u="none" strike="noStrike" cap="none" dirty="0" err="1">
                <a:solidFill>
                  <a:srgbClr val="F5FFF5"/>
                </a:solidFill>
                <a:latin typeface="Italianate" pitchFamily="2" charset="0"/>
                <a:sym typeface="Arial"/>
              </a:rPr>
              <a:t>Владимире</a:t>
            </a:r>
            <a:endParaRPr sz="1929" b="0" i="0" u="none" strike="noStrike" cap="none" dirty="0">
              <a:solidFill>
                <a:srgbClr val="F5FFF5"/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6920230" y="1908810"/>
            <a:ext cx="4801235" cy="3434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207009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939"/>
              <a:buFont typeface="Arial"/>
              <a:buNone/>
            </a:pPr>
            <a:r>
              <a:rPr lang="en-US" sz="12939" b="1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94%</a:t>
            </a:r>
            <a:endParaRPr sz="12939" b="1" i="0" u="none" strike="noStrike" cap="none" dirty="0">
              <a:solidFill>
                <a:srgbClr val="231F20"/>
              </a:solidFill>
              <a:latin typeface="Italianate" pitchFamily="2" charset="0"/>
              <a:sym typeface="Arial"/>
            </a:endParaRPr>
          </a:p>
        </p:txBody>
      </p:sp>
      <p:pic>
        <p:nvPicPr>
          <p:cNvPr id="278" name="Google Shape;27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3780" y="4758055"/>
            <a:ext cx="4337685" cy="133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9" descr="XidXdT-q1HE"/>
          <p:cNvPicPr preferRelativeResize="0"/>
          <p:nvPr/>
        </p:nvPicPr>
        <p:blipFill rotWithShape="1">
          <a:blip r:embed="rId5">
            <a:alphaModFix/>
          </a:blip>
          <a:srcRect l="35570" t="27290" r="36110" b="27680"/>
          <a:stretch/>
        </p:blipFill>
        <p:spPr>
          <a:xfrm>
            <a:off x="11240770" y="0"/>
            <a:ext cx="961390" cy="961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9"/>
          <p:cNvGrpSpPr/>
          <p:nvPr/>
        </p:nvGrpSpPr>
        <p:grpSpPr>
          <a:xfrm>
            <a:off x="-1847215" y="-2245995"/>
            <a:ext cx="3306445" cy="3307080"/>
            <a:chOff x="-1847215" y="-2245995"/>
            <a:chExt cx="3306445" cy="3307080"/>
          </a:xfrm>
        </p:grpSpPr>
        <p:sp>
          <p:nvSpPr>
            <p:cNvPr id="268" name="Google Shape;268;p9"/>
            <p:cNvSpPr/>
            <p:nvPr/>
          </p:nvSpPr>
          <p:spPr>
            <a:xfrm>
              <a:off x="-1847215" y="-2245995"/>
              <a:ext cx="3306445" cy="3307080"/>
            </a:xfrm>
            <a:custGeom>
              <a:avLst/>
              <a:gdLst/>
              <a:ahLst/>
              <a:cxnLst/>
              <a:rect l="l" t="t" r="r" b="b"/>
              <a:pathLst>
                <a:path w="3306445" h="3307080" extrusionOk="0">
                  <a:moveTo>
                    <a:pt x="1653222" y="0"/>
                  </a:moveTo>
                  <a:cubicBezTo>
                    <a:pt x="740170" y="0"/>
                    <a:pt x="0" y="740313"/>
                    <a:pt x="0" y="1653540"/>
                  </a:cubicBezTo>
                  <a:cubicBezTo>
                    <a:pt x="0" y="2566767"/>
                    <a:pt x="740170" y="3307080"/>
                    <a:pt x="1653222" y="3307080"/>
                  </a:cubicBezTo>
                  <a:cubicBezTo>
                    <a:pt x="2566274" y="3307080"/>
                    <a:pt x="3306445" y="2566767"/>
                    <a:pt x="3306445" y="1653540"/>
                  </a:cubicBezTo>
                  <a:cubicBezTo>
                    <a:pt x="3306445" y="740313"/>
                    <a:pt x="2566274" y="0"/>
                    <a:pt x="1653222" y="0"/>
                  </a:cubicBezTo>
                  <a:close/>
                </a:path>
              </a:pathLst>
            </a:custGeom>
            <a:solidFill>
              <a:srgbClr val="F2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-1537335" y="-2013585"/>
              <a:ext cx="2686685" cy="2764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3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6920230" y="1470660"/>
            <a:ext cx="7144385" cy="735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650" tIns="33650" rIns="33650" bIns="33650" anchor="ctr" anchorCtr="0">
            <a:noAutofit/>
          </a:bodyPr>
          <a:lstStyle/>
          <a:p>
            <a:pPr marL="0" marR="0" lvl="0" indent="0" algn="ctr" rtl="0">
              <a:lnSpc>
                <a:spcPct val="238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-5516306" y="-3138488"/>
            <a:ext cx="8073390" cy="8284210"/>
          </a:xfrm>
          <a:custGeom>
            <a:avLst/>
            <a:gdLst/>
            <a:ahLst/>
            <a:cxnLst/>
            <a:rect l="l" t="t" r="r" b="b"/>
            <a:pathLst>
              <a:path w="8073390" h="8284210" extrusionOk="0">
                <a:moveTo>
                  <a:pt x="0" y="0"/>
                </a:moveTo>
                <a:lnTo>
                  <a:pt x="8073390" y="0"/>
                </a:lnTo>
                <a:lnTo>
                  <a:pt x="8073390" y="8284211"/>
                </a:lnTo>
                <a:lnTo>
                  <a:pt x="0" y="8284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4" name="Google Shape;274;p9"/>
          <p:cNvSpPr/>
          <p:nvPr/>
        </p:nvSpPr>
        <p:spPr>
          <a:xfrm rot="-3986588">
            <a:off x="7824471" y="5633451"/>
            <a:ext cx="6596380" cy="6767830"/>
          </a:xfrm>
          <a:custGeom>
            <a:avLst/>
            <a:gdLst/>
            <a:ahLst/>
            <a:cxnLst/>
            <a:rect l="l" t="t" r="r" b="b"/>
            <a:pathLst>
              <a:path w="6596380" h="6767830" extrusionOk="0">
                <a:moveTo>
                  <a:pt x="0" y="0"/>
                </a:moveTo>
                <a:lnTo>
                  <a:pt x="6596380" y="0"/>
                </a:lnTo>
                <a:lnTo>
                  <a:pt x="6596380" y="6767830"/>
                </a:lnTo>
                <a:lnTo>
                  <a:pt x="0" y="6767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5" name="Google Shape;275;p9"/>
          <p:cNvSpPr/>
          <p:nvPr/>
        </p:nvSpPr>
        <p:spPr>
          <a:xfrm>
            <a:off x="3869013" y="126246"/>
            <a:ext cx="5294630" cy="145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2069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85"/>
              <a:buFont typeface="Arial"/>
              <a:buNone/>
            </a:pPr>
            <a:r>
              <a:rPr lang="en-US" sz="5485" b="1" i="0" u="none" strike="noStrike" cap="none" dirty="0">
                <a:solidFill>
                  <a:srgbClr val="FFFFFF"/>
                </a:solidFill>
                <a:latin typeface="Italianate" pitchFamily="2" charset="0"/>
                <a:sym typeface="Arial"/>
              </a:rPr>
              <a:t>CUSTDEV</a:t>
            </a:r>
            <a:endParaRPr sz="5485" b="1" i="0" u="none" strike="noStrike" cap="none" dirty="0">
              <a:solidFill>
                <a:srgbClr val="FFFFFF"/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76" name="Google Shape;276;p9"/>
          <p:cNvSpPr/>
          <p:nvPr/>
        </p:nvSpPr>
        <p:spPr>
          <a:xfrm>
            <a:off x="1457000" y="3327716"/>
            <a:ext cx="2860900" cy="112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FF5"/>
              </a:buClr>
              <a:buSzPts val="1929"/>
              <a:buFont typeface="Noto Sans Symbols"/>
              <a:buChar char="⮚"/>
            </a:pPr>
            <a:r>
              <a:rPr lang="ru-RU" sz="2000" dirty="0">
                <a:solidFill>
                  <a:srgbClr val="F5FFF5"/>
                </a:solidFill>
                <a:latin typeface="Italianate" pitchFamily="2" charset="0"/>
              </a:rPr>
              <a:t>Уют и приватность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FF5"/>
              </a:buClr>
              <a:buSzPts val="1929"/>
              <a:buFont typeface="Noto Sans Symbols"/>
              <a:buChar char="⮚"/>
            </a:pPr>
            <a:endParaRPr lang="ru-RU" sz="2000" b="0" i="0" u="none" strike="noStrike" cap="none" dirty="0">
              <a:solidFill>
                <a:srgbClr val="F5FFF5"/>
              </a:solidFill>
              <a:latin typeface="Italianate" pitchFamily="2" charset="0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FF5"/>
              </a:buClr>
              <a:buSzPts val="1929"/>
            </a:pPr>
            <a:endParaRPr lang="ru-RU" sz="2000" dirty="0">
              <a:solidFill>
                <a:srgbClr val="F5FFF5"/>
              </a:solidFill>
              <a:latin typeface="Italianate" pitchFamily="2" charset="0"/>
            </a:endParaRPr>
          </a:p>
        </p:txBody>
      </p:sp>
      <p:sp>
        <p:nvSpPr>
          <p:cNvPr id="277" name="Google Shape;277;p9"/>
          <p:cNvSpPr/>
          <p:nvPr/>
        </p:nvSpPr>
        <p:spPr>
          <a:xfrm>
            <a:off x="1973887" y="3369943"/>
            <a:ext cx="1895127" cy="142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207009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939"/>
              <a:buFont typeface="Arial"/>
              <a:buNone/>
            </a:pPr>
            <a:r>
              <a:rPr lang="ru-RU" sz="3200" b="1" dirty="0">
                <a:solidFill>
                  <a:schemeClr val="bg1">
                    <a:lumMod val="85000"/>
                  </a:schemeClr>
                </a:solidFill>
                <a:latin typeface="Italianate" pitchFamily="2" charset="0"/>
              </a:rPr>
              <a:t>89</a:t>
            </a:r>
            <a:r>
              <a:rPr lang="en-US" sz="32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Italianate" pitchFamily="2" charset="0"/>
                <a:sym typeface="Arial"/>
              </a:rPr>
              <a:t>%</a:t>
            </a:r>
            <a:endParaRPr sz="3200" b="1" i="0" u="none" strike="noStrike" cap="none" dirty="0">
              <a:solidFill>
                <a:schemeClr val="bg1">
                  <a:lumMod val="85000"/>
                </a:schemeClr>
              </a:solidFill>
              <a:latin typeface="Italianate" pitchFamily="2" charset="0"/>
              <a:sym typeface="Arial"/>
            </a:endParaRPr>
          </a:p>
        </p:txBody>
      </p:sp>
      <p:pic>
        <p:nvPicPr>
          <p:cNvPr id="279" name="Google Shape;279;p9" descr="XidXdT-q1HE"/>
          <p:cNvPicPr preferRelativeResize="0"/>
          <p:nvPr/>
        </p:nvPicPr>
        <p:blipFill rotWithShape="1">
          <a:blip r:embed="rId4">
            <a:alphaModFix/>
          </a:blip>
          <a:srcRect l="35570" t="27290" r="36110" b="27680"/>
          <a:stretch/>
        </p:blipFill>
        <p:spPr>
          <a:xfrm>
            <a:off x="11240770" y="0"/>
            <a:ext cx="961390" cy="9613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758025" y="3327716"/>
            <a:ext cx="3778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Clr>
                <a:srgbClr val="F5FFF5"/>
              </a:buClr>
              <a:buSzPts val="1929"/>
              <a:buFont typeface="Noto Sans Symbols"/>
              <a:buChar char="⮚"/>
            </a:pPr>
            <a:r>
              <a:rPr lang="ru-RU" sz="2000" dirty="0">
                <a:solidFill>
                  <a:srgbClr val="F5FFF5"/>
                </a:solidFill>
                <a:latin typeface="Italianate" pitchFamily="2" charset="0"/>
              </a:rPr>
              <a:t>Отсутствие шума и толпы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58025" y="4933917"/>
            <a:ext cx="3760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Clr>
                <a:srgbClr val="F5FFF5"/>
              </a:buClr>
              <a:buSzPts val="1929"/>
              <a:buFont typeface="Noto Sans Symbols"/>
              <a:buChar char="⮚"/>
            </a:pPr>
            <a:r>
              <a:rPr lang="ru-RU" sz="2000" dirty="0">
                <a:solidFill>
                  <a:srgbClr val="F5FFF5"/>
                </a:solidFill>
                <a:latin typeface="Italianate" pitchFamily="2" charset="0"/>
              </a:rPr>
              <a:t>Возможность заказать еду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4532" y="4933917"/>
            <a:ext cx="3760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Clr>
                <a:srgbClr val="F5FFF5"/>
              </a:buClr>
              <a:buSzPts val="1929"/>
              <a:buFont typeface="Noto Sans Symbols"/>
              <a:buChar char="⮚"/>
            </a:pPr>
            <a:r>
              <a:rPr lang="ru-RU" sz="2000" dirty="0">
                <a:solidFill>
                  <a:srgbClr val="F5FFF5"/>
                </a:solidFill>
                <a:latin typeface="Italianate" pitchFamily="2" charset="0"/>
              </a:rPr>
              <a:t>Тематика (фильмы, декор)</a:t>
            </a:r>
          </a:p>
        </p:txBody>
      </p:sp>
      <p:sp>
        <p:nvSpPr>
          <p:cNvPr id="19" name="Google Shape;277;p9"/>
          <p:cNvSpPr/>
          <p:nvPr/>
        </p:nvSpPr>
        <p:spPr>
          <a:xfrm>
            <a:off x="6788255" y="3418813"/>
            <a:ext cx="1895127" cy="142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207009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939"/>
              <a:buFont typeface="Arial"/>
              <a:buNone/>
            </a:pPr>
            <a:r>
              <a:rPr lang="ru-RU" sz="3200" b="1" dirty="0">
                <a:solidFill>
                  <a:schemeClr val="bg1">
                    <a:lumMod val="85000"/>
                  </a:schemeClr>
                </a:solidFill>
                <a:latin typeface="Italianate" pitchFamily="2" charset="0"/>
              </a:rPr>
              <a:t>82</a:t>
            </a:r>
            <a:r>
              <a:rPr lang="en-US" sz="32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Italianate" pitchFamily="2" charset="0"/>
                <a:sym typeface="Arial"/>
              </a:rPr>
              <a:t>%</a:t>
            </a:r>
            <a:endParaRPr sz="3200" b="1" i="0" u="none" strike="noStrike" cap="none" dirty="0">
              <a:solidFill>
                <a:schemeClr val="bg1">
                  <a:lumMod val="85000"/>
                </a:schemeClr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14532" y="1838448"/>
            <a:ext cx="8839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Clr>
                <a:srgbClr val="F5FFF5"/>
              </a:buClr>
              <a:buSzPts val="1929"/>
              <a:buFont typeface="Noto Sans Symbols"/>
              <a:buChar char="⮚"/>
            </a:pPr>
            <a:r>
              <a:rPr lang="ru-RU" sz="2800" dirty="0">
                <a:solidFill>
                  <a:srgbClr val="F5FFF5"/>
                </a:solidFill>
                <a:latin typeface="Italianate" pitchFamily="2" charset="0"/>
              </a:rPr>
              <a:t>Готовы платить за тематический кинопросмотр</a:t>
            </a:r>
          </a:p>
        </p:txBody>
      </p:sp>
      <p:sp>
        <p:nvSpPr>
          <p:cNvPr id="21" name="Google Shape;277;p9"/>
          <p:cNvSpPr/>
          <p:nvPr/>
        </p:nvSpPr>
        <p:spPr>
          <a:xfrm>
            <a:off x="6788255" y="5017601"/>
            <a:ext cx="1895127" cy="142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207009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939"/>
              <a:buFont typeface="Arial"/>
              <a:buNone/>
            </a:pPr>
            <a:r>
              <a:rPr lang="ru-RU" sz="3200" b="1" dirty="0">
                <a:solidFill>
                  <a:schemeClr val="bg1">
                    <a:lumMod val="85000"/>
                  </a:schemeClr>
                </a:solidFill>
                <a:latin typeface="Italianate" pitchFamily="2" charset="0"/>
              </a:rPr>
              <a:t>76</a:t>
            </a:r>
            <a:r>
              <a:rPr lang="en-US" sz="32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Italianate" pitchFamily="2" charset="0"/>
                <a:sym typeface="Arial"/>
              </a:rPr>
              <a:t>%</a:t>
            </a:r>
            <a:endParaRPr sz="3200" b="1" i="0" u="none" strike="noStrike" cap="none" dirty="0">
              <a:solidFill>
                <a:schemeClr val="bg1">
                  <a:lumMod val="85000"/>
                </a:schemeClr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2" name="Google Shape;277;p9"/>
          <p:cNvSpPr/>
          <p:nvPr/>
        </p:nvSpPr>
        <p:spPr>
          <a:xfrm>
            <a:off x="1973886" y="5017600"/>
            <a:ext cx="1895127" cy="142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207009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939"/>
              <a:buFont typeface="Arial"/>
              <a:buNone/>
            </a:pPr>
            <a:r>
              <a:rPr lang="ru-RU" sz="3200" b="1" dirty="0">
                <a:solidFill>
                  <a:schemeClr val="bg1">
                    <a:lumMod val="85000"/>
                  </a:schemeClr>
                </a:solidFill>
                <a:latin typeface="Italianate" pitchFamily="2" charset="0"/>
              </a:rPr>
              <a:t>68</a:t>
            </a:r>
            <a:r>
              <a:rPr lang="en-US" sz="32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Italianate" pitchFamily="2" charset="0"/>
                <a:sym typeface="Arial"/>
              </a:rPr>
              <a:t>%</a:t>
            </a:r>
            <a:endParaRPr sz="3200" b="1" i="0" u="none" strike="noStrike" cap="none" dirty="0">
              <a:solidFill>
                <a:schemeClr val="bg1">
                  <a:lumMod val="85000"/>
                </a:schemeClr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3" name="Google Shape;277;p9"/>
          <p:cNvSpPr/>
          <p:nvPr/>
        </p:nvSpPr>
        <p:spPr>
          <a:xfrm>
            <a:off x="4334775" y="1922127"/>
            <a:ext cx="1895127" cy="142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207009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939"/>
              <a:buFont typeface="Arial"/>
              <a:buNone/>
            </a:pPr>
            <a:r>
              <a:rPr lang="ru-RU" sz="4400" b="1" dirty="0">
                <a:solidFill>
                  <a:schemeClr val="bg1">
                    <a:lumMod val="85000"/>
                  </a:schemeClr>
                </a:solidFill>
                <a:latin typeface="Italianate" pitchFamily="2" charset="0"/>
              </a:rPr>
              <a:t>78</a:t>
            </a:r>
            <a:r>
              <a:rPr lang="en-US" sz="44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Italianate" pitchFamily="2" charset="0"/>
                <a:sym typeface="Arial"/>
              </a:rPr>
              <a:t>%</a:t>
            </a:r>
            <a:endParaRPr sz="4400" b="1" i="0" u="none" strike="noStrike" cap="none" dirty="0">
              <a:solidFill>
                <a:schemeClr val="bg1">
                  <a:lumMod val="85000"/>
                </a:schemeClr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4" name="Google Shape;274;p9"/>
          <p:cNvSpPr/>
          <p:nvPr/>
        </p:nvSpPr>
        <p:spPr>
          <a:xfrm rot="-3986588">
            <a:off x="8822294" y="-2632709"/>
            <a:ext cx="6596380" cy="6767830"/>
          </a:xfrm>
          <a:custGeom>
            <a:avLst/>
            <a:gdLst/>
            <a:ahLst/>
            <a:cxnLst/>
            <a:rect l="l" t="t" r="r" b="b"/>
            <a:pathLst>
              <a:path w="6596380" h="6767830" extrusionOk="0">
                <a:moveTo>
                  <a:pt x="0" y="0"/>
                </a:moveTo>
                <a:lnTo>
                  <a:pt x="6596380" y="0"/>
                </a:lnTo>
                <a:lnTo>
                  <a:pt x="6596380" y="6767830"/>
                </a:lnTo>
                <a:lnTo>
                  <a:pt x="0" y="6767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874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55;p1"/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7" name="Google Shape;187;p3"/>
          <p:cNvSpPr/>
          <p:nvPr/>
        </p:nvSpPr>
        <p:spPr>
          <a:xfrm>
            <a:off x="3538220" y="4448175"/>
            <a:ext cx="5115560" cy="5115560"/>
          </a:xfrm>
          <a:custGeom>
            <a:avLst/>
            <a:gdLst/>
            <a:ahLst/>
            <a:cxnLst/>
            <a:rect l="l" t="t" r="r" b="b"/>
            <a:pathLst>
              <a:path w="5115560" h="5115560" extrusionOk="0">
                <a:moveTo>
                  <a:pt x="0" y="0"/>
                </a:moveTo>
                <a:lnTo>
                  <a:pt x="5115560" y="0"/>
                </a:lnTo>
                <a:lnTo>
                  <a:pt x="5115560" y="5115560"/>
                </a:lnTo>
                <a:lnTo>
                  <a:pt x="0" y="5115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8" name="Google Shape;188;p3"/>
          <p:cNvSpPr/>
          <p:nvPr/>
        </p:nvSpPr>
        <p:spPr>
          <a:xfrm>
            <a:off x="5349875" y="3667125"/>
            <a:ext cx="1492250" cy="1492250"/>
          </a:xfrm>
          <a:custGeom>
            <a:avLst/>
            <a:gdLst/>
            <a:ahLst/>
            <a:cxnLst/>
            <a:rect l="l" t="t" r="r" b="b"/>
            <a:pathLst>
              <a:path w="1492250" h="1492250" extrusionOk="0">
                <a:moveTo>
                  <a:pt x="0" y="0"/>
                </a:moveTo>
                <a:lnTo>
                  <a:pt x="1492251" y="0"/>
                </a:lnTo>
                <a:lnTo>
                  <a:pt x="1492251" y="1492250"/>
                </a:lnTo>
                <a:lnTo>
                  <a:pt x="0" y="1492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9" name="Google Shape;189;p3"/>
          <p:cNvSpPr/>
          <p:nvPr/>
        </p:nvSpPr>
        <p:spPr>
          <a:xfrm>
            <a:off x="7693025" y="4918075"/>
            <a:ext cx="1492250" cy="1492250"/>
          </a:xfrm>
          <a:custGeom>
            <a:avLst/>
            <a:gdLst/>
            <a:ahLst/>
            <a:cxnLst/>
            <a:rect l="l" t="t" r="r" b="b"/>
            <a:pathLst>
              <a:path w="1492250" h="1492250" extrusionOk="0">
                <a:moveTo>
                  <a:pt x="0" y="0"/>
                </a:moveTo>
                <a:lnTo>
                  <a:pt x="1492250" y="0"/>
                </a:lnTo>
                <a:lnTo>
                  <a:pt x="1492250" y="1492251"/>
                </a:lnTo>
                <a:lnTo>
                  <a:pt x="0" y="1492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0" name="Google Shape;190;p3"/>
          <p:cNvSpPr/>
          <p:nvPr/>
        </p:nvSpPr>
        <p:spPr>
          <a:xfrm>
            <a:off x="3006725" y="4918075"/>
            <a:ext cx="1492250" cy="1492250"/>
          </a:xfrm>
          <a:custGeom>
            <a:avLst/>
            <a:gdLst/>
            <a:ahLst/>
            <a:cxnLst/>
            <a:rect l="l" t="t" r="r" b="b"/>
            <a:pathLst>
              <a:path w="1492250" h="1492250" extrusionOk="0">
                <a:moveTo>
                  <a:pt x="0" y="0"/>
                </a:moveTo>
                <a:lnTo>
                  <a:pt x="1492250" y="0"/>
                </a:lnTo>
                <a:lnTo>
                  <a:pt x="1492250" y="1492251"/>
                </a:lnTo>
                <a:lnTo>
                  <a:pt x="0" y="1492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1" name="Google Shape;191;p3"/>
          <p:cNvSpPr/>
          <p:nvPr/>
        </p:nvSpPr>
        <p:spPr>
          <a:xfrm>
            <a:off x="3329940" y="5260975"/>
            <a:ext cx="845820" cy="807085"/>
          </a:xfrm>
          <a:custGeom>
            <a:avLst/>
            <a:gdLst/>
            <a:ahLst/>
            <a:cxnLst/>
            <a:rect l="l" t="t" r="r" b="b"/>
            <a:pathLst>
              <a:path w="845820" h="807085" extrusionOk="0">
                <a:moveTo>
                  <a:pt x="0" y="0"/>
                </a:moveTo>
                <a:lnTo>
                  <a:pt x="845820" y="0"/>
                </a:lnTo>
                <a:lnTo>
                  <a:pt x="845820" y="807085"/>
                </a:lnTo>
                <a:lnTo>
                  <a:pt x="0" y="807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92" name="Google Shape;192;p3"/>
          <p:cNvGrpSpPr/>
          <p:nvPr/>
        </p:nvGrpSpPr>
        <p:grpSpPr>
          <a:xfrm>
            <a:off x="1183005" y="1992630"/>
            <a:ext cx="2315845" cy="576580"/>
            <a:chOff x="1183005" y="1992630"/>
            <a:chExt cx="2315845" cy="576580"/>
          </a:xfrm>
        </p:grpSpPr>
        <p:sp>
          <p:nvSpPr>
            <p:cNvPr id="193" name="Google Shape;193;p3"/>
            <p:cNvSpPr/>
            <p:nvPr/>
          </p:nvSpPr>
          <p:spPr>
            <a:xfrm>
              <a:off x="1183005" y="2137410"/>
              <a:ext cx="2315845" cy="431800"/>
            </a:xfrm>
            <a:custGeom>
              <a:avLst/>
              <a:gdLst/>
              <a:ahLst/>
              <a:cxnLst/>
              <a:rect l="l" t="t" r="r" b="b"/>
              <a:pathLst>
                <a:path w="2315845" h="431800" extrusionOk="0">
                  <a:moveTo>
                    <a:pt x="0" y="0"/>
                  </a:moveTo>
                  <a:lnTo>
                    <a:pt x="2315845" y="0"/>
                  </a:lnTo>
                  <a:lnTo>
                    <a:pt x="2315845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</p:sp>
        <p:sp>
          <p:nvSpPr>
            <p:cNvPr id="194" name="Google Shape;194;p3"/>
            <p:cNvSpPr/>
            <p:nvPr/>
          </p:nvSpPr>
          <p:spPr>
            <a:xfrm>
              <a:off x="1183005" y="1992630"/>
              <a:ext cx="2315845" cy="576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07304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85"/>
                <a:buFont typeface="Arial"/>
                <a:buNone/>
              </a:pPr>
              <a:r>
                <a:rPr lang="en-US" sz="1985" b="1" i="0" u="none" strike="noStrike" cap="none" dirty="0" err="1">
                  <a:solidFill>
                    <a:srgbClr val="FFFFFF"/>
                  </a:solidFill>
                  <a:latin typeface="Italianate" pitchFamily="2" charset="0"/>
                  <a:sym typeface="Arial"/>
                </a:rPr>
                <a:t>Студенты</a:t>
              </a:r>
              <a:endParaRPr sz="1985" b="1" i="0" u="none" strike="noStrike" cap="none" dirty="0">
                <a:solidFill>
                  <a:srgbClr val="FFFFFF"/>
                </a:solidFill>
                <a:latin typeface="Italianate" pitchFamily="2" charset="0"/>
                <a:sym typeface="Arial"/>
              </a:endParaRPr>
            </a:p>
          </p:txBody>
        </p:sp>
      </p:grpSp>
      <p:grpSp>
        <p:nvGrpSpPr>
          <p:cNvPr id="195" name="Google Shape;195;p3"/>
          <p:cNvGrpSpPr/>
          <p:nvPr/>
        </p:nvGrpSpPr>
        <p:grpSpPr>
          <a:xfrm>
            <a:off x="4937760" y="1992630"/>
            <a:ext cx="2316480" cy="576580"/>
            <a:chOff x="4937760" y="1992630"/>
            <a:chExt cx="2316480" cy="576580"/>
          </a:xfrm>
        </p:grpSpPr>
        <p:sp>
          <p:nvSpPr>
            <p:cNvPr id="196" name="Google Shape;196;p3"/>
            <p:cNvSpPr/>
            <p:nvPr/>
          </p:nvSpPr>
          <p:spPr>
            <a:xfrm>
              <a:off x="4937760" y="2137410"/>
              <a:ext cx="2316480" cy="431800"/>
            </a:xfrm>
            <a:custGeom>
              <a:avLst/>
              <a:gdLst/>
              <a:ahLst/>
              <a:cxnLst/>
              <a:rect l="l" t="t" r="r" b="b"/>
              <a:pathLst>
                <a:path w="2316480" h="431800" extrusionOk="0">
                  <a:moveTo>
                    <a:pt x="0" y="0"/>
                  </a:moveTo>
                  <a:lnTo>
                    <a:pt x="2316480" y="0"/>
                  </a:lnTo>
                  <a:lnTo>
                    <a:pt x="2316480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</p:sp>
        <p:sp>
          <p:nvSpPr>
            <p:cNvPr id="197" name="Google Shape;197;p3"/>
            <p:cNvSpPr/>
            <p:nvPr/>
          </p:nvSpPr>
          <p:spPr>
            <a:xfrm>
              <a:off x="4937760" y="1992630"/>
              <a:ext cx="2316480" cy="576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07304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85"/>
                <a:buFont typeface="Arial"/>
                <a:buNone/>
              </a:pPr>
              <a:r>
                <a:rPr lang="en-US" sz="1985" b="1" i="0" u="none" strike="noStrike" cap="none" dirty="0" err="1">
                  <a:solidFill>
                    <a:srgbClr val="FFFFFF"/>
                  </a:solidFill>
                  <a:latin typeface="Italianate" pitchFamily="2" charset="0"/>
                  <a:sym typeface="Arial"/>
                </a:rPr>
                <a:t>Молодые</a:t>
              </a:r>
              <a:r>
                <a:rPr lang="en-US" sz="1985" b="1" i="0" u="none" strike="noStrike" cap="none" dirty="0">
                  <a:solidFill>
                    <a:srgbClr val="FFFFFF"/>
                  </a:solidFill>
                  <a:latin typeface="Italianate" pitchFamily="2" charset="0"/>
                  <a:sym typeface="Arial"/>
                </a:rPr>
                <a:t> </a:t>
              </a:r>
              <a:r>
                <a:rPr lang="en-US" sz="1985" b="1" i="0" u="none" strike="noStrike" cap="none" dirty="0" err="1">
                  <a:solidFill>
                    <a:srgbClr val="FFFFFF"/>
                  </a:solidFill>
                  <a:latin typeface="Italianate" pitchFamily="2" charset="0"/>
                  <a:sym typeface="Arial"/>
                </a:rPr>
                <a:t>пары</a:t>
              </a:r>
              <a:endParaRPr sz="1985" b="1" i="0" u="none" strike="noStrike" cap="none" dirty="0">
                <a:solidFill>
                  <a:srgbClr val="FFFFFF"/>
                </a:solidFill>
                <a:latin typeface="Italianate" pitchFamily="2" charset="0"/>
                <a:sym typeface="Arial"/>
              </a:endParaRPr>
            </a:p>
          </p:txBody>
        </p:sp>
      </p:grpSp>
      <p:grpSp>
        <p:nvGrpSpPr>
          <p:cNvPr id="198" name="Google Shape;198;p3"/>
          <p:cNvGrpSpPr/>
          <p:nvPr/>
        </p:nvGrpSpPr>
        <p:grpSpPr>
          <a:xfrm>
            <a:off x="8856345" y="1992630"/>
            <a:ext cx="2315845" cy="576580"/>
            <a:chOff x="8856345" y="1992630"/>
            <a:chExt cx="2315845" cy="576580"/>
          </a:xfrm>
        </p:grpSpPr>
        <p:sp>
          <p:nvSpPr>
            <p:cNvPr id="199" name="Google Shape;199;p3"/>
            <p:cNvSpPr/>
            <p:nvPr/>
          </p:nvSpPr>
          <p:spPr>
            <a:xfrm>
              <a:off x="8856345" y="2137410"/>
              <a:ext cx="2315845" cy="431800"/>
            </a:xfrm>
            <a:custGeom>
              <a:avLst/>
              <a:gdLst/>
              <a:ahLst/>
              <a:cxnLst/>
              <a:rect l="l" t="t" r="r" b="b"/>
              <a:pathLst>
                <a:path w="2315845" h="431800" extrusionOk="0">
                  <a:moveTo>
                    <a:pt x="0" y="0"/>
                  </a:moveTo>
                  <a:lnTo>
                    <a:pt x="2315845" y="0"/>
                  </a:lnTo>
                  <a:lnTo>
                    <a:pt x="2315845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</p:sp>
        <p:sp>
          <p:nvSpPr>
            <p:cNvPr id="200" name="Google Shape;200;p3"/>
            <p:cNvSpPr/>
            <p:nvPr/>
          </p:nvSpPr>
          <p:spPr>
            <a:xfrm>
              <a:off x="8856345" y="1992630"/>
              <a:ext cx="2315845" cy="576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07304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85"/>
                <a:buFont typeface="Arial"/>
                <a:buNone/>
              </a:pPr>
              <a:r>
                <a:rPr lang="en-US" sz="1985" b="1" i="0" u="none" strike="noStrike" cap="none" dirty="0" err="1">
                  <a:solidFill>
                    <a:srgbClr val="FFFFFF"/>
                  </a:solidFill>
                  <a:latin typeface="Italianate" pitchFamily="2" charset="0"/>
                  <a:sym typeface="Arial"/>
                </a:rPr>
                <a:t>Семьи</a:t>
              </a:r>
              <a:r>
                <a:rPr lang="en-US" sz="1985" b="1" i="0" u="none" strike="noStrike" cap="none" dirty="0">
                  <a:solidFill>
                    <a:srgbClr val="FFFFFF"/>
                  </a:solidFill>
                  <a:latin typeface="Italianate" pitchFamily="2" charset="0"/>
                  <a:sym typeface="Arial"/>
                </a:rPr>
                <a:t> с </a:t>
              </a:r>
              <a:r>
                <a:rPr lang="en-US" sz="1985" b="1" i="0" u="none" strike="noStrike" cap="none" dirty="0" err="1">
                  <a:solidFill>
                    <a:srgbClr val="FFFFFF"/>
                  </a:solidFill>
                  <a:latin typeface="Italianate" pitchFamily="2" charset="0"/>
                  <a:sym typeface="Arial"/>
                </a:rPr>
                <a:t>детьми</a:t>
              </a:r>
              <a:endParaRPr sz="1985" b="1" i="0" u="none" strike="noStrike" cap="none" dirty="0">
                <a:solidFill>
                  <a:srgbClr val="FFFFFF"/>
                </a:solidFill>
                <a:latin typeface="Italianate" pitchFamily="2" charset="0"/>
                <a:sym typeface="Arial"/>
              </a:endParaRPr>
            </a:p>
          </p:txBody>
        </p:sp>
      </p:grpSp>
      <p:sp>
        <p:nvSpPr>
          <p:cNvPr id="201" name="Google Shape;201;p3"/>
          <p:cNvSpPr/>
          <p:nvPr/>
        </p:nvSpPr>
        <p:spPr>
          <a:xfrm>
            <a:off x="9016535" y="-2536483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5"/>
                </a:lnTo>
                <a:lnTo>
                  <a:pt x="0" y="52101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2" name="Google Shape;202;p3"/>
          <p:cNvSpPr/>
          <p:nvPr/>
        </p:nvSpPr>
        <p:spPr>
          <a:xfrm rot="-4176363">
            <a:off x="-2736850" y="4111625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3" name="Google Shape;203;p3"/>
          <p:cNvSpPr/>
          <p:nvPr/>
        </p:nvSpPr>
        <p:spPr>
          <a:xfrm>
            <a:off x="807720" y="107315"/>
            <a:ext cx="8818880" cy="1745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АНАЛИЗ ЦЕЛЕВОЙ АУДИТОРИИ</a:t>
            </a:r>
            <a:r>
              <a:rPr lang="en-US" sz="4630" b="1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endParaRPr sz="4630" b="1" i="0" u="none" strike="noStrike" cap="none" dirty="0">
              <a:solidFill>
                <a:srgbClr val="231F20"/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762720" y="2695770"/>
            <a:ext cx="3037409" cy="205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dk1"/>
                </a:solidFill>
                <a:latin typeface="Italianate" pitchFamily="2" charset="0"/>
              </a:rPr>
              <a:t>Скидки 30% в «Студенческие четверги»  </a:t>
            </a:r>
            <a:endParaRPr lang="ru-RU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dk1"/>
                </a:solidFill>
                <a:latin typeface="Italianate" pitchFamily="2" charset="0"/>
              </a:rPr>
              <a:t>Групповые бронирования (4 и более человек - 1 бесплатный билет)  </a:t>
            </a:r>
            <a:endParaRPr lang="ru-RU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dk1"/>
                </a:solidFill>
                <a:latin typeface="Italianate" pitchFamily="2" charset="0"/>
              </a:rPr>
              <a:t>Бонус: бесплатный тематический напиток при предъявлении студенческого</a:t>
            </a:r>
            <a:endParaRPr b="0" i="0" u="none" strike="noStrike" cap="none" dirty="0">
              <a:solidFill>
                <a:srgbClr val="231F20"/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3992440" y="2695770"/>
            <a:ext cx="4263390" cy="112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dk1"/>
                </a:solidFill>
                <a:latin typeface="Italianate" pitchFamily="2" charset="0"/>
              </a:rPr>
              <a:t>Романтические залы с диванными зонами  </a:t>
            </a:r>
            <a:endParaRPr lang="ru-RU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dk1"/>
                </a:solidFill>
                <a:latin typeface="Italianate" pitchFamily="2" charset="0"/>
              </a:rPr>
              <a:t>Дополнительный сервис: «Свидание в кино» </a:t>
            </a:r>
            <a:endParaRPr lang="ru-RU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dk1"/>
                </a:solidFill>
                <a:latin typeface="Italianate" pitchFamily="2" charset="0"/>
              </a:rPr>
              <a:t>Тематические вечера: «Ла-Ла </a:t>
            </a:r>
            <a:r>
              <a:rPr lang="ru-RU" dirty="0" err="1">
                <a:solidFill>
                  <a:schemeClr val="dk1"/>
                </a:solidFill>
                <a:latin typeface="Italianate" pitchFamily="2" charset="0"/>
              </a:rPr>
              <a:t>Ленд</a:t>
            </a:r>
            <a:r>
              <a:rPr lang="ru-RU" dirty="0">
                <a:solidFill>
                  <a:schemeClr val="dk1"/>
                </a:solidFill>
                <a:latin typeface="Italianate" pitchFamily="2" charset="0"/>
              </a:rPr>
              <a:t>», «Дневник памяти»  </a:t>
            </a:r>
            <a:endParaRPr lang="ru-RU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8770790" y="2676232"/>
            <a:ext cx="2486953" cy="135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chemeClr val="dk1"/>
                </a:solidFill>
                <a:latin typeface="Italianate" pitchFamily="2" charset="0"/>
              </a:rPr>
              <a:t>Мультсеансы</a:t>
            </a:r>
            <a:r>
              <a:rPr lang="ru-RU" dirty="0">
                <a:solidFill>
                  <a:schemeClr val="dk1"/>
                </a:solidFill>
                <a:latin typeface="Italianate" pitchFamily="2" charset="0"/>
              </a:rPr>
              <a:t> с «волшебными» сладостями и безопасными 4D-эффектами. </a:t>
            </a:r>
            <a:r>
              <a:rPr lang="ru-RU" sz="1600" dirty="0">
                <a:solidFill>
                  <a:schemeClr val="dk1"/>
                </a:solidFill>
                <a:latin typeface="Italianate" pitchFamily="2" charset="0"/>
              </a:rPr>
              <a:t> </a:t>
            </a:r>
            <a:endParaRPr lang="ru-RU" sz="1600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5715000" y="4089400"/>
            <a:ext cx="762000" cy="660400"/>
          </a:xfrm>
          <a:prstGeom prst="hear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" descr="41MZZRoGjrL._AC_UF894,1000_QL80_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77200" y="5202555"/>
            <a:ext cx="833755" cy="833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 descr="XidXdT-q1HE"/>
          <p:cNvPicPr preferRelativeResize="0"/>
          <p:nvPr/>
        </p:nvPicPr>
        <p:blipFill rotWithShape="1">
          <a:blip r:embed="rId9">
            <a:alphaModFix/>
          </a:blip>
          <a:srcRect l="35570" t="27290" r="36110" b="27680"/>
          <a:stretch/>
        </p:blipFill>
        <p:spPr>
          <a:xfrm>
            <a:off x="11230610" y="-5081"/>
            <a:ext cx="961390" cy="96139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01;p3"/>
          <p:cNvSpPr/>
          <p:nvPr/>
        </p:nvSpPr>
        <p:spPr>
          <a:xfrm>
            <a:off x="9442595" y="3790950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5"/>
                </a:lnTo>
                <a:lnTo>
                  <a:pt x="0" y="52101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155;p1"/>
          <p:cNvSpPr/>
          <p:nvPr/>
        </p:nvSpPr>
        <p:spPr>
          <a:xfrm rot="10800000">
            <a:off x="-47271" y="-50580"/>
            <a:ext cx="12377383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155;p1"/>
          <p:cNvSpPr/>
          <p:nvPr/>
        </p:nvSpPr>
        <p:spPr>
          <a:xfrm rot="10800000">
            <a:off x="508064" y="5545230"/>
            <a:ext cx="8126957" cy="5212578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ru-RU" dirty="0"/>
          </a:p>
        </p:txBody>
      </p:sp>
      <p:grpSp>
        <p:nvGrpSpPr>
          <p:cNvPr id="192" name="Google Shape;192;p3"/>
          <p:cNvGrpSpPr/>
          <p:nvPr/>
        </p:nvGrpSpPr>
        <p:grpSpPr>
          <a:xfrm>
            <a:off x="1183005" y="1992630"/>
            <a:ext cx="2315845" cy="576580"/>
            <a:chOff x="1183005" y="1992630"/>
            <a:chExt cx="2315845" cy="576580"/>
          </a:xfrm>
        </p:grpSpPr>
        <p:sp>
          <p:nvSpPr>
            <p:cNvPr id="193" name="Google Shape;193;p3"/>
            <p:cNvSpPr/>
            <p:nvPr/>
          </p:nvSpPr>
          <p:spPr>
            <a:xfrm>
              <a:off x="1183005" y="2137410"/>
              <a:ext cx="2315845" cy="431800"/>
            </a:xfrm>
            <a:custGeom>
              <a:avLst/>
              <a:gdLst/>
              <a:ahLst/>
              <a:cxnLst/>
              <a:rect l="l" t="t" r="r" b="b"/>
              <a:pathLst>
                <a:path w="2315845" h="431800" extrusionOk="0">
                  <a:moveTo>
                    <a:pt x="0" y="0"/>
                  </a:moveTo>
                  <a:lnTo>
                    <a:pt x="2315845" y="0"/>
                  </a:lnTo>
                  <a:lnTo>
                    <a:pt x="2315845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</p:sp>
        <p:sp>
          <p:nvSpPr>
            <p:cNvPr id="194" name="Google Shape;194;p3"/>
            <p:cNvSpPr/>
            <p:nvPr/>
          </p:nvSpPr>
          <p:spPr>
            <a:xfrm>
              <a:off x="1183005" y="1992630"/>
              <a:ext cx="2315845" cy="5765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07304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85"/>
                <a:buFont typeface="Arial"/>
                <a:buNone/>
              </a:pPr>
              <a:r>
                <a:rPr lang="ru-RU" sz="1985" b="1" i="0" u="none" strike="noStrike" cap="none" dirty="0" err="1">
                  <a:solidFill>
                    <a:srgbClr val="FFFFFF"/>
                  </a:solidFill>
                  <a:latin typeface="Broadway" panose="04040905080B02020502" pitchFamily="82" charset="0"/>
                  <a:sym typeface="Arial"/>
                </a:rPr>
                <a:t>Киногурманы</a:t>
              </a:r>
              <a:endParaRPr sz="1985" b="1" i="0" u="none" strike="noStrike" cap="none" dirty="0">
                <a:solidFill>
                  <a:srgbClr val="FFFFFF"/>
                </a:solidFill>
                <a:latin typeface="Italianate" pitchFamily="2" charset="0"/>
                <a:sym typeface="Arial"/>
              </a:endParaRPr>
            </a:p>
          </p:txBody>
        </p:sp>
      </p:grpSp>
      <p:grpSp>
        <p:nvGrpSpPr>
          <p:cNvPr id="195" name="Google Shape;195;p3"/>
          <p:cNvGrpSpPr/>
          <p:nvPr/>
        </p:nvGrpSpPr>
        <p:grpSpPr>
          <a:xfrm>
            <a:off x="4937760" y="1992630"/>
            <a:ext cx="2316480" cy="576580"/>
            <a:chOff x="4937760" y="1992630"/>
            <a:chExt cx="2316480" cy="576580"/>
          </a:xfrm>
        </p:grpSpPr>
        <p:sp>
          <p:nvSpPr>
            <p:cNvPr id="196" name="Google Shape;196;p3"/>
            <p:cNvSpPr/>
            <p:nvPr/>
          </p:nvSpPr>
          <p:spPr>
            <a:xfrm>
              <a:off x="4937760" y="2137410"/>
              <a:ext cx="2316480" cy="431800"/>
            </a:xfrm>
            <a:custGeom>
              <a:avLst/>
              <a:gdLst/>
              <a:ahLst/>
              <a:cxnLst/>
              <a:rect l="l" t="t" r="r" b="b"/>
              <a:pathLst>
                <a:path w="2316480" h="431800" extrusionOk="0">
                  <a:moveTo>
                    <a:pt x="0" y="0"/>
                  </a:moveTo>
                  <a:lnTo>
                    <a:pt x="2316480" y="0"/>
                  </a:lnTo>
                  <a:lnTo>
                    <a:pt x="2316480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</p:sp>
        <p:sp>
          <p:nvSpPr>
            <p:cNvPr id="197" name="Google Shape;197;p3"/>
            <p:cNvSpPr/>
            <p:nvPr/>
          </p:nvSpPr>
          <p:spPr>
            <a:xfrm>
              <a:off x="4937760" y="1992630"/>
              <a:ext cx="2316480" cy="5765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07304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85"/>
                <a:buFont typeface="Arial"/>
                <a:buNone/>
              </a:pPr>
              <a:r>
                <a:rPr lang="ru-RU" sz="1985" b="1" i="0" u="none" strike="noStrike" cap="none" dirty="0">
                  <a:solidFill>
                    <a:srgbClr val="FFFFFF"/>
                  </a:solidFill>
                  <a:latin typeface="Broadway" panose="04040905080B02020502" pitchFamily="82" charset="0"/>
                  <a:sym typeface="Arial"/>
                </a:rPr>
                <a:t>Компании друзей</a:t>
              </a:r>
              <a:endParaRPr sz="1985" b="1" i="0" u="none" strike="noStrike" cap="none" dirty="0">
                <a:solidFill>
                  <a:srgbClr val="FFFFFF"/>
                </a:solidFill>
                <a:latin typeface="Italianate" pitchFamily="2" charset="0"/>
                <a:sym typeface="Arial"/>
              </a:endParaRPr>
            </a:p>
          </p:txBody>
        </p:sp>
      </p:grpSp>
      <p:grpSp>
        <p:nvGrpSpPr>
          <p:cNvPr id="198" name="Google Shape;198;p3"/>
          <p:cNvGrpSpPr/>
          <p:nvPr/>
        </p:nvGrpSpPr>
        <p:grpSpPr>
          <a:xfrm>
            <a:off x="8856345" y="1992630"/>
            <a:ext cx="2315845" cy="576580"/>
            <a:chOff x="8856345" y="1992630"/>
            <a:chExt cx="2315845" cy="576580"/>
          </a:xfrm>
        </p:grpSpPr>
        <p:sp>
          <p:nvSpPr>
            <p:cNvPr id="199" name="Google Shape;199;p3"/>
            <p:cNvSpPr/>
            <p:nvPr/>
          </p:nvSpPr>
          <p:spPr>
            <a:xfrm>
              <a:off x="8856345" y="2137410"/>
              <a:ext cx="2315845" cy="431800"/>
            </a:xfrm>
            <a:custGeom>
              <a:avLst/>
              <a:gdLst/>
              <a:ahLst/>
              <a:cxnLst/>
              <a:rect l="l" t="t" r="r" b="b"/>
              <a:pathLst>
                <a:path w="2315845" h="431800" extrusionOk="0">
                  <a:moveTo>
                    <a:pt x="0" y="0"/>
                  </a:moveTo>
                  <a:lnTo>
                    <a:pt x="2315845" y="0"/>
                  </a:lnTo>
                  <a:lnTo>
                    <a:pt x="2315845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</p:sp>
        <p:sp>
          <p:nvSpPr>
            <p:cNvPr id="200" name="Google Shape;200;p3"/>
            <p:cNvSpPr/>
            <p:nvPr/>
          </p:nvSpPr>
          <p:spPr>
            <a:xfrm>
              <a:off x="8856345" y="1992630"/>
              <a:ext cx="2315845" cy="5765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07304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85"/>
                <a:buFont typeface="Arial"/>
                <a:buNone/>
              </a:pPr>
              <a:r>
                <a:rPr lang="ru-RU" sz="1985" b="1" i="0" u="none" strike="noStrike" cap="none" dirty="0">
                  <a:solidFill>
                    <a:srgbClr val="FFFFFF"/>
                  </a:solidFill>
                  <a:latin typeface="Broadway" panose="04040905080B02020502" pitchFamily="82" charset="0"/>
                  <a:sym typeface="Arial"/>
                </a:rPr>
                <a:t>Бизнес - клиенты</a:t>
              </a:r>
              <a:endParaRPr sz="1985" b="1" i="0" u="none" strike="noStrike" cap="none" dirty="0">
                <a:solidFill>
                  <a:srgbClr val="FFFFFF"/>
                </a:solidFill>
                <a:latin typeface="Italianate" pitchFamily="2" charset="0"/>
                <a:sym typeface="Arial"/>
              </a:endParaRPr>
            </a:p>
          </p:txBody>
        </p:sp>
      </p:grpSp>
      <p:sp>
        <p:nvSpPr>
          <p:cNvPr id="201" name="Google Shape;201;p3"/>
          <p:cNvSpPr/>
          <p:nvPr/>
        </p:nvSpPr>
        <p:spPr>
          <a:xfrm>
            <a:off x="9092516" y="-3111139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5"/>
                </a:lnTo>
                <a:lnTo>
                  <a:pt x="0" y="52101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3" name="Google Shape;203;p3"/>
          <p:cNvSpPr/>
          <p:nvPr/>
        </p:nvSpPr>
        <p:spPr>
          <a:xfrm>
            <a:off x="807720" y="107315"/>
            <a:ext cx="8818880" cy="1745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АНАЛИЗ ЦЕЛЕВОЙ АУДИТОРИИ</a:t>
            </a:r>
            <a:r>
              <a:rPr lang="en-US" sz="4630" b="1" i="0" u="none" strike="noStrike" cap="none" dirty="0">
                <a:solidFill>
                  <a:srgbClr val="231F20"/>
                </a:solidFill>
                <a:latin typeface="Italianate" pitchFamily="2" charset="0"/>
                <a:sym typeface="Arial"/>
              </a:rPr>
              <a:t> </a:t>
            </a:r>
            <a:endParaRPr sz="4630" b="1" i="0" u="none" strike="noStrike" cap="none" dirty="0">
              <a:solidFill>
                <a:srgbClr val="231F20"/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968854" y="2708910"/>
            <a:ext cx="2769168" cy="203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>
              <a:buClr>
                <a:srgbClr val="231F20"/>
              </a:buClr>
              <a:buSzPts val="1465"/>
              <a:buFont typeface="Wingdings" panose="05000000000000000000" pitchFamily="2" charset="2"/>
              <a:buChar char="Ø"/>
            </a:pPr>
            <a:r>
              <a:rPr lang="ru-RU" sz="1600" dirty="0" err="1">
                <a:solidFill>
                  <a:schemeClr val="dk1"/>
                </a:solidFill>
                <a:latin typeface="Italianate" pitchFamily="2" charset="0"/>
              </a:rPr>
              <a:t>П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росмотр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в 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зале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с 4D-эффектами </a:t>
            </a:r>
            <a:r>
              <a:rPr lang="ru-RU" sz="1600" dirty="0">
                <a:solidFill>
                  <a:schemeClr val="dk1"/>
                </a:solidFill>
                <a:latin typeface="Italianate" pitchFamily="2" charset="0"/>
              </a:rPr>
              <a:t>и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тематический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ужин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из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мира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кино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(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от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«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Крестного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отца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» 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до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 «</a:t>
            </a:r>
            <a:r>
              <a:rPr lang="en-US" sz="1600" dirty="0" err="1">
                <a:solidFill>
                  <a:schemeClr val="dk1"/>
                </a:solidFill>
                <a:latin typeface="Italianate" pitchFamily="2" charset="0"/>
              </a:rPr>
              <a:t>Аватара</a:t>
            </a:r>
            <a:r>
              <a:rPr lang="en-US" sz="1600" dirty="0">
                <a:solidFill>
                  <a:schemeClr val="dk1"/>
                </a:solidFill>
                <a:latin typeface="Italianate" pitchFamily="2" charset="0"/>
              </a:rPr>
              <a:t>»).</a:t>
            </a:r>
            <a:endParaRPr sz="1465" b="0" i="0" u="none" strike="noStrike" cap="none" dirty="0">
              <a:solidFill>
                <a:srgbClr val="231F20"/>
              </a:solidFill>
              <a:latin typeface="Italianate" pitchFamily="2" charset="0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3964305" y="2633980"/>
            <a:ext cx="4263390" cy="112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Italianate" pitchFamily="2" charset="0"/>
              </a:rPr>
              <a:t>Комфортные залы для отдыха и общения с друзьями  с 4D-эффектами </a:t>
            </a:r>
            <a:endParaRPr lang="ru-RU" sz="1600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Italianate" pitchFamily="2" charset="0"/>
              </a:rPr>
              <a:t>Фуршет в стиле фильма (пицца для «Черепашек-ниндзя», </a:t>
            </a:r>
            <a:r>
              <a:rPr lang="ru-RU" sz="1600" dirty="0" err="1">
                <a:solidFill>
                  <a:schemeClr val="dk1"/>
                </a:solidFill>
                <a:latin typeface="Italianate" pitchFamily="2" charset="0"/>
              </a:rPr>
              <a:t>бургеры</a:t>
            </a:r>
            <a:r>
              <a:rPr lang="ru-RU" sz="1600" dirty="0">
                <a:solidFill>
                  <a:schemeClr val="dk1"/>
                </a:solidFill>
                <a:latin typeface="Italianate" pitchFamily="2" charset="0"/>
              </a:rPr>
              <a:t> для «Резни») </a:t>
            </a:r>
            <a:endParaRPr lang="ru-RU" sz="1600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Italianate" pitchFamily="2" charset="0"/>
              </a:rPr>
              <a:t>Фото в декорациях с реквизитом  </a:t>
            </a:r>
            <a:endParaRPr lang="ru-RU" sz="1600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8635023" y="2701510"/>
            <a:ext cx="3063728" cy="135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Italianate" pitchFamily="2" charset="0"/>
              </a:rPr>
              <a:t>VIP-залы для презентаций с кинопоказом  </a:t>
            </a:r>
            <a:endParaRPr lang="ru-RU" sz="1600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Italianate" pitchFamily="2" charset="0"/>
              </a:rPr>
              <a:t>Кофе-брейк в стиле «Волка с Уолл-стрит»  </a:t>
            </a:r>
            <a:endParaRPr lang="ru-RU" sz="1600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dk1"/>
                </a:solidFill>
                <a:latin typeface="Italianate" pitchFamily="2" charset="0"/>
              </a:rPr>
              <a:t>Услуга «Кино-</a:t>
            </a:r>
            <a:r>
              <a:rPr lang="ru-RU" sz="1600" dirty="0" err="1">
                <a:solidFill>
                  <a:schemeClr val="dk1"/>
                </a:solidFill>
                <a:latin typeface="Italianate" pitchFamily="2" charset="0"/>
              </a:rPr>
              <a:t>тимбилдинг</a:t>
            </a:r>
            <a:r>
              <a:rPr lang="ru-RU" sz="1600" dirty="0">
                <a:solidFill>
                  <a:schemeClr val="dk1"/>
                </a:solidFill>
                <a:latin typeface="Italianate" pitchFamily="2" charset="0"/>
              </a:rPr>
              <a:t>»</a:t>
            </a:r>
            <a:endParaRPr sz="1465" b="0" i="0" u="none" strike="noStrike" cap="none" dirty="0">
              <a:solidFill>
                <a:srgbClr val="231F20"/>
              </a:solidFill>
              <a:latin typeface="Italianate" pitchFamily="2" charset="0"/>
              <a:sym typeface="Arial"/>
            </a:endParaRPr>
          </a:p>
        </p:txBody>
      </p:sp>
      <p:pic>
        <p:nvPicPr>
          <p:cNvPr id="209" name="Google Shape;209;p3" descr="XidXdT-q1HE"/>
          <p:cNvPicPr preferRelativeResize="0"/>
          <p:nvPr/>
        </p:nvPicPr>
        <p:blipFill rotWithShape="1">
          <a:blip r:embed="rId5">
            <a:alphaModFix/>
          </a:blip>
          <a:srcRect l="35570" t="27290" r="36110" b="27680"/>
          <a:stretch/>
        </p:blipFill>
        <p:spPr>
          <a:xfrm>
            <a:off x="11368722" y="-50581"/>
            <a:ext cx="961390" cy="96139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02;p3"/>
          <p:cNvSpPr/>
          <p:nvPr/>
        </p:nvSpPr>
        <p:spPr>
          <a:xfrm rot="-4176363">
            <a:off x="-2394150" y="4108140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Скругленный прямоугольник 1"/>
          <p:cNvSpPr/>
          <p:nvPr/>
        </p:nvSpPr>
        <p:spPr>
          <a:xfrm>
            <a:off x="8746320" y="4466679"/>
            <a:ext cx="2959881" cy="2043686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Google Shape;21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56345" y="4543426"/>
            <a:ext cx="2774901" cy="1853678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4538005" y="4466679"/>
            <a:ext cx="3147376" cy="2043686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Google Shape;21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24953" y="4543425"/>
            <a:ext cx="2973480" cy="1853680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30" name="Скругленный прямоугольник 29"/>
          <p:cNvSpPr/>
          <p:nvPr/>
        </p:nvSpPr>
        <p:spPr>
          <a:xfrm>
            <a:off x="635617" y="4466679"/>
            <a:ext cx="3147376" cy="2043686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avatars.mds.yandex.net/i?id=a6eca9a232f4091e7604cb75fb8c6e826461ab31-2811359-images-thumbs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8" y="4543425"/>
            <a:ext cx="3057434" cy="18536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201;p3"/>
          <p:cNvSpPr/>
          <p:nvPr/>
        </p:nvSpPr>
        <p:spPr>
          <a:xfrm>
            <a:off x="-2538730" y="-1634380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5"/>
                </a:lnTo>
                <a:lnTo>
                  <a:pt x="0" y="52101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8085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5;p1"/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5" name="Google Shape;235;p6"/>
          <p:cNvSpPr/>
          <p:nvPr/>
        </p:nvSpPr>
        <p:spPr>
          <a:xfrm>
            <a:off x="777558" y="1280161"/>
            <a:ext cx="5401945" cy="202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«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Попробуйте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кино на вкус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!»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После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просмотра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фильма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ru-RU" sz="1800" dirty="0">
                <a:solidFill>
                  <a:schemeClr val="dk1"/>
                </a:solidFill>
                <a:latin typeface="Italianate" pitchFamily="2" charset="0"/>
              </a:rPr>
              <a:t>гостей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ждёт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особое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угощение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—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тематические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блюда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и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напитки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вдохновлённые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культовыми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кинолентами</a:t>
            </a:r>
            <a:r>
              <a:rPr lang="ru-RU" sz="1800" dirty="0">
                <a:solidFill>
                  <a:schemeClr val="dk1"/>
                </a:solidFill>
                <a:latin typeface="Italianate" pitchFamily="2" charset="0"/>
              </a:rPr>
              <a:t>.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 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Погрузитесь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в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атмосферу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любимых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фильмов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не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только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глазами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но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и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вкусом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! 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6"/>
          <p:cNvSpPr/>
          <p:nvPr/>
        </p:nvSpPr>
        <p:spPr>
          <a:xfrm>
            <a:off x="2377440" y="350520"/>
            <a:ext cx="7762875" cy="57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ТЕМАТИЧЕСКАЯ ЕДА ИЗ ФИЛЬМОВ</a:t>
            </a:r>
            <a:endParaRPr dirty="0">
              <a:latin typeface="Italianate" pitchFamily="2" charset="0"/>
            </a:endParaRPr>
          </a:p>
        </p:txBody>
      </p:sp>
      <p:pic>
        <p:nvPicPr>
          <p:cNvPr id="237" name="Google Shape;237;p6" descr="image-Photoro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9960" y="934085"/>
            <a:ext cx="2646680" cy="3320415"/>
          </a:xfrm>
          <a:prstGeom prst="rect">
            <a:avLst/>
          </a:prstGeom>
          <a:noFill/>
          <a:ln>
            <a:noFill/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</p:pic>
      <p:pic>
        <p:nvPicPr>
          <p:cNvPr id="238" name="Google Shape;238;p6" descr="image-Photoroom (4)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87790" y="1263015"/>
            <a:ext cx="2863850" cy="2863850"/>
          </a:xfrm>
          <a:prstGeom prst="snip2DiagRect">
            <a:avLst/>
          </a:prstGeom>
          <a:noFill/>
          <a:ln>
            <a:noFill/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</p:pic>
      <p:pic>
        <p:nvPicPr>
          <p:cNvPr id="239" name="Google Shape;23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8555" y="4165600"/>
            <a:ext cx="2458085" cy="2458085"/>
          </a:xfrm>
          <a:prstGeom prst="snip2DiagRect">
            <a:avLst/>
          </a:prstGeom>
          <a:noFill/>
          <a:ln>
            <a:noFill/>
          </a:ln>
          <a:effectLst>
            <a:glow rad="63500">
              <a:schemeClr val="bg2">
                <a:lumMod val="25000"/>
                <a:alpha val="40000"/>
              </a:schemeClr>
            </a:glow>
            <a:outerShdw blurRad="12700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40" name="Google Shape;24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84310" y="4165600"/>
            <a:ext cx="2692400" cy="2473960"/>
          </a:xfrm>
          <a:prstGeom prst="roundRect">
            <a:avLst/>
          </a:prstGeom>
          <a:noFill/>
          <a:ln>
            <a:noFill/>
          </a:ln>
          <a:effectLst>
            <a:glow rad="63500">
              <a:schemeClr val="bg2">
                <a:lumMod val="25000"/>
                <a:alpha val="40000"/>
              </a:schemeClr>
            </a:glow>
          </a:effectLst>
        </p:spPr>
      </p:pic>
      <p:sp>
        <p:nvSpPr>
          <p:cNvPr id="241" name="Google Shape;241;p6"/>
          <p:cNvSpPr/>
          <p:nvPr/>
        </p:nvSpPr>
        <p:spPr>
          <a:xfrm rot="-4176363">
            <a:off x="-2933929" y="5171196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2" name="Google Shape;242;p6"/>
          <p:cNvSpPr/>
          <p:nvPr/>
        </p:nvSpPr>
        <p:spPr>
          <a:xfrm rot="-4176363">
            <a:off x="-2373686" y="-3211617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43" name="Google Shape;243;p6" descr="XidXdT-q1HE"/>
          <p:cNvPicPr preferRelativeResize="0"/>
          <p:nvPr/>
        </p:nvPicPr>
        <p:blipFill rotWithShape="1">
          <a:blip r:embed="rId9">
            <a:alphaModFix/>
          </a:blip>
          <a:srcRect l="35569" t="27288" r="36110" b="27680"/>
          <a:stretch/>
        </p:blipFill>
        <p:spPr>
          <a:xfrm>
            <a:off x="11230610" y="0"/>
            <a:ext cx="961390" cy="9613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73;p2"/>
          <p:cNvGrpSpPr/>
          <p:nvPr/>
        </p:nvGrpSpPr>
        <p:grpSpPr>
          <a:xfrm>
            <a:off x="838318" y="3404382"/>
            <a:ext cx="5138481" cy="2703386"/>
            <a:chOff x="1428115" y="2231390"/>
            <a:chExt cx="6406515" cy="2919730"/>
          </a:xfrm>
          <a:solidFill>
            <a:schemeClr val="bg1">
              <a:lumMod val="85000"/>
            </a:schemeClr>
          </a:solidFill>
        </p:grpSpPr>
        <p:sp>
          <p:nvSpPr>
            <p:cNvPr id="13" name="Google Shape;174;p2"/>
            <p:cNvSpPr/>
            <p:nvPr/>
          </p:nvSpPr>
          <p:spPr>
            <a:xfrm>
              <a:off x="1428115" y="2264410"/>
              <a:ext cx="6406515" cy="2886710"/>
            </a:xfrm>
            <a:custGeom>
              <a:avLst/>
              <a:gdLst/>
              <a:ahLst/>
              <a:cxnLst/>
              <a:rect l="l" t="t" r="r" b="b"/>
              <a:pathLst>
                <a:path w="6406515" h="2886710" extrusionOk="0">
                  <a:moveTo>
                    <a:pt x="0" y="0"/>
                  </a:moveTo>
                  <a:lnTo>
                    <a:pt x="6406515" y="0"/>
                  </a:lnTo>
                  <a:lnTo>
                    <a:pt x="6406515" y="2886710"/>
                  </a:lnTo>
                  <a:lnTo>
                    <a:pt x="0" y="288671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Google Shape;175;p2"/>
            <p:cNvSpPr/>
            <p:nvPr/>
          </p:nvSpPr>
          <p:spPr>
            <a:xfrm>
              <a:off x="1428116" y="2231390"/>
              <a:ext cx="6330005" cy="291973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3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80260" y="3539373"/>
            <a:ext cx="4996539" cy="256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talianate" pitchFamily="2" charset="0"/>
              </a:rPr>
              <a:t>«Властелин колец»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talianate" pitchFamily="2" charset="0"/>
              </a:rPr>
              <a:t>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talianate" pitchFamily="2" charset="0"/>
              </a:rPr>
              <a:t>— эль и </a:t>
            </a:r>
            <a:r>
              <a:rPr lang="ru-RU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talianate" pitchFamily="2" charset="0"/>
              </a:rPr>
              <a:t>лембас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talianate" pitchFamily="2" charset="0"/>
              </a:rPr>
              <a:t>  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talianate" pitchFamily="2" charset="0"/>
              </a:rPr>
              <a:t>«Гарри Поттер»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talianate" pitchFamily="2" charset="0"/>
              </a:rPr>
              <a:t> </a:t>
            </a: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talianate" pitchFamily="2" charset="0"/>
              </a:rPr>
              <a:t>— сливочное пиво и тыквенные пироги 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talianate" pitchFamily="2" charset="0"/>
              </a:rPr>
              <a:t>«Алиса в Стране чудес» — волшебные кексы и чай с Безумного Шляпника  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just">
              <a:lnSpc>
                <a:spcPct val="115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Italianate" pitchFamily="2" charset="0"/>
              </a:rPr>
              <a:t>«Пираты Карибского моря» — ромовый пунш и солёные крендели  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algn="just"/>
            <a:endParaRPr lang="ru-RU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5;p1"/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6" name="Google Shape;296;p13"/>
          <p:cNvSpPr/>
          <p:nvPr/>
        </p:nvSpPr>
        <p:spPr>
          <a:xfrm>
            <a:off x="2186305" y="381000"/>
            <a:ext cx="7941945" cy="65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ПОЛНОЕ ПОГРУЖЕНИЕ В ФИЛЬМ</a:t>
            </a:r>
            <a:endParaRPr dirty="0">
              <a:latin typeface="Italianate" pitchFamily="2" charset="0"/>
            </a:endParaRPr>
          </a:p>
        </p:txBody>
      </p:sp>
      <p:pic>
        <p:nvPicPr>
          <p:cNvPr id="298" name="Google Shape;29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2835" y="1185545"/>
            <a:ext cx="3686810" cy="252539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</a:effectLst>
        </p:spPr>
      </p:pic>
      <p:pic>
        <p:nvPicPr>
          <p:cNvPr id="299" name="Google Shape;299;p13" descr="image-Photoroom (1)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1347" y="3292084"/>
            <a:ext cx="4926965" cy="484824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2">
                <a:lumMod val="50000"/>
                <a:alpha val="40000"/>
              </a:schemeClr>
            </a:glow>
          </a:effectLst>
        </p:spPr>
      </p:pic>
      <p:sp>
        <p:nvSpPr>
          <p:cNvPr id="300" name="Google Shape;300;p13"/>
          <p:cNvSpPr/>
          <p:nvPr/>
        </p:nvSpPr>
        <p:spPr>
          <a:xfrm rot="-8676365">
            <a:off x="9922904" y="-1971992"/>
            <a:ext cx="5078095" cy="5210175"/>
          </a:xfrm>
          <a:custGeom>
            <a:avLst/>
            <a:gdLst/>
            <a:ahLst/>
            <a:cxnLst/>
            <a:rect l="l" t="t" r="r" b="b"/>
            <a:pathLst>
              <a:path w="5078095" h="5210175" extrusionOk="0">
                <a:moveTo>
                  <a:pt x="0" y="0"/>
                </a:moveTo>
                <a:lnTo>
                  <a:pt x="5078094" y="0"/>
                </a:lnTo>
                <a:lnTo>
                  <a:pt x="5078094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1" name="Google Shape;301;p13"/>
          <p:cNvSpPr/>
          <p:nvPr/>
        </p:nvSpPr>
        <p:spPr>
          <a:xfrm rot="-4176363">
            <a:off x="-2790750" y="-2947511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02" name="Google Shape;30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58025" y="3822700"/>
            <a:ext cx="4572000" cy="257175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</a:effectLst>
        </p:spPr>
      </p:pic>
      <p:pic>
        <p:nvPicPr>
          <p:cNvPr id="303" name="Google Shape;303;p13" descr="XidXdT-q1HE"/>
          <p:cNvPicPr preferRelativeResize="0"/>
          <p:nvPr/>
        </p:nvPicPr>
        <p:blipFill rotWithShape="1">
          <a:blip r:embed="rId8">
            <a:alphaModFix/>
          </a:blip>
          <a:srcRect l="35569" t="27288" r="36110" b="27680"/>
          <a:stretch/>
        </p:blipFill>
        <p:spPr>
          <a:xfrm>
            <a:off x="11230610" y="0"/>
            <a:ext cx="961390" cy="9613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73;p2"/>
          <p:cNvGrpSpPr/>
          <p:nvPr/>
        </p:nvGrpSpPr>
        <p:grpSpPr>
          <a:xfrm>
            <a:off x="618876" y="1654677"/>
            <a:ext cx="6406515" cy="2919730"/>
            <a:chOff x="1428115" y="2231390"/>
            <a:chExt cx="6406515" cy="2919730"/>
          </a:xfrm>
          <a:solidFill>
            <a:schemeClr val="bg1">
              <a:lumMod val="85000"/>
            </a:schemeClr>
          </a:solidFill>
        </p:grpSpPr>
        <p:sp>
          <p:nvSpPr>
            <p:cNvPr id="12" name="Google Shape;174;p2"/>
            <p:cNvSpPr/>
            <p:nvPr/>
          </p:nvSpPr>
          <p:spPr>
            <a:xfrm>
              <a:off x="1428115" y="2264410"/>
              <a:ext cx="6406515" cy="2886710"/>
            </a:xfrm>
            <a:custGeom>
              <a:avLst/>
              <a:gdLst/>
              <a:ahLst/>
              <a:cxnLst/>
              <a:rect l="l" t="t" r="r" b="b"/>
              <a:pathLst>
                <a:path w="6406515" h="2886710" extrusionOk="0">
                  <a:moveTo>
                    <a:pt x="0" y="0"/>
                  </a:moveTo>
                  <a:lnTo>
                    <a:pt x="6406515" y="0"/>
                  </a:lnTo>
                  <a:lnTo>
                    <a:pt x="6406515" y="2886710"/>
                  </a:lnTo>
                  <a:lnTo>
                    <a:pt x="0" y="288671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Google Shape;175;p2"/>
            <p:cNvSpPr/>
            <p:nvPr/>
          </p:nvSpPr>
          <p:spPr>
            <a:xfrm>
              <a:off x="1428115" y="2231390"/>
              <a:ext cx="6406515" cy="291973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650" tIns="33650" rIns="33650" bIns="33650" anchor="ctr" anchorCtr="0">
              <a:noAutofit/>
            </a:bodyPr>
            <a:lstStyle/>
            <a:p>
              <a:pPr marL="0" marR="0" lvl="0" indent="0" algn="ctr" rtl="0">
                <a:lnSpc>
                  <a:spcPct val="23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bg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13"/>
          <p:cNvSpPr/>
          <p:nvPr/>
        </p:nvSpPr>
        <p:spPr>
          <a:xfrm>
            <a:off x="916706" y="1761223"/>
            <a:ext cx="5736248" cy="2587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Во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время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просмотра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вас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ждёт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полный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эффект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присутствия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благодаря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:  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ngdings" panose="05000000000000000000" pitchFamily="2" charset="2"/>
              <a:buChar char="Ø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Объёмному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звуку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—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каждый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шёпот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взрыв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или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музыкальный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момент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будто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вокруг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вас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.  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ngdings" panose="05000000000000000000" pitchFamily="2" charset="2"/>
              <a:buChar char="Ø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Динамическим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световым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эффектами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—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вспышки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блики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и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таинственное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мерцание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усиливают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атмосферу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.  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ngdings" panose="05000000000000000000" pitchFamily="2" charset="2"/>
              <a:buChar char="Ø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4D-эффектам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—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дуновение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ветра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лёгкие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вибрации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ароматы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и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даже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капли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Italianate" pitchFamily="2" charset="0"/>
                <a:sym typeface="Arial"/>
              </a:rPr>
              <a:t>воды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 </a:t>
            </a:r>
            <a:endParaRPr sz="2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155;p1"/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" name="Google Shape;155;p1"/>
          <p:cNvSpPr/>
          <p:nvPr/>
        </p:nvSpPr>
        <p:spPr>
          <a:xfrm rot="10800000">
            <a:off x="5019430" y="2549577"/>
            <a:ext cx="6403517" cy="2876188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5"/>
          <p:cNvSpPr/>
          <p:nvPr/>
        </p:nvSpPr>
        <p:spPr>
          <a:xfrm>
            <a:off x="118100" y="4520424"/>
            <a:ext cx="6443662" cy="537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Italianate" pitchFamily="2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2078096" y="152061"/>
            <a:ext cx="9149715" cy="7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Italianate" pitchFamily="2" charset="0"/>
                <a:sym typeface="Arial"/>
              </a:rPr>
              <a:t>ТЕМАТИЧЕСКИЕ МЕРОПРИЯТИЯ</a:t>
            </a:r>
            <a:endParaRPr sz="3000" b="0" i="0" u="none" strike="noStrike" cap="none" dirty="0">
              <a:solidFill>
                <a:schemeClr val="dk1"/>
              </a:solidFill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90475" y="2907187"/>
            <a:ext cx="2647306" cy="1690934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</a:effectLst>
        </p:spPr>
      </p:pic>
      <p:pic>
        <p:nvPicPr>
          <p:cNvPr id="228" name="Google Shape;22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6462" y="4726115"/>
            <a:ext cx="2637281" cy="1810575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bg2">
                <a:lumMod val="25000"/>
                <a:alpha val="40000"/>
              </a:schemeClr>
            </a:glow>
          </a:effectLst>
        </p:spPr>
      </p:pic>
      <p:pic>
        <p:nvPicPr>
          <p:cNvPr id="229" name="Google Shape;22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698" y="2907187"/>
            <a:ext cx="2818765" cy="1773555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tx2">
                <a:lumMod val="75000"/>
                <a:alpha val="40000"/>
              </a:schemeClr>
            </a:glow>
          </a:effectLst>
        </p:spPr>
      </p:pic>
      <p:sp>
        <p:nvSpPr>
          <p:cNvPr id="9" name="Google Shape;216;p4"/>
          <p:cNvSpPr/>
          <p:nvPr/>
        </p:nvSpPr>
        <p:spPr>
          <a:xfrm rot="-4176363">
            <a:off x="10365832" y="-1491299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30" name="Google Shape;230;p5" descr="XidXdT-q1HE"/>
          <p:cNvPicPr preferRelativeResize="0"/>
          <p:nvPr/>
        </p:nvPicPr>
        <p:blipFill rotWithShape="1">
          <a:blip r:embed="rId8">
            <a:alphaModFix/>
          </a:blip>
          <a:srcRect l="35569" t="27288" r="36110" b="27680"/>
          <a:stretch/>
        </p:blipFill>
        <p:spPr>
          <a:xfrm>
            <a:off x="11232009" y="9883"/>
            <a:ext cx="961390" cy="9613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2;p6"/>
          <p:cNvSpPr/>
          <p:nvPr/>
        </p:nvSpPr>
        <p:spPr>
          <a:xfrm rot="-4176363">
            <a:off x="-3280037" y="-2879414"/>
            <a:ext cx="5077460" cy="5210175"/>
          </a:xfrm>
          <a:custGeom>
            <a:avLst/>
            <a:gdLst/>
            <a:ahLst/>
            <a:cxnLst/>
            <a:rect l="l" t="t" r="r" b="b"/>
            <a:pathLst>
              <a:path w="5077460" h="5210175" extrusionOk="0">
                <a:moveTo>
                  <a:pt x="0" y="0"/>
                </a:moveTo>
                <a:lnTo>
                  <a:pt x="5077459" y="0"/>
                </a:lnTo>
                <a:lnTo>
                  <a:pt x="5077459" y="5210174"/>
                </a:lnTo>
                <a:lnTo>
                  <a:pt x="0" y="521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Овал 1"/>
          <p:cNvSpPr/>
          <p:nvPr/>
        </p:nvSpPr>
        <p:spPr>
          <a:xfrm>
            <a:off x="548880" y="1226843"/>
            <a:ext cx="4183042" cy="139333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6071" y="1284891"/>
            <a:ext cx="4529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500"/>
            </a:pPr>
            <a:r>
              <a:rPr lang="ru-RU" dirty="0">
                <a:latin typeface="Italianate" pitchFamily="2" charset="0"/>
              </a:rPr>
              <a:t> 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Показ культовых фильмов   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Конкурсы на лучший костюм с призами  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Фотозона с декорациями из кино  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7736167" y="1113788"/>
            <a:ext cx="4183042" cy="139333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138060" y="1431636"/>
            <a:ext cx="3567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Ужин из тематических блюд</a:t>
            </a: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Дегустация вин из «Игры престолов» или коктейлей из «Большого </a:t>
            </a:r>
            <a:r>
              <a:rPr lang="ru-RU" dirty="0" err="1">
                <a:latin typeface="Italianate" pitchFamily="2" charset="0"/>
              </a:rPr>
              <a:t>кушa</a:t>
            </a:r>
            <a:r>
              <a:rPr lang="ru-RU" dirty="0">
                <a:latin typeface="Italianate" pitchFamily="2" charset="0"/>
              </a:rPr>
              <a:t>»  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08205" y="5050666"/>
            <a:ext cx="4183042" cy="139333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053214" y="3079993"/>
            <a:ext cx="4293903" cy="148002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736167" y="5116893"/>
            <a:ext cx="4183042" cy="139333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67393" y="5270281"/>
            <a:ext cx="3314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3 фильма одной саги подряд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Специальное меню  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Викторины между фильмами с призами  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6073" y="3342693"/>
            <a:ext cx="3661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Просмотр экранизаций и обсуждение с критиками  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Чайная церемония для «Шерлока» или виски-бар для «Безумного Макса»  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0591" y="5390030"/>
            <a:ext cx="3611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 err="1">
                <a:latin typeface="Italianate" pitchFamily="2" charset="0"/>
              </a:rPr>
              <a:t>Винтажные</a:t>
            </a:r>
            <a:r>
              <a:rPr lang="ru-RU" dirty="0">
                <a:latin typeface="Italianate" pitchFamily="2" charset="0"/>
              </a:rPr>
              <a:t> проекторы для фильмов 70-80-х  </a:t>
            </a:r>
            <a:endParaRPr lang="ru-RU" sz="1800" dirty="0">
              <a:latin typeface="Italianate" pitchFamily="2" charset="0"/>
              <a:ea typeface="Calibri"/>
              <a:cs typeface="Calibri"/>
              <a:sym typeface="Calibri"/>
            </a:endParaRPr>
          </a:p>
          <a:p>
            <a:pPr marL="285750" lvl="0" indent="-285750" algn="ctr">
              <a:buSzPts val="1500"/>
              <a:buFont typeface="Wingdings" panose="05000000000000000000" pitchFamily="2" charset="2"/>
              <a:buChar char="Ø"/>
            </a:pPr>
            <a:r>
              <a:rPr lang="ru-RU" dirty="0">
                <a:latin typeface="Italianate" pitchFamily="2" charset="0"/>
              </a:rPr>
              <a:t>Коктейли в стиле диско и фотозона «под старину»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8677" y="1643206"/>
            <a:ext cx="2513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1266073" y="1107114"/>
            <a:ext cx="452979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just">
              <a:buSzPts val="1500"/>
            </a:pPr>
            <a:r>
              <a:rPr lang="ru-RU" sz="1800" b="1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Косплей</a:t>
            </a:r>
            <a:r>
              <a:rPr lang="ru-RU" sz="1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 - вечеринки</a:t>
            </a:r>
            <a:r>
              <a:rPr lang="ru-RU" sz="16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 </a:t>
            </a:r>
            <a:endParaRPr lang="ru-RU" sz="2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04937" y="1036283"/>
            <a:ext cx="452979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just">
              <a:buSzPts val="1500"/>
            </a:pPr>
            <a:r>
              <a:rPr lang="ru-RU" sz="1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Гастрономические показы</a:t>
            </a:r>
            <a:r>
              <a:rPr lang="ru-RU" sz="1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 </a:t>
            </a:r>
            <a:endParaRPr lang="ru-RU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07459" y="2964060"/>
            <a:ext cx="452979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lvl="0" algn="just">
              <a:buSzPts val="1500"/>
            </a:pPr>
            <a:r>
              <a:rPr lang="ru-RU" sz="1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Камерные литературные вечера</a:t>
            </a:r>
            <a:r>
              <a:rPr lang="ru-R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 </a:t>
            </a:r>
            <a:endParaRPr lang="ru-RU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9698" y="4933143"/>
            <a:ext cx="4543841" cy="401933"/>
          </a:xfrm>
          <a:prstGeom prst="rect">
            <a:avLst/>
          </a:prstGeom>
          <a:noFill/>
        </p:spPr>
        <p:txBody>
          <a:bodyPr wrap="square" lIns="90000" rtlCol="0">
            <a:prstTxWarp prst="textArchUp">
              <a:avLst/>
            </a:prstTxWarp>
            <a:spAutoFit/>
          </a:bodyPr>
          <a:lstStyle/>
          <a:p>
            <a:pPr lvl="0" algn="just">
              <a:buSzPts val="1500"/>
            </a:pPr>
            <a:r>
              <a:rPr lang="ru-RU" sz="1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Ночные киномарафоны</a:t>
            </a:r>
            <a:r>
              <a:rPr lang="ru-RU" sz="16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 </a:t>
            </a:r>
            <a:endParaRPr lang="ru-RU" sz="20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12018" y="4955688"/>
            <a:ext cx="452979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lvl="0" algn="just">
              <a:buSzPts val="1500"/>
            </a:pPr>
            <a:r>
              <a:rPr lang="ru-RU" sz="1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alianate" pitchFamily="2" charset="0"/>
              </a:rPr>
              <a:t>Ретро показы </a:t>
            </a:r>
            <a:endParaRPr lang="ru-RU" sz="24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alianate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s://avatars.mds.yandex.net/i?id=3f5a1caa3a1e0158f4a9d221df386ddb569c9b88-10873222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05" y="1087490"/>
            <a:ext cx="2401319" cy="1600880"/>
          </a:xfrm>
          <a:prstGeom prst="roundRect">
            <a:avLst/>
          </a:prstGeom>
          <a:noFill/>
          <a:effectLst>
            <a:glow rad="228600">
              <a:schemeClr val="tx2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</TotalTime>
  <Words>672</Words>
  <Application>Microsoft Office PowerPoint</Application>
  <PresentationFormat>Широкоэкранный</PresentationFormat>
  <Paragraphs>215</Paragraphs>
  <Slides>17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Ярослав Аверин</dc:creator>
  <cp:lastModifiedBy>Ярослав Аверин</cp:lastModifiedBy>
  <cp:revision>61</cp:revision>
  <dcterms:modified xsi:type="dcterms:W3CDTF">2025-12-08T18:11:38Z</dcterms:modified>
</cp:coreProperties>
</file>