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rofessional" initials="P" lastIdx="1" clrIdx="0">
    <p:extLst>
      <p:ext uri="{19B8F6BF-5375-455C-9EA6-DF929625EA0E}">
        <p15:presenceInfo xmlns:p15="http://schemas.microsoft.com/office/powerpoint/2012/main" userId="Professional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307" y="1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39528" y="2001837"/>
            <a:ext cx="10087276" cy="1508125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39528" y="4129238"/>
            <a:ext cx="10087276" cy="11285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530" y="-100001"/>
            <a:ext cx="3006013" cy="2125974"/>
          </a:xfrm>
          <a:prstGeom prst="rect">
            <a:avLst/>
          </a:prstGeom>
        </p:spPr>
      </p:pic>
      <p:cxnSp>
        <p:nvCxnSpPr>
          <p:cNvPr id="12" name="Прямая соединительная линия 11"/>
          <p:cNvCxnSpPr/>
          <p:nvPr/>
        </p:nvCxnSpPr>
        <p:spPr>
          <a:xfrm>
            <a:off x="4555671" y="1224644"/>
            <a:ext cx="7740000" cy="0"/>
          </a:xfrm>
          <a:prstGeom prst="line">
            <a:avLst/>
          </a:prstGeom>
          <a:ln w="57150" cap="rnd">
            <a:rou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-114300" y="6237515"/>
            <a:ext cx="5388429" cy="0"/>
          </a:xfrm>
          <a:prstGeom prst="line">
            <a:avLst/>
          </a:prstGeom>
          <a:ln w="57150" cap="rnd">
            <a:rou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4090" y="5486066"/>
            <a:ext cx="6887816" cy="194156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530" y="-100001"/>
            <a:ext cx="3006013" cy="2125974"/>
          </a:xfrm>
          <a:prstGeom prst="rect">
            <a:avLst/>
          </a:prstGeom>
        </p:spPr>
      </p:pic>
      <p:cxnSp>
        <p:nvCxnSpPr>
          <p:cNvPr id="11" name="Прямая соединительная линия 10"/>
          <p:cNvCxnSpPr/>
          <p:nvPr/>
        </p:nvCxnSpPr>
        <p:spPr>
          <a:xfrm>
            <a:off x="4555671" y="1224644"/>
            <a:ext cx="7740000" cy="0"/>
          </a:xfrm>
          <a:prstGeom prst="line">
            <a:avLst/>
          </a:prstGeom>
          <a:ln w="57150" cap="rnd">
            <a:rou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48604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959429"/>
            <a:ext cx="10281557" cy="364127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53CA1-CBEF-4DE3-8F6C-FCD50C890FFC}" type="datetimeFigureOut">
              <a:rPr lang="ru-RU" smtClean="0"/>
              <a:t>01.12.2024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137322" y="5706836"/>
            <a:ext cx="1787979" cy="1065207"/>
          </a:xfrm>
        </p:spPr>
        <p:txBody>
          <a:bodyPr/>
          <a:lstStyle/>
          <a:p>
            <a:fld id="{9BBCCD1F-1D45-4B54-8540-31B71899E5DC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93108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8779" y="1286227"/>
            <a:ext cx="10087276" cy="2159618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58779" y="4165953"/>
            <a:ext cx="10087276" cy="1445576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9921960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0050234" y="5526541"/>
            <a:ext cx="1828800" cy="1331459"/>
          </a:xfrm>
        </p:spPr>
        <p:txBody>
          <a:bodyPr/>
          <a:lstStyle/>
          <a:p>
            <a:fld id="{9BBCCD1F-1D45-4B54-8540-31B71899E5DC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5252357" cy="410981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3543300" cy="410981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53CA1-CBEF-4DE3-8F6C-FCD50C890FFC}" type="datetimeFigureOut">
              <a:rPr lang="ru-RU" smtClean="0"/>
              <a:t>01.12.2024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2933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CCD1F-1D45-4B54-8540-31B71899E5DC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992085"/>
            <a:ext cx="4205741" cy="51298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702379"/>
            <a:ext cx="4205741" cy="321672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372100" y="1992085"/>
            <a:ext cx="4327071" cy="51298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372100" y="2702379"/>
            <a:ext cx="4327071" cy="321672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53CA1-CBEF-4DE3-8F6C-FCD50C890FFC}" type="datetimeFigureOut">
              <a:rPr lang="ru-RU" smtClean="0"/>
              <a:t>01.12.2024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8859383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93392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CCD1F-1D45-4B54-8540-31B71899E5DC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53CA1-CBEF-4DE3-8F6C-FCD50C890FFC}" type="datetimeFigureOut">
              <a:rPr lang="ru-RU" smtClean="0"/>
              <a:t>01.12.2024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4866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53CA1-CBEF-4DE3-8F6C-FCD50C890FFC}" type="datetimeFigureOut">
              <a:rPr lang="ru-RU" smtClean="0"/>
              <a:t>01.12.2024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CCD1F-1D45-4B54-8540-31B71899E5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8529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CCD1F-1D45-4B54-8540-31B71899E5DC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52672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66859" y="1281339"/>
            <a:ext cx="4898069" cy="458764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53CA1-CBEF-4DE3-8F6C-FCD50C890FFC}" type="datetimeFigureOut">
              <a:rPr lang="ru-RU" smtClean="0"/>
              <a:t>01.12.2024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433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CCD1F-1D45-4B54-8540-31B71899E5DC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52672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1273629"/>
            <a:ext cx="5823902" cy="411208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32831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53CA1-CBEF-4DE3-8F6C-FCD50C890FFC}" type="datetimeFigureOut">
              <a:rPr lang="ru-RU" smtClean="0"/>
              <a:t>01.12.2024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83755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 title="0"/>
          <p:cNvSpPr>
            <a:spLocks noGrp="1" noChangeAspect="1"/>
          </p:cNvSpPr>
          <p:nvPr>
            <p:ph type="sldNum" sz="quarter" idx="4"/>
          </p:nvPr>
        </p:nvSpPr>
        <p:spPr>
          <a:xfrm>
            <a:off x="10064928" y="5385718"/>
            <a:ext cx="1787978" cy="1272041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lvl1pPr algn="l">
              <a:defRPr sz="9600" b="0" i="0" baseline="0">
                <a:solidFill>
                  <a:schemeClr val="bg2">
                    <a:lumMod val="90000"/>
                  </a:schemeClr>
                </a:solidFill>
                <a:latin typeface="Gilroy Medium" panose="00000600000000000000" pitchFamily="2" charset="-52"/>
              </a:defRPr>
            </a:lvl1pPr>
          </a:lstStyle>
          <a:p>
            <a:fld id="{9BBCCD1F-1D45-4B54-8540-31B71899E5DC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959430"/>
            <a:ext cx="10281557" cy="35106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153CA1-CBEF-4DE3-8F6C-FCD50C890FFC}" type="datetimeFigureOut">
              <a:rPr lang="ru-RU" smtClean="0"/>
              <a:t>01.12.2024</a:t>
            </a:fld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5768" y="200819"/>
            <a:ext cx="1489158" cy="105319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555171"/>
            <a:ext cx="8877300" cy="11355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-57750" y="6286500"/>
            <a:ext cx="9612000" cy="0"/>
          </a:xfrm>
          <a:prstGeom prst="line">
            <a:avLst/>
          </a:prstGeom>
          <a:ln w="38100" cap="rnd">
            <a:rou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10260531" y="1094014"/>
            <a:ext cx="1980000" cy="0"/>
          </a:xfrm>
          <a:prstGeom prst="line">
            <a:avLst/>
          </a:prstGeom>
          <a:ln w="38100" cap="rnd">
            <a:rou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-57750" y="6286500"/>
            <a:ext cx="9612000" cy="0"/>
          </a:xfrm>
          <a:prstGeom prst="line">
            <a:avLst/>
          </a:prstGeom>
          <a:ln w="38100" cap="rnd">
            <a:rou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10260531" y="1094014"/>
            <a:ext cx="1980000" cy="0"/>
          </a:xfrm>
          <a:prstGeom prst="line">
            <a:avLst/>
          </a:prstGeom>
          <a:ln w="38100" cap="rnd">
            <a:rou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9870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Gilroy Bold" panose="00000800000000000000" pitchFamily="2" charset="-5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Gilroy Medium" panose="00000600000000000000" pitchFamily="2" charset="-5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Gilroy Medium" panose="00000600000000000000" pitchFamily="2" charset="-5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Gilroy Medium" panose="00000600000000000000" pitchFamily="2" charset="-5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Gilroy Medium" panose="00000600000000000000" pitchFamily="2" charset="-5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Gilroy Medium" panose="00000600000000000000" pitchFamily="2" charset="-5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Relationship Id="rId9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nikita.vorobyov0714@gmail.com" TargetMode="External"/><Relationship Id="rId2" Type="http://schemas.openxmlformats.org/officeDocument/2006/relationships/hyperlink" Target="mailto:naumovdim.2005@yandex.r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FD5DE6-CA87-4CCA-B6A5-6FEBF5DFF1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8831" y="2001837"/>
            <a:ext cx="11088740" cy="1508125"/>
          </a:xfrm>
        </p:spPr>
        <p:txBody>
          <a:bodyPr>
            <a:noAutofit/>
          </a:bodyPr>
          <a:lstStyle/>
          <a:p>
            <a:r>
              <a:rPr lang="ru-RU" sz="2800" dirty="0"/>
              <a:t>Шумовой радар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883DC17-0FD5-414B-B170-17ADBF81B5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8830" y="4619688"/>
            <a:ext cx="10087276" cy="1128562"/>
          </a:xfrm>
        </p:spPr>
        <p:txBody>
          <a:bodyPr>
            <a:norm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Чебоксарский институт (филиал) Московского политехнического университета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«ТЭС»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0CB57B7-DA2C-4572-9049-BE4F104D54DE}"/>
              </a:ext>
            </a:extLst>
          </p:cNvPr>
          <p:cNvSpPr txBox="1"/>
          <p:nvPr/>
        </p:nvSpPr>
        <p:spPr>
          <a:xfrm>
            <a:off x="648830" y="1907772"/>
            <a:ext cx="109338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/>
              <a:t>Акселерационная программа «</a:t>
            </a:r>
            <a:r>
              <a:rPr lang="ru-RU" sz="2400" b="1" dirty="0" err="1"/>
              <a:t>Мосполитех</a:t>
            </a:r>
            <a:r>
              <a:rPr lang="ru-RU" sz="2400" b="1" dirty="0"/>
              <a:t>-Чебоксары 3.0» </a:t>
            </a:r>
          </a:p>
        </p:txBody>
      </p:sp>
    </p:spTree>
    <p:extLst>
      <p:ext uri="{BB962C8B-B14F-4D97-AF65-F5344CB8AC3E}">
        <p14:creationId xmlns:p14="http://schemas.microsoft.com/office/powerpoint/2010/main" val="22257273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>
            <a:extLst>
              <a:ext uri="{FF2B5EF4-FFF2-40B4-BE49-F238E27FC236}">
                <a16:creationId xmlns:a16="http://schemas.microsoft.com/office/drawing/2014/main" id="{685BB72E-8229-4EAA-9854-DC9065061EAC}"/>
              </a:ext>
            </a:extLst>
          </p:cNvPr>
          <p:cNvSpPr txBox="1"/>
          <p:nvPr/>
        </p:nvSpPr>
        <p:spPr>
          <a:xfrm>
            <a:off x="448888" y="292416"/>
            <a:ext cx="9617824" cy="59763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Шум негативно влияет на нашу нервную систему, сокращает среднюю продолжительность жизни, становится причиной возникновения многих опасных болезней. Люди, живущие в мегаполисах и больших городах, страдают от шума на 36% больше, чем люди, которые живут в небольших населенных пунктах.</a:t>
            </a:r>
            <a:endParaRPr lang="ru-RU" sz="20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Шум с физиологической точки зрения – это любой нежелательный для человеческого слуха звук, который негативно действует на наше здоровье. Если рассматривать шум с физической точки зрения, то он представляет собой беспорядочное сочетание звуков различной силы (интенсивности) и частоты.</a:t>
            </a:r>
            <a:endParaRPr lang="ru-RU" sz="20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	На шум разного уровня человеческий организм реагирует по-разному. Чем длительнее воздействие шума на человека, тем негативнее он влияет на физическое и психическое здоровье. Длительное воздействие шума, уровень которого равен 68 – 92 дБ, становится причиной возникновения определенных заболеваний нервной системы. </a:t>
            </a:r>
            <a:endParaRPr lang="ru-RU" sz="20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В санитарных нормах указано, что в дневное время около домов и зданий уровень шума не должен превышать 55 – 58 дБ, а в период с 23 часов ночи до 7 часов утра – 45 – 48 дБ. В квартирах же днем уровень шума не должен быть выше 40 дБ, ночью – 30 дБ.</a:t>
            </a:r>
            <a:endParaRPr lang="ru-RU" sz="20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5" name="Номер слайда 2">
            <a:extLst>
              <a:ext uri="{FF2B5EF4-FFF2-40B4-BE49-F238E27FC236}">
                <a16:creationId xmlns:a16="http://schemas.microsoft.com/office/drawing/2014/main" id="{2E087730-CF3F-4810-9FAA-1A8F462E2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37322" y="5741991"/>
            <a:ext cx="1787979" cy="1065207"/>
          </a:xfrm>
        </p:spPr>
        <p:txBody>
          <a:bodyPr/>
          <a:lstStyle/>
          <a:p>
            <a:fld id="{A01BE76D-E181-4177-862E-40D97C82BFEB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2216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E3E5C985-68F4-4FDB-9E3B-8FD8D211F9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892" y="1331482"/>
            <a:ext cx="8877300" cy="726711"/>
          </a:xfrm>
        </p:spPr>
        <p:txBody>
          <a:bodyPr/>
          <a:lstStyle/>
          <a:p>
            <a:r>
              <a:rPr lang="ru-RU" dirty="0"/>
              <a:t>Пользователь и проблема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213961E3-DC50-4113-8779-A0B035E5404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2" y="2276222"/>
            <a:ext cx="2434744" cy="2434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DD8E3D6-CF36-42EE-B445-B510A5E9246D}"/>
              </a:ext>
            </a:extLst>
          </p:cNvPr>
          <p:cNvSpPr txBox="1"/>
          <p:nvPr/>
        </p:nvSpPr>
        <p:spPr>
          <a:xfrm>
            <a:off x="322335" y="4897688"/>
            <a:ext cx="18389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Государственные органы</a:t>
            </a:r>
          </a:p>
        </p:txBody>
      </p:sp>
      <p:pic>
        <p:nvPicPr>
          <p:cNvPr id="7" name="Picture 4" descr="man закрыть уши. - noise complaint стоковые фото и изображения">
            <a:extLst>
              <a:ext uri="{FF2B5EF4-FFF2-40B4-BE49-F238E27FC236}">
                <a16:creationId xmlns:a16="http://schemas.microsoft.com/office/drawing/2014/main" id="{A4B66D7B-1B92-4909-9A65-CB29A098DB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8263" y="2514909"/>
            <a:ext cx="3652118" cy="2434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BC10DD8-C668-460E-89D2-428A5DE95E8A}"/>
              </a:ext>
            </a:extLst>
          </p:cNvPr>
          <p:cNvSpPr txBox="1"/>
          <p:nvPr/>
        </p:nvSpPr>
        <p:spPr>
          <a:xfrm>
            <a:off x="9696166" y="2644170"/>
            <a:ext cx="22877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превышение допустимого уровня шума</a:t>
            </a:r>
            <a:r>
              <a:rPr lang="en-US" sz="1600" dirty="0"/>
              <a:t>,</a:t>
            </a:r>
            <a:r>
              <a:rPr lang="ru-RU" sz="1600" dirty="0"/>
              <a:t>жалобы от жителей в администрацию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C35BF32-BD4A-4DB6-A8E4-8702EA6B5167}"/>
              </a:ext>
            </a:extLst>
          </p:cNvPr>
          <p:cNvSpPr txBox="1"/>
          <p:nvPr/>
        </p:nvSpPr>
        <p:spPr>
          <a:xfrm>
            <a:off x="2588632" y="5053535"/>
            <a:ext cx="26874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Жилищные компании</a:t>
            </a:r>
          </a:p>
        </p:txBody>
      </p:sp>
      <p:pic>
        <p:nvPicPr>
          <p:cNvPr id="10" name="Picture 2" descr="Picture background">
            <a:extLst>
              <a:ext uri="{FF2B5EF4-FFF2-40B4-BE49-F238E27FC236}">
                <a16:creationId xmlns:a16="http://schemas.microsoft.com/office/drawing/2014/main" id="{F50E6541-2130-40CD-BB1E-2B5FABE07D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8208" y="2514909"/>
            <a:ext cx="3428302" cy="2196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Заголовок 3">
            <a:extLst>
              <a:ext uri="{FF2B5EF4-FFF2-40B4-BE49-F238E27FC236}">
                <a16:creationId xmlns:a16="http://schemas.microsoft.com/office/drawing/2014/main" id="{83E08E7D-CFCA-4C3F-8D9B-4B1D0B8CD26C}"/>
              </a:ext>
            </a:extLst>
          </p:cNvPr>
          <p:cNvSpPr txBox="1">
            <a:spLocks/>
          </p:cNvSpPr>
          <p:nvPr/>
        </p:nvSpPr>
        <p:spPr>
          <a:xfrm>
            <a:off x="3033660" y="234605"/>
            <a:ext cx="5705584" cy="7267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Gilroy Bold" panose="00000800000000000000" pitchFamily="2" charset="-52"/>
                <a:ea typeface="+mj-ea"/>
                <a:cs typeface="+mj-cs"/>
              </a:defRPr>
            </a:lvl1pPr>
          </a:lstStyle>
          <a:p>
            <a:r>
              <a:rPr lang="ru-RU" dirty="0"/>
              <a:t>ШУМОВЫЕ РАДАРЫ</a:t>
            </a:r>
          </a:p>
        </p:txBody>
      </p:sp>
      <p:sp>
        <p:nvSpPr>
          <p:cNvPr id="19" name="Номер слайда 2">
            <a:extLst>
              <a:ext uri="{FF2B5EF4-FFF2-40B4-BE49-F238E27FC236}">
                <a16:creationId xmlns:a16="http://schemas.microsoft.com/office/drawing/2014/main" id="{C0BD9BC6-A5B3-41F3-BCF3-58B4E1A7A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37322" y="5741991"/>
            <a:ext cx="1787979" cy="1065207"/>
          </a:xfrm>
        </p:spPr>
        <p:txBody>
          <a:bodyPr/>
          <a:lstStyle/>
          <a:p>
            <a:fld id="{A01BE76D-E181-4177-862E-40D97C82BFEB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33993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2">
            <a:extLst>
              <a:ext uri="{FF2B5EF4-FFF2-40B4-BE49-F238E27FC236}">
                <a16:creationId xmlns:a16="http://schemas.microsoft.com/office/drawing/2014/main" id="{BA59DA5E-8822-4D48-B7F6-9C66E3CEE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37322" y="5741991"/>
            <a:ext cx="1787979" cy="1065207"/>
          </a:xfrm>
        </p:spPr>
        <p:txBody>
          <a:bodyPr/>
          <a:lstStyle/>
          <a:p>
            <a:fld id="{A01BE76D-E181-4177-862E-40D97C82BFEB}" type="slidenum">
              <a:rPr lang="ru-RU" smtClean="0"/>
              <a:t>4</a:t>
            </a:fld>
            <a:endParaRPr lang="ru-RU" dirty="0"/>
          </a:p>
        </p:txBody>
      </p:sp>
      <p:sp>
        <p:nvSpPr>
          <p:cNvPr id="5" name="Заголовок 3">
            <a:extLst>
              <a:ext uri="{FF2B5EF4-FFF2-40B4-BE49-F238E27FC236}">
                <a16:creationId xmlns:a16="http://schemas.microsoft.com/office/drawing/2014/main" id="{D9766518-30B2-4F16-8E78-F44CC74CF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5171"/>
            <a:ext cx="8877300" cy="1135517"/>
          </a:xfrm>
        </p:spPr>
        <p:txBody>
          <a:bodyPr>
            <a:normAutofit/>
          </a:bodyPr>
          <a:lstStyle/>
          <a:p>
            <a:r>
              <a:rPr lang="ru-RU" dirty="0"/>
              <a:t>Актуальность проекта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215F239-C9F3-480F-8887-A0236B965C7C}"/>
              </a:ext>
            </a:extLst>
          </p:cNvPr>
          <p:cNvSpPr txBox="1"/>
          <p:nvPr/>
        </p:nvSpPr>
        <p:spPr>
          <a:xfrm>
            <a:off x="661846" y="1577933"/>
            <a:ext cx="9708886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2000" i="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Шумовые радары являются инновационным методом обнаружения объектов и анализа их движения на основе звуковых сигналов. Такие радары имеют широкий спектр применения</a:t>
            </a:r>
            <a:r>
              <a:rPr lang="en-US" sz="2000" i="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i="0" dirty="0">
              <a:solidFill>
                <a:schemeClr val="tx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Tx/>
              <a:buChar char="-"/>
            </a:pPr>
            <a:endParaRPr lang="ru-RU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2000" i="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Шумовые радары также могут быть использованы:</a:t>
            </a:r>
          </a:p>
          <a:p>
            <a:pPr marL="342900" indent="-342900" algn="l">
              <a:buFontTx/>
              <a:buChar char="-"/>
            </a:pPr>
            <a:r>
              <a:rPr lang="ru-RU" sz="2000" i="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для улучшения безопасности на дорогах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l">
              <a:buFontTx/>
              <a:buChar char="-"/>
            </a:pPr>
            <a:r>
              <a:rPr lang="ru-RU" sz="2000" i="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для обнаружения источников шума в городской среде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l">
              <a:buFontTx/>
              <a:buChar char="-"/>
            </a:pPr>
            <a:r>
              <a:rPr lang="ru-RU" sz="2000" i="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для  выявления нарушителей тишины социально значимых объектах (школы, парки, храмы, больницы и т.д.);</a:t>
            </a:r>
          </a:p>
          <a:p>
            <a:pPr marL="342900" indent="-342900" algn="l">
              <a:buFontTx/>
              <a:buChar char="-"/>
            </a:pP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предотвращения преступлений на улицах городов (нападение нп граждан).</a:t>
            </a:r>
          </a:p>
          <a:p>
            <a:pPr algn="l"/>
            <a:endParaRPr lang="ru-RU" sz="2000" i="0" dirty="0">
              <a:solidFill>
                <a:schemeClr val="tx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2000" i="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Благодаря своей уникальной способности работать в условиях плохой видимости и низкой освещенности, шумовые радары обладают высоким потенциалом для дистанционного наблюдения и контроля.</a:t>
            </a:r>
            <a:endParaRPr lang="ru-RU" sz="2000" dirty="0">
              <a:solidFill>
                <a:schemeClr val="tx2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859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2">
            <a:extLst>
              <a:ext uri="{FF2B5EF4-FFF2-40B4-BE49-F238E27FC236}">
                <a16:creationId xmlns:a16="http://schemas.microsoft.com/office/drawing/2014/main" id="{3FC6D362-4EA9-440A-8E99-E2C46F62F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37322" y="5741991"/>
            <a:ext cx="1787979" cy="1065207"/>
          </a:xfrm>
        </p:spPr>
        <p:txBody>
          <a:bodyPr/>
          <a:lstStyle/>
          <a:p>
            <a:fld id="{A01BE76D-E181-4177-862E-40D97C82BFEB}" type="slidenum">
              <a:rPr lang="ru-RU" smtClean="0"/>
              <a:t>5</a:t>
            </a:fld>
            <a:endParaRPr lang="ru-RU" dirty="0"/>
          </a:p>
        </p:txBody>
      </p:sp>
      <p:sp>
        <p:nvSpPr>
          <p:cNvPr id="6" name="Заголовок 3">
            <a:extLst>
              <a:ext uri="{FF2B5EF4-FFF2-40B4-BE49-F238E27FC236}">
                <a16:creationId xmlns:a16="http://schemas.microsoft.com/office/drawing/2014/main" id="{08D63C85-757A-4EE6-A4A0-35DF7F104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596" y="160771"/>
            <a:ext cx="8877300" cy="1135517"/>
          </a:xfrm>
        </p:spPr>
        <p:txBody>
          <a:bodyPr/>
          <a:lstStyle/>
          <a:p>
            <a:r>
              <a:rPr lang="ru-RU" dirty="0"/>
              <a:t>Конкуренты (аналоги)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B739B9EE-E890-4D01-9F01-2A7D60209B8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424" y="1690688"/>
            <a:ext cx="1341474" cy="13414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726C0E40-F47E-4806-97AD-6409B0FF52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4992" y="1690688"/>
            <a:ext cx="1608508" cy="13414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не определено">
            <a:extLst>
              <a:ext uri="{FF2B5EF4-FFF2-40B4-BE49-F238E27FC236}">
                <a16:creationId xmlns:a16="http://schemas.microsoft.com/office/drawing/2014/main" id="{E62A57A1-DC60-46C3-91DA-8437C50C57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8818" y="1468796"/>
            <a:ext cx="1608508" cy="2081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0909D24-3628-4583-B0EC-4CD1046A3862}"/>
              </a:ext>
            </a:extLst>
          </p:cNvPr>
          <p:cNvSpPr txBox="1"/>
          <p:nvPr/>
        </p:nvSpPr>
        <p:spPr>
          <a:xfrm>
            <a:off x="749140" y="3426562"/>
            <a:ext cx="178804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/>
              <a:t>Камера видеонаблюдения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F73EEF7-B749-4BA9-BBCC-9385331D0C51}"/>
              </a:ext>
            </a:extLst>
          </p:cNvPr>
          <p:cNvSpPr txBox="1"/>
          <p:nvPr/>
        </p:nvSpPr>
        <p:spPr>
          <a:xfrm>
            <a:off x="4166634" y="3426562"/>
            <a:ext cx="160850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/>
              <a:t>БПЛА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AE9E536-5523-406D-8845-801AF018E706}"/>
              </a:ext>
            </a:extLst>
          </p:cNvPr>
          <p:cNvSpPr txBox="1"/>
          <p:nvPr/>
        </p:nvSpPr>
        <p:spPr>
          <a:xfrm>
            <a:off x="7538818" y="3820434"/>
            <a:ext cx="1608508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/>
              <a:t>Камера контроля скорости</a:t>
            </a:r>
          </a:p>
        </p:txBody>
      </p:sp>
    </p:spTree>
    <p:extLst>
      <p:ext uri="{BB962C8B-B14F-4D97-AF65-F5344CB8AC3E}">
        <p14:creationId xmlns:p14="http://schemas.microsoft.com/office/powerpoint/2010/main" val="39075872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2">
            <a:extLst>
              <a:ext uri="{FF2B5EF4-FFF2-40B4-BE49-F238E27FC236}">
                <a16:creationId xmlns:a16="http://schemas.microsoft.com/office/drawing/2014/main" id="{414E1DDA-46B2-4BD7-9F1F-9C2FF317A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37322" y="5741991"/>
            <a:ext cx="1787979" cy="1065207"/>
          </a:xfrm>
        </p:spPr>
        <p:txBody>
          <a:bodyPr/>
          <a:lstStyle/>
          <a:p>
            <a:fld id="{A01BE76D-E181-4177-862E-40D97C82BFEB}" type="slidenum">
              <a:rPr lang="ru-RU" smtClean="0"/>
              <a:t>6</a:t>
            </a:fld>
            <a:endParaRPr lang="ru-RU" dirty="0"/>
          </a:p>
        </p:txBody>
      </p:sp>
      <p:sp>
        <p:nvSpPr>
          <p:cNvPr id="5" name="Объект 1">
            <a:extLst>
              <a:ext uri="{FF2B5EF4-FFF2-40B4-BE49-F238E27FC236}">
                <a16:creationId xmlns:a16="http://schemas.microsoft.com/office/drawing/2014/main" id="{399B4228-D3A4-4667-8992-2809D7DF05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4560" y="1631234"/>
            <a:ext cx="10666751" cy="2665181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 проект поможет облегчит урегулирование порядка на улице города.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Радар можно будет подключить к любой камере видеонаблюдения, они будут работать в паре, камера следит за определенной областью, а радар улавливает звуки превышающие норму.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гос.услуги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присылается штраф на превышение уровня шума. </a:t>
            </a:r>
          </a:p>
        </p:txBody>
      </p:sp>
      <p:sp>
        <p:nvSpPr>
          <p:cNvPr id="6" name="Заголовок 3">
            <a:extLst>
              <a:ext uri="{FF2B5EF4-FFF2-40B4-BE49-F238E27FC236}">
                <a16:creationId xmlns:a16="http://schemas.microsoft.com/office/drawing/2014/main" id="{FFA6DE5D-C61C-4E01-AB14-B306B02DE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887" y="580109"/>
            <a:ext cx="8877300" cy="1135517"/>
          </a:xfr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4B10A82-77AE-4773-B00A-6D2921EACE84}"/>
              </a:ext>
            </a:extLst>
          </p:cNvPr>
          <p:cNvSpPr txBox="1"/>
          <p:nvPr/>
        </p:nvSpPr>
        <p:spPr>
          <a:xfrm>
            <a:off x="382385" y="4296415"/>
            <a:ext cx="1111411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 проект будет достаточно простым и дешевым, что привлечет внимание инвесторов.</a:t>
            </a:r>
          </a:p>
        </p:txBody>
      </p:sp>
    </p:spTree>
    <p:extLst>
      <p:ext uri="{BB962C8B-B14F-4D97-AF65-F5344CB8AC3E}">
        <p14:creationId xmlns:p14="http://schemas.microsoft.com/office/powerpoint/2010/main" val="14694285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2">
            <a:extLst>
              <a:ext uri="{FF2B5EF4-FFF2-40B4-BE49-F238E27FC236}">
                <a16:creationId xmlns:a16="http://schemas.microsoft.com/office/drawing/2014/main" id="{BB014E58-1EE9-4B2B-911A-62CB7E0F97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37322" y="5741991"/>
            <a:ext cx="1787979" cy="1065207"/>
          </a:xfrm>
        </p:spPr>
        <p:txBody>
          <a:bodyPr/>
          <a:lstStyle/>
          <a:p>
            <a:fld id="{A01BE76D-E181-4177-862E-40D97C82BFEB}" type="slidenum">
              <a:rPr lang="ru-RU" smtClean="0"/>
              <a:t>7</a:t>
            </a:fld>
            <a:endParaRPr lang="ru-RU" dirty="0"/>
          </a:p>
        </p:txBody>
      </p:sp>
      <p:sp>
        <p:nvSpPr>
          <p:cNvPr id="5" name="Заголовок 3">
            <a:extLst>
              <a:ext uri="{FF2B5EF4-FFF2-40B4-BE49-F238E27FC236}">
                <a16:creationId xmlns:a16="http://schemas.microsoft.com/office/drawing/2014/main" id="{1F59EFE5-226C-433F-8332-9B0DEB7A30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319" y="0"/>
            <a:ext cx="8877300" cy="679317"/>
          </a:xfrm>
        </p:spPr>
        <p:txBody>
          <a:bodyPr/>
          <a:lstStyle/>
          <a:p>
            <a:r>
              <a:rPr lang="ru-RU" dirty="0"/>
              <a:t>Бизнес-модель</a:t>
            </a:r>
          </a:p>
        </p:txBody>
      </p:sp>
      <p:pic>
        <p:nvPicPr>
          <p:cNvPr id="6" name="Picture 6" descr="Picture background">
            <a:extLst>
              <a:ext uri="{FF2B5EF4-FFF2-40B4-BE49-F238E27FC236}">
                <a16:creationId xmlns:a16="http://schemas.microsoft.com/office/drawing/2014/main" id="{D2DC7CCE-08D2-4F97-B7AA-9D8CC05C5C3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5845" y="1135517"/>
            <a:ext cx="2210806" cy="1483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Красивый вид с воздуха на деревню с полями">
            <a:extLst>
              <a:ext uri="{FF2B5EF4-FFF2-40B4-BE49-F238E27FC236}">
                <a16:creationId xmlns:a16="http://schemas.microsoft.com/office/drawing/2014/main" id="{B908E13E-9320-405B-883A-32107A79F0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347" y="1135517"/>
            <a:ext cx="2226403" cy="1483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" descr="Камера видеонаблюдения встроена в каменную стену здания.">
            <a:extLst>
              <a:ext uri="{FF2B5EF4-FFF2-40B4-BE49-F238E27FC236}">
                <a16:creationId xmlns:a16="http://schemas.microsoft.com/office/drawing/2014/main" id="{1628E25E-4847-48C3-AFFF-8A1F085072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5845" y="4074003"/>
            <a:ext cx="2226404" cy="1483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2" descr="Рука экрана смартфона с иконками социальных сетей">
            <a:extLst>
              <a:ext uri="{FF2B5EF4-FFF2-40B4-BE49-F238E27FC236}">
                <a16:creationId xmlns:a16="http://schemas.microsoft.com/office/drawing/2014/main" id="{8626DCEC-41A2-415E-90C7-F5A4AB94CC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9460" y="2041999"/>
            <a:ext cx="2226403" cy="1483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6" descr="Picture background">
            <a:extLst>
              <a:ext uri="{FF2B5EF4-FFF2-40B4-BE49-F238E27FC236}">
                <a16:creationId xmlns:a16="http://schemas.microsoft.com/office/drawing/2014/main" id="{54EB7146-1D69-485B-9562-41F1729911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202" y="3932087"/>
            <a:ext cx="1856691" cy="1623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8" descr="Unsplash text screengrab">
            <a:extLst>
              <a:ext uri="{FF2B5EF4-FFF2-40B4-BE49-F238E27FC236}">
                <a16:creationId xmlns:a16="http://schemas.microsoft.com/office/drawing/2014/main" id="{DE6019E7-3B2F-4DF3-B047-4C020E145F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1028" y="4170002"/>
            <a:ext cx="2394005" cy="1596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0" descr="Иллюстрация концепции стратегического консалтинга">
            <a:extLst>
              <a:ext uri="{FF2B5EF4-FFF2-40B4-BE49-F238E27FC236}">
                <a16:creationId xmlns:a16="http://schemas.microsoft.com/office/drawing/2014/main" id="{CDAA52B7-1E8B-43B7-B812-2D585FF67B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4349" y="908353"/>
            <a:ext cx="1937412" cy="1937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Стрелка: вправо 12">
            <a:extLst>
              <a:ext uri="{FF2B5EF4-FFF2-40B4-BE49-F238E27FC236}">
                <a16:creationId xmlns:a16="http://schemas.microsoft.com/office/drawing/2014/main" id="{7BD3D607-F02D-4EE8-8E0C-085E137D7B06}"/>
              </a:ext>
            </a:extLst>
          </p:cNvPr>
          <p:cNvSpPr/>
          <p:nvPr/>
        </p:nvSpPr>
        <p:spPr>
          <a:xfrm>
            <a:off x="2462750" y="1616149"/>
            <a:ext cx="1033095" cy="425850"/>
          </a:xfrm>
          <a:prstGeom prst="rightArrow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: вправо 13">
            <a:extLst>
              <a:ext uri="{FF2B5EF4-FFF2-40B4-BE49-F238E27FC236}">
                <a16:creationId xmlns:a16="http://schemas.microsoft.com/office/drawing/2014/main" id="{78288B46-4000-43A5-BCEA-4948153E2924}"/>
              </a:ext>
            </a:extLst>
          </p:cNvPr>
          <p:cNvSpPr/>
          <p:nvPr/>
        </p:nvSpPr>
        <p:spPr>
          <a:xfrm>
            <a:off x="5720772" y="1616149"/>
            <a:ext cx="853578" cy="425850"/>
          </a:xfrm>
          <a:prstGeom prst="rightArrow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: вправо 14">
            <a:extLst>
              <a:ext uri="{FF2B5EF4-FFF2-40B4-BE49-F238E27FC236}">
                <a16:creationId xmlns:a16="http://schemas.microsoft.com/office/drawing/2014/main" id="{393431A5-BF15-4137-9603-1C15437DAE48}"/>
              </a:ext>
            </a:extLst>
          </p:cNvPr>
          <p:cNvSpPr/>
          <p:nvPr/>
        </p:nvSpPr>
        <p:spPr>
          <a:xfrm rot="5400000">
            <a:off x="3852267" y="3133378"/>
            <a:ext cx="1455404" cy="425850"/>
          </a:xfrm>
          <a:prstGeom prst="rightArrow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: вправо 15">
            <a:extLst>
              <a:ext uri="{FF2B5EF4-FFF2-40B4-BE49-F238E27FC236}">
                <a16:creationId xmlns:a16="http://schemas.microsoft.com/office/drawing/2014/main" id="{1FB2376F-9F5D-4A21-844E-A55C5A18C748}"/>
              </a:ext>
            </a:extLst>
          </p:cNvPr>
          <p:cNvSpPr/>
          <p:nvPr/>
        </p:nvSpPr>
        <p:spPr>
          <a:xfrm rot="10800000">
            <a:off x="2277893" y="4554635"/>
            <a:ext cx="1217952" cy="425850"/>
          </a:xfrm>
          <a:prstGeom prst="rightArrow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: вправо 16">
            <a:extLst>
              <a:ext uri="{FF2B5EF4-FFF2-40B4-BE49-F238E27FC236}">
                <a16:creationId xmlns:a16="http://schemas.microsoft.com/office/drawing/2014/main" id="{549402AD-8851-495F-9E9F-045DD5D9BA96}"/>
              </a:ext>
            </a:extLst>
          </p:cNvPr>
          <p:cNvSpPr/>
          <p:nvPr/>
        </p:nvSpPr>
        <p:spPr>
          <a:xfrm rot="20348756">
            <a:off x="5814227" y="3827604"/>
            <a:ext cx="2816318" cy="425850"/>
          </a:xfrm>
          <a:prstGeom prst="rightArrow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: вправо 17">
            <a:extLst>
              <a:ext uri="{FF2B5EF4-FFF2-40B4-BE49-F238E27FC236}">
                <a16:creationId xmlns:a16="http://schemas.microsoft.com/office/drawing/2014/main" id="{C93CF00B-67C9-455D-84EB-F2F71C14E2B4}"/>
              </a:ext>
            </a:extLst>
          </p:cNvPr>
          <p:cNvSpPr/>
          <p:nvPr/>
        </p:nvSpPr>
        <p:spPr>
          <a:xfrm rot="600025">
            <a:off x="5893524" y="4833616"/>
            <a:ext cx="2821054" cy="425850"/>
          </a:xfrm>
          <a:prstGeom prst="rightArrow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31FCADB-2F65-41CF-BBC0-AB6054EA54B4}"/>
              </a:ext>
            </a:extLst>
          </p:cNvPr>
          <p:cNvSpPr txBox="1"/>
          <p:nvPr/>
        </p:nvSpPr>
        <p:spPr>
          <a:xfrm>
            <a:off x="236347" y="2711302"/>
            <a:ext cx="20415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/>
              <a:t>Поиск проблемного района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5F61932-3EE8-4654-B87E-25507ABD1DDC}"/>
              </a:ext>
            </a:extLst>
          </p:cNvPr>
          <p:cNvSpPr txBox="1"/>
          <p:nvPr/>
        </p:nvSpPr>
        <p:spPr>
          <a:xfrm>
            <a:off x="3575635" y="812383"/>
            <a:ext cx="21310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/>
              <a:t>Заключение договора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53E8BEC-7320-4EA6-84D8-9C088A29F4F1}"/>
              </a:ext>
            </a:extLst>
          </p:cNvPr>
          <p:cNvSpPr txBox="1"/>
          <p:nvPr/>
        </p:nvSpPr>
        <p:spPr>
          <a:xfrm>
            <a:off x="6309787" y="627717"/>
            <a:ext cx="2466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/>
              <a:t>Индивидуальный подход к каждому клиенту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9719A04-937E-4F7F-941C-307532452D2F}"/>
              </a:ext>
            </a:extLst>
          </p:cNvPr>
          <p:cNvSpPr txBox="1"/>
          <p:nvPr/>
        </p:nvSpPr>
        <p:spPr>
          <a:xfrm>
            <a:off x="386967" y="5491650"/>
            <a:ext cx="17403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/>
              <a:t>Консультации по использованию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C44ED6D-CCF8-43D8-B482-B1CDC9E31F0F}"/>
              </a:ext>
            </a:extLst>
          </p:cNvPr>
          <p:cNvSpPr txBox="1"/>
          <p:nvPr/>
        </p:nvSpPr>
        <p:spPr>
          <a:xfrm>
            <a:off x="3575635" y="5706836"/>
            <a:ext cx="21310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/>
              <a:t>Установка устройства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680DDD6-4D94-4A75-B120-248D56D9D96A}"/>
              </a:ext>
            </a:extLst>
          </p:cNvPr>
          <p:cNvSpPr txBox="1"/>
          <p:nvPr/>
        </p:nvSpPr>
        <p:spPr>
          <a:xfrm>
            <a:off x="9379460" y="1616149"/>
            <a:ext cx="2226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/>
              <a:t>Распространение в </a:t>
            </a:r>
            <a:r>
              <a:rPr lang="ru-RU" sz="1200" dirty="0" err="1"/>
              <a:t>соц</a:t>
            </a:r>
            <a:r>
              <a:rPr lang="ru-RU" sz="1200" dirty="0"/>
              <a:t> сетях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ED81831-E4B3-4898-83B5-7F816885DF6D}"/>
              </a:ext>
            </a:extLst>
          </p:cNvPr>
          <p:cNvSpPr txBox="1"/>
          <p:nvPr/>
        </p:nvSpPr>
        <p:spPr>
          <a:xfrm>
            <a:off x="9379460" y="3732350"/>
            <a:ext cx="23194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/>
              <a:t>Продвижение на интернет сайтах компаний</a:t>
            </a:r>
          </a:p>
        </p:txBody>
      </p:sp>
    </p:spTree>
    <p:extLst>
      <p:ext uri="{BB962C8B-B14F-4D97-AF65-F5344CB8AC3E}">
        <p14:creationId xmlns:p14="http://schemas.microsoft.com/office/powerpoint/2010/main" val="32928939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2">
            <a:extLst>
              <a:ext uri="{FF2B5EF4-FFF2-40B4-BE49-F238E27FC236}">
                <a16:creationId xmlns:a16="http://schemas.microsoft.com/office/drawing/2014/main" id="{4EB69B63-3D2A-4B55-AF77-C84B42326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37322" y="5741991"/>
            <a:ext cx="1787979" cy="1065207"/>
          </a:xfrm>
        </p:spPr>
        <p:txBody>
          <a:bodyPr/>
          <a:lstStyle/>
          <a:p>
            <a:fld id="{A01BE76D-E181-4177-862E-40D97C82BFEB}" type="slidenum">
              <a:rPr lang="ru-RU" smtClean="0"/>
              <a:t>8</a:t>
            </a:fld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BA4C42-D716-4A9B-B2FB-3E6E386A1EC1}"/>
              </a:ext>
            </a:extLst>
          </p:cNvPr>
          <p:cNvSpPr txBox="1"/>
          <p:nvPr/>
        </p:nvSpPr>
        <p:spPr>
          <a:xfrm>
            <a:off x="849977" y="404440"/>
            <a:ext cx="61722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Текущие результаты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EA6BF13-4068-44C3-9542-3039FB9D5331}"/>
              </a:ext>
            </a:extLst>
          </p:cNvPr>
          <p:cNvSpPr txBox="1"/>
          <p:nvPr/>
        </p:nvSpPr>
        <p:spPr>
          <a:xfrm>
            <a:off x="550717" y="1216442"/>
            <a:ext cx="10205952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 проект на данный момент на стадии планирования:</a:t>
            </a:r>
          </a:p>
          <a:p>
            <a:pPr marL="285750" indent="-285750">
              <a:buFontTx/>
              <a:buChar char="-"/>
            </a:pPr>
            <a:r>
              <a:rPr lang="ru-RU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составляется дорожной карты проекта;</a:t>
            </a:r>
          </a:p>
          <a:p>
            <a:pPr marL="285750" indent="-285750">
              <a:buFontTx/>
              <a:buChar char="-"/>
            </a:pPr>
            <a:r>
              <a:rPr lang="ru-RU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анализируем риски и пути их предотвращения; </a:t>
            </a:r>
          </a:p>
          <a:p>
            <a:pPr marL="285750" indent="-285750">
              <a:buFontTx/>
              <a:buChar char="-"/>
            </a:pPr>
            <a:r>
              <a:rPr lang="ru-RU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разрабатываем все важнейшие этапы проекта;</a:t>
            </a:r>
          </a:p>
          <a:p>
            <a:pPr marL="285750" indent="-285750">
              <a:buFontTx/>
              <a:buChar char="-"/>
            </a:pPr>
            <a:r>
              <a:rPr lang="ru-RU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разрабатываем пошаговые инструкции с указанием сроков выполнения проекта;</a:t>
            </a:r>
          </a:p>
          <a:p>
            <a:r>
              <a:rPr lang="ru-RU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детально расписываем действия каждого участника в проекте. </a:t>
            </a:r>
          </a:p>
        </p:txBody>
      </p:sp>
    </p:spTree>
    <p:extLst>
      <p:ext uri="{BB962C8B-B14F-4D97-AF65-F5344CB8AC3E}">
        <p14:creationId xmlns:p14="http://schemas.microsoft.com/office/powerpoint/2010/main" val="1830180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2">
            <a:extLst>
              <a:ext uri="{FF2B5EF4-FFF2-40B4-BE49-F238E27FC236}">
                <a16:creationId xmlns:a16="http://schemas.microsoft.com/office/drawing/2014/main" id="{8672E165-650E-4E7A-9800-91DA4E272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37322" y="5741991"/>
            <a:ext cx="1787979" cy="1065207"/>
          </a:xfrm>
        </p:spPr>
        <p:txBody>
          <a:bodyPr/>
          <a:lstStyle/>
          <a:p>
            <a:fld id="{A01BE76D-E181-4177-862E-40D97C82BFEB}" type="slidenum">
              <a:rPr lang="ru-RU" smtClean="0"/>
              <a:t>9</a:t>
            </a:fld>
            <a:endParaRPr lang="ru-RU" dirty="0"/>
          </a:p>
        </p:txBody>
      </p:sp>
      <p:sp>
        <p:nvSpPr>
          <p:cNvPr id="5" name="Заголовок 3">
            <a:extLst>
              <a:ext uri="{FF2B5EF4-FFF2-40B4-BE49-F238E27FC236}">
                <a16:creationId xmlns:a16="http://schemas.microsoft.com/office/drawing/2014/main" id="{4EF35124-7ADF-47C5-AA9D-50852FD57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5171"/>
            <a:ext cx="8877300" cy="1135517"/>
          </a:xfrm>
        </p:spPr>
        <p:txBody>
          <a:bodyPr/>
          <a:lstStyle/>
          <a:p>
            <a:r>
              <a:rPr lang="ru-RU" dirty="0"/>
              <a:t>Планы развития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16EDAB0-75BF-4DFD-B333-D6EEC2F6B43F}"/>
              </a:ext>
            </a:extLst>
          </p:cNvPr>
          <p:cNvSpPr txBox="1"/>
          <p:nvPr/>
        </p:nvSpPr>
        <p:spPr>
          <a:xfrm>
            <a:off x="532015" y="1690688"/>
            <a:ext cx="1031609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buFontTx/>
              <a:buChar char="-"/>
            </a:pP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Рассмотреть рынок потенциальных покупателей и инвесторов для дальнейшей разработки нашего проекта.</a:t>
            </a:r>
          </a:p>
          <a:p>
            <a:pPr marL="342900" indent="-342900" algn="l">
              <a:buFontTx/>
              <a:buChar char="-"/>
            </a:pPr>
            <a:r>
              <a:rPr lang="ru-RU" sz="240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Выйти на 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инвесторов </a:t>
            </a:r>
            <a:r>
              <a:rPr lang="ru-RU" sz="240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 своим бизнес планом для обс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уждения совместной работы.</a:t>
            </a:r>
          </a:p>
          <a:p>
            <a:pPr marL="342900" indent="-342900" algn="l">
              <a:buFontTx/>
              <a:buChar char="-"/>
            </a:pPr>
            <a:r>
              <a:rPr lang="ru-RU" sz="240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40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апустить проект в производство.</a:t>
            </a:r>
          </a:p>
          <a:p>
            <a:pPr marL="342900" indent="-342900" algn="l">
              <a:buFontTx/>
              <a:buChar char="-"/>
            </a:pP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Испытать наши радары на улицах нашего города, для выявления плюсов и минусов устройства.</a:t>
            </a:r>
          </a:p>
          <a:p>
            <a:pPr marL="342900" indent="-342900" algn="l">
              <a:buFontTx/>
              <a:buChar char="-"/>
            </a:pP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дальнейшем планируем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устанавить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нашу систему в различных городах России.</a:t>
            </a:r>
            <a:endParaRPr lang="ru-RU" sz="2400" i="0" dirty="0">
              <a:solidFill>
                <a:srgbClr val="333333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78693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2">
            <a:extLst>
              <a:ext uri="{FF2B5EF4-FFF2-40B4-BE49-F238E27FC236}">
                <a16:creationId xmlns:a16="http://schemas.microsoft.com/office/drawing/2014/main" id="{46E301F1-7507-4764-BAB3-229A3349EC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37322" y="5741991"/>
            <a:ext cx="1787979" cy="1065207"/>
          </a:xfrm>
        </p:spPr>
        <p:txBody>
          <a:bodyPr/>
          <a:lstStyle/>
          <a:p>
            <a:fld id="{A01BE76D-E181-4177-862E-40D97C82BFEB}" type="slidenum">
              <a:rPr lang="ru-RU" smtClean="0"/>
              <a:t>10</a:t>
            </a:fld>
            <a:endParaRPr lang="ru-RU" dirty="0"/>
          </a:p>
        </p:txBody>
      </p:sp>
      <p:sp>
        <p:nvSpPr>
          <p:cNvPr id="5" name="Объект 1">
            <a:extLst>
              <a:ext uri="{FF2B5EF4-FFF2-40B4-BE49-F238E27FC236}">
                <a16:creationId xmlns:a16="http://schemas.microsoft.com/office/drawing/2014/main" id="{280D9E75-F2E7-4781-962B-5FEA6976EF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3867" y="1846545"/>
            <a:ext cx="2484265" cy="67471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100" dirty="0"/>
              <a:t>                 Капитан команды:</a:t>
            </a:r>
          </a:p>
          <a:p>
            <a:pPr marL="0" indent="0">
              <a:buNone/>
            </a:pPr>
            <a:r>
              <a:rPr lang="ru-RU" sz="1100" dirty="0"/>
              <a:t> Наумов Дмитрий Александрович</a:t>
            </a:r>
          </a:p>
        </p:txBody>
      </p:sp>
      <p:sp>
        <p:nvSpPr>
          <p:cNvPr id="6" name="Заголовок 3">
            <a:extLst>
              <a:ext uri="{FF2B5EF4-FFF2-40B4-BE49-F238E27FC236}">
                <a16:creationId xmlns:a16="http://schemas.microsoft.com/office/drawing/2014/main" id="{AC33FFD2-FD76-4F7C-A1B7-83A9B36A1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5171"/>
            <a:ext cx="8877300" cy="1135517"/>
          </a:xfrm>
        </p:spPr>
        <p:txBody>
          <a:bodyPr/>
          <a:lstStyle/>
          <a:p>
            <a:r>
              <a:rPr lang="ru-RU" dirty="0"/>
              <a:t>Команда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1BB4C01-D29F-4213-883C-9F2EE6F75C2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5353" y="94221"/>
            <a:ext cx="1328521" cy="177136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972CD92-86FC-40E9-8D54-828D146A192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1594" y="2308769"/>
            <a:ext cx="1203614" cy="160649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ABA1552-8D21-4112-8F15-E505758DE159}"/>
              </a:ext>
            </a:extLst>
          </p:cNvPr>
          <p:cNvSpPr txBox="1"/>
          <p:nvPr/>
        </p:nvSpPr>
        <p:spPr>
          <a:xfrm>
            <a:off x="1463798" y="3930995"/>
            <a:ext cx="22482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tx2"/>
                </a:solidFill>
              </a:rPr>
              <a:t>Филатов Егор Михайлович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B050AEF-E766-45B7-A4EE-C0719478FF9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3384" y="2331127"/>
            <a:ext cx="1508932" cy="157909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AFB7342-0CF1-41AF-A40D-29733FE96B5F}"/>
              </a:ext>
            </a:extLst>
          </p:cNvPr>
          <p:cNvSpPr txBox="1"/>
          <p:nvPr/>
        </p:nvSpPr>
        <p:spPr>
          <a:xfrm>
            <a:off x="3972401" y="3937918"/>
            <a:ext cx="23887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solidFill>
                  <a:schemeClr val="tx2"/>
                </a:solidFill>
              </a:rPr>
              <a:t>Никонов Дмитрий Витальевич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6D3B914-6928-4E44-9AD3-A71A9DF9D1F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057" y="4192984"/>
            <a:ext cx="1239759" cy="164392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8E7E779-7264-4694-AB95-82130612E525}"/>
              </a:ext>
            </a:extLst>
          </p:cNvPr>
          <p:cNvSpPr txBox="1"/>
          <p:nvPr/>
        </p:nvSpPr>
        <p:spPr>
          <a:xfrm>
            <a:off x="277998" y="5874647"/>
            <a:ext cx="22012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solidFill>
                  <a:schemeClr val="tx2"/>
                </a:solidFill>
              </a:rPr>
              <a:t>Архипов Кирилл Сергеевич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D60D234-84C6-4361-A394-0B22D2492C4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2316" y="4192605"/>
            <a:ext cx="1220099" cy="164392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2E6189C-735B-4D72-93B1-FBB57A387341}"/>
              </a:ext>
            </a:extLst>
          </p:cNvPr>
          <p:cNvSpPr txBox="1"/>
          <p:nvPr/>
        </p:nvSpPr>
        <p:spPr>
          <a:xfrm>
            <a:off x="5370953" y="5874647"/>
            <a:ext cx="256703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tx2"/>
                </a:solidFill>
              </a:rPr>
              <a:t>Воробьёв Никита Алексеевич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549EF34-6F58-4D6F-A0D5-44E8E1DB931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578" y="4192605"/>
            <a:ext cx="1232941" cy="164392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C23AA738-EFBB-40DD-8C35-85DC7B1039CB}"/>
              </a:ext>
            </a:extLst>
          </p:cNvPr>
          <p:cNvSpPr txBox="1"/>
          <p:nvPr/>
        </p:nvSpPr>
        <p:spPr>
          <a:xfrm>
            <a:off x="2706351" y="5874647"/>
            <a:ext cx="235994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solidFill>
                  <a:schemeClr val="tx2"/>
                </a:solidFill>
              </a:rPr>
              <a:t>Васильев Данила Алексеевич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0EAE6B50-20CE-46B3-8498-C85F4989481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5" t="4491"/>
          <a:stretch/>
        </p:blipFill>
        <p:spPr>
          <a:xfrm>
            <a:off x="8118880" y="4192984"/>
            <a:ext cx="1667925" cy="156116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2E124CD-F093-4D7F-9DDA-66E06BB32ABF}"/>
              </a:ext>
            </a:extLst>
          </p:cNvPr>
          <p:cNvSpPr txBox="1"/>
          <p:nvPr/>
        </p:nvSpPr>
        <p:spPr>
          <a:xfrm>
            <a:off x="7826065" y="5874647"/>
            <a:ext cx="245131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solidFill>
                  <a:schemeClr val="tx2"/>
                </a:solidFill>
              </a:rPr>
              <a:t>Ульянов Дмитрий Геннадьевич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DF19BD9-12FB-47D4-94CD-51FCBC71E4D1}"/>
              </a:ext>
            </a:extLst>
          </p:cNvPr>
          <p:cNvSpPr txBox="1"/>
          <p:nvPr/>
        </p:nvSpPr>
        <p:spPr>
          <a:xfrm>
            <a:off x="6576659" y="3937918"/>
            <a:ext cx="259398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solidFill>
                  <a:schemeClr val="tx2"/>
                </a:solidFill>
              </a:rPr>
              <a:t>Захаров Александр Альбертович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8E8C127C-05E3-45FE-8840-1C5B12D10CD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1427" y="2357303"/>
            <a:ext cx="1764443" cy="157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726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2">
            <a:extLst>
              <a:ext uri="{FF2B5EF4-FFF2-40B4-BE49-F238E27FC236}">
                <a16:creationId xmlns:a16="http://schemas.microsoft.com/office/drawing/2014/main" id="{263AA11E-8658-48CF-8065-4522D380D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37322" y="5741991"/>
            <a:ext cx="1787979" cy="1065207"/>
          </a:xfrm>
        </p:spPr>
        <p:txBody>
          <a:bodyPr/>
          <a:lstStyle/>
          <a:p>
            <a:fld id="{A01BE76D-E181-4177-862E-40D97C82BFEB}" type="slidenum">
              <a:rPr lang="ru-RU" smtClean="0"/>
              <a:t>11</a:t>
            </a:fld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A986C7-9E62-409A-B0C3-B387578BA1A9}"/>
              </a:ext>
            </a:extLst>
          </p:cNvPr>
          <p:cNvSpPr txBox="1"/>
          <p:nvPr/>
        </p:nvSpPr>
        <p:spPr>
          <a:xfrm>
            <a:off x="2163387" y="1889359"/>
            <a:ext cx="61722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2A20846-5E65-4D68-B87E-A8D989229111}"/>
              </a:ext>
            </a:extLst>
          </p:cNvPr>
          <p:cNvSpPr txBox="1"/>
          <p:nvPr/>
        </p:nvSpPr>
        <p:spPr>
          <a:xfrm>
            <a:off x="567344" y="4433054"/>
            <a:ext cx="61722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Контактные данные:</a:t>
            </a:r>
          </a:p>
          <a:p>
            <a:endParaRPr lang="ru-RU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chemeClr val="tx2"/>
                </a:solidFill>
                <a:hlinkClick r:id="rId2"/>
              </a:rPr>
              <a:t>naumovdim.2005@yandex.ru</a:t>
            </a:r>
            <a:endParaRPr lang="ru-RU" dirty="0">
              <a:solidFill>
                <a:schemeClr val="tx2"/>
              </a:solidFill>
            </a:endParaRPr>
          </a:p>
          <a:p>
            <a:endParaRPr lang="ru-RU" dirty="0">
              <a:solidFill>
                <a:schemeClr val="tx2"/>
              </a:solidFill>
            </a:endParaRPr>
          </a:p>
          <a:p>
            <a:r>
              <a:rPr lang="fi-FI" dirty="0">
                <a:solidFill>
                  <a:schemeClr val="tx2"/>
                </a:solidFill>
                <a:hlinkClick r:id="rId3"/>
              </a:rPr>
              <a:t>nikita.vorobyov0714@gmail.com</a:t>
            </a:r>
            <a:endParaRPr lang="ru-RU" dirty="0">
              <a:solidFill>
                <a:schemeClr val="tx2"/>
              </a:solidFill>
            </a:endParaRPr>
          </a:p>
          <a:p>
            <a:endParaRPr lang="ru-RU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753302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3">
  <a:themeElements>
    <a:clrScheme name="Московский Политех красная">
      <a:dk1>
        <a:srgbClr val="E61E46"/>
      </a:dk1>
      <a:lt1>
        <a:sysClr val="window" lastClr="FFFFFF"/>
      </a:lt1>
      <a:dk2>
        <a:srgbClr val="171616"/>
      </a:dk2>
      <a:lt2>
        <a:srgbClr val="E7E6E6"/>
      </a:lt2>
      <a:accent1>
        <a:srgbClr val="E61E46"/>
      </a:accent1>
      <a:accent2>
        <a:srgbClr val="1E3E8D"/>
      </a:accent2>
      <a:accent3>
        <a:srgbClr val="A5A5A5"/>
      </a:accent3>
      <a:accent4>
        <a:srgbClr val="60DCCA"/>
      </a:accent4>
      <a:accent5>
        <a:srgbClr val="3478BC"/>
      </a:accent5>
      <a:accent6>
        <a:srgbClr val="E94572"/>
      </a:accent6>
      <a:hlink>
        <a:srgbClr val="3478BC"/>
      </a:hlink>
      <a:folHlink>
        <a:srgbClr val="E94572"/>
      </a:folHlink>
    </a:clrScheme>
    <a:fontScheme name="Другая 2">
      <a:majorFont>
        <a:latin typeface="Verdana 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смелее мысли" id="{FE0A4F31-078A-4114-8329-BF0415558134}" vid="{8D64BDF8-1A07-4857-8E10-4DBD0141684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 презентации проекта 2024</Template>
  <TotalTime>73</TotalTime>
  <Words>606</Words>
  <Application>Microsoft Office PowerPoint</Application>
  <PresentationFormat>Широкоэкранный</PresentationFormat>
  <Paragraphs>79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Arial</vt:lpstr>
      <vt:lpstr>Gilroy Bold</vt:lpstr>
      <vt:lpstr>Gilroy Medium</vt:lpstr>
      <vt:lpstr>Times New Roman</vt:lpstr>
      <vt:lpstr>Verdana</vt:lpstr>
      <vt:lpstr>Verdana </vt:lpstr>
      <vt:lpstr>Тема3</vt:lpstr>
      <vt:lpstr>Шумовой радар</vt:lpstr>
      <vt:lpstr>Презентация PowerPoint</vt:lpstr>
      <vt:lpstr>Пользователь и проблема</vt:lpstr>
      <vt:lpstr>Актуальность проекта</vt:lpstr>
      <vt:lpstr>Конкуренты (аналоги)</vt:lpstr>
      <vt:lpstr>Решение</vt:lpstr>
      <vt:lpstr>Бизнес-модель</vt:lpstr>
      <vt:lpstr>Презентация PowerPoint</vt:lpstr>
      <vt:lpstr>Планы развития </vt:lpstr>
      <vt:lpstr>Команда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16</cp:revision>
  <dcterms:created xsi:type="dcterms:W3CDTF">2024-12-01T11:13:00Z</dcterms:created>
  <dcterms:modified xsi:type="dcterms:W3CDTF">2024-12-01T12:28:13Z</dcterms:modified>
</cp:coreProperties>
</file>