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3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311" r:id="rId10"/>
    <p:sldId id="287" r:id="rId11"/>
    <p:sldId id="299" r:id="rId12"/>
    <p:sldId id="310" r:id="rId13"/>
    <p:sldId id="304" r:id="rId14"/>
    <p:sldId id="300" r:id="rId15"/>
    <p:sldId id="305" r:id="rId16"/>
    <p:sldId id="308" r:id="rId17"/>
    <p:sldId id="290" r:id="rId18"/>
    <p:sldId id="291" r:id="rId19"/>
    <p:sldId id="309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9D"/>
    <a:srgbClr val="018B9D"/>
    <a:srgbClr val="A4D4E2"/>
    <a:srgbClr val="018C9A"/>
    <a:srgbClr val="00B7D0"/>
    <a:srgbClr val="00D5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63" d="100"/>
          <a:sy n="63" d="100"/>
        </p:scale>
        <p:origin x="-713" y="-51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Преподаватели английского языка, языковые онлайн- школы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Нехватка актуальных, полезных и интересных материалов для подготовки к ОГЭ по английскому языку</a:t>
          </a:r>
          <a:r>
            <a:rPr lang="ru-RU" sz="2400" dirty="0" smtClean="0"/>
            <a:t> 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по доступной цене</a:t>
          </a:r>
          <a:endParaRPr lang="ru-RU" sz="24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РАМ</a:t>
          </a:r>
        </a:p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35 000 ед.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ТАМ</a:t>
          </a:r>
        </a:p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17 000 ед.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600" b="1" dirty="0">
              <a:latin typeface="Times New Roman" pitchFamily="18" charset="0"/>
              <a:cs typeface="Times New Roman" pitchFamily="18" charset="0"/>
            </a:rPr>
            <a:t>SAM</a:t>
          </a:r>
        </a:p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5 000 ед.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SOM</a:t>
          </a:r>
        </a:p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3 000 ед.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Нехватка актуальных, полезных и интересных материалов для подготовки к ОГЭ по английскому языку</a:t>
          </a:r>
          <a:r>
            <a:rPr lang="ru-RU" sz="2400" kern="1200" dirty="0" smtClean="0"/>
            <a:t> 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по доступной цене</a:t>
          </a:r>
          <a:endParaRPr lang="ru-RU" sz="24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Преподаватели английского языка, языковые онлайн- школы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РАМ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35 000 ед.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ТАМ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17 000 ед.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itchFamily="18" charset="0"/>
              <a:cs typeface="Times New Roman" pitchFamily="18" charset="0"/>
            </a:rPr>
            <a:t>SAM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5 000 ед.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SOM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3 000 ед.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74774" y="3096804"/>
        <a:ext cx="1251298" cy="884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504568" y="2328133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РАЗРАБОТКА СТАРТАПА «ТЕХНОЛОГИИ СОЗДАНИЯ И ПРИМЕНЕНИЯ ОНЛАЙН-ТРЕНАЖЁРОВ НА ВИРТУАЛЬНОЙ ПЛАТФОРМЕ PROGRESSME ПРИ ПОДГОТОВКЕ ШКОЛЬНИКОВ К ОСНОВНОМУ ГОСУДАРСТВЕННОМУ ЭКЗАМЕНУ (ОГЭ) ПО АНГЛИЙСКОМУ ЯЗЫКУ»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spc="-1" dirty="0" smtClean="0">
                <a:latin typeface="Times New Roman" pitchFamily="18" charset="0"/>
                <a:cs typeface="Times New Roman" pitchFamily="18" charset="0"/>
              </a:rPr>
              <a:t>Давлетова Д.И, ИЯЛ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02814" y="1165528"/>
            <a:ext cx="10088580" cy="981072"/>
          </a:xfrm>
        </p:spPr>
        <p:txBody>
          <a:bodyPr lIns="720000"/>
          <a:lstStyle/>
          <a:p>
            <a:r>
              <a:rPr lang="ru-RU" sz="24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Давлетова Диана</a:t>
            </a:r>
            <a:endParaRPr sz="24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51699" y="2097339"/>
            <a:ext cx="2883092" cy="720755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r>
              <a:rPr lang="ru-RU" sz="8000" i="1" dirty="0" smtClean="0">
                <a:latin typeface="Times New Roman" pitchFamily="18" charset="0"/>
                <a:cs typeface="Times New Roman" pitchFamily="18" charset="0"/>
              </a:rPr>
              <a:t>Языковые </a:t>
            </a:r>
            <a:r>
              <a:rPr lang="ru-RU" sz="8000" i="1" dirty="0">
                <a:latin typeface="Times New Roman" pitchFamily="18" charset="0"/>
                <a:cs typeface="Times New Roman" pitchFamily="18" charset="0"/>
              </a:rPr>
              <a:t>навыки: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- Английский язык ­ уровень С1</a:t>
            </a:r>
          </a:p>
          <a:p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- Французский язык ­ уровень В2</a:t>
            </a:r>
          </a:p>
          <a:p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- Итальянский язык ­ уровень А1+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6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8" b="5271"/>
          <a:stretch/>
        </p:blipFill>
        <p:spPr>
          <a:xfrm>
            <a:off x="2857339" y="1403296"/>
            <a:ext cx="2207144" cy="30963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9" b="12528"/>
          <a:stretch/>
        </p:blipFill>
        <p:spPr>
          <a:xfrm>
            <a:off x="5028370" y="2006507"/>
            <a:ext cx="1948361" cy="2816492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-302814" y="198019"/>
            <a:ext cx="10088580" cy="981072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36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Команда проекта</a:t>
            </a:r>
            <a:endParaRPr lang="ru-RU" sz="36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14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6976731" y="1899171"/>
            <a:ext cx="3072046" cy="72075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Навыки и компетенции: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опыт работы с различными интерактивными платформами, необходимыми для создания онлайн-проектов;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организационные навыки, способность структурировать и планировать учебные программы;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креативный подход к разработке учебных материалов и методик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обучения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03808" y="3843387"/>
            <a:ext cx="8784976" cy="1440160"/>
          </a:xfrm>
          <a:prstGeom prst="roundRect">
            <a:avLst/>
          </a:prstGeom>
          <a:solidFill>
            <a:srgbClr val="A4D4E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3768" y="3987403"/>
            <a:ext cx="9505056" cy="108012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Предоставление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возможности учителям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приобрести полезный, интересный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доступный онлайн-продукт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обучения и подготовки школьников к ОГЭ по английскому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языку.</a:t>
            </a:r>
            <a:endParaRPr lang="ru-RU" sz="2400" kern="0" dirty="0">
              <a:solidFill>
                <a:sysClr val="windowText" lastClr="000000"/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59945" y="242987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3600" kern="0" dirty="0">
                <a:solidFill>
                  <a:sysClr val="windowText" lastClr="0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8325514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59945" y="3124342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3600" kern="0" dirty="0" smtClean="0">
                <a:solidFill>
                  <a:sysClr val="windowText" lastClr="0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Решение</a:t>
            </a:r>
            <a:endParaRPr lang="ru-RU" sz="3600" kern="0" dirty="0">
              <a:solidFill>
                <a:sysClr val="windowText" lastClr="000000"/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575932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проекте</a:t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193649" y="1251099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Онлайн-продукт 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SMART PREPARATION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включает в себя:</a:t>
            </a:r>
          </a:p>
          <a:p>
            <a:pPr marL="342900" indent="-342900">
              <a:spcBef>
                <a:spcPts val="1764"/>
              </a:spcBef>
              <a:buClr>
                <a:schemeClr val="dk1"/>
              </a:buClr>
              <a:buSzPts val="1100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Инструкцию 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педагогов по использованию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платформы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1764"/>
              </a:spcBef>
              <a:buClr>
                <a:schemeClr val="dk1"/>
              </a:buClr>
              <a:buSzPts val="1100"/>
              <a:buAutoNum type="arabicParenR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водное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тестирование для школьников с целью получения общего понимания сильных и слабых сторон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ученика.</a:t>
            </a:r>
          </a:p>
          <a:p>
            <a:pPr marL="342900" indent="-342900">
              <a:spcBef>
                <a:spcPts val="1764"/>
              </a:spcBef>
              <a:buClr>
                <a:schemeClr val="dk1"/>
              </a:buClr>
              <a:buSzPts val="1100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уроков для подготовки к экзамену, включая разделы с домашней работой: выбранное нами количество уроков для курса обуславливается продолжительностью одного календарного учебного года с учетом 1 еженедельного двухчасового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занятия.</a:t>
            </a:r>
          </a:p>
          <a:p>
            <a:pPr marL="342900" indent="-342900">
              <a:spcBef>
                <a:spcPts val="1764"/>
              </a:spcBef>
              <a:buClr>
                <a:schemeClr val="dk1"/>
              </a:buClr>
              <a:buSzPts val="1100"/>
              <a:buAutoNum type="arabicParenR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тоговое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тестирование учеников, которое позволяет увидеть прогресс обучающегося по завершении работы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курсом.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en-US" kern="0" dirty="0" smtClean="0">
                <a:solidFill>
                  <a:srgbClr val="018B9D"/>
                </a:solidFill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en-US" kern="0" dirty="0">
                <a:solidFill>
                  <a:srgbClr val="018B9D"/>
                </a:solidFill>
                <a:latin typeface="Times New Roman" pitchFamily="18" charset="0"/>
                <a:cs typeface="Times New Roman" pitchFamily="18" charset="0"/>
              </a:rPr>
              <a:t>://progressme.ru/SharingMaterial/17236445-f294-4e8b-a823-a0f28e9b48b7</a:t>
            </a:r>
            <a:endParaRPr lang="ru-RU" kern="0" dirty="0">
              <a:solidFill>
                <a:srgbClr val="018B9D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675035"/>
            <a:ext cx="9721080" cy="982800"/>
          </a:xfrm>
        </p:spPr>
        <p:txBody>
          <a:bodyPr lIns="720000"/>
          <a:lstStyle/>
          <a:p>
            <a:r>
              <a:rPr lang="ru-RU" sz="28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Роль проекта в обеспечении </a:t>
            </a:r>
            <a:r>
              <a:rPr lang="ru-RU" sz="28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технологического суверенитета страны</a:t>
            </a:r>
            <a:endParaRPr sz="28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302363"/>
              </p:ext>
            </p:extLst>
          </p:nvPr>
        </p:nvGraphicFramePr>
        <p:xfrm>
          <a:off x="503808" y="2043187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Инновационность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Удмуртская республика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Рынок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 Не использует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47" y="3987403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9011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Целевая аудитория </a:t>
            </a:r>
            <a:r>
              <a:rPr lang="ru-RU" sz="36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96" y="1755155"/>
            <a:ext cx="3681738" cy="35193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0340" y="1755155"/>
            <a:ext cx="27390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Преподаватели, которые работают в школе/в качестве репетитора по английскому языку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0463" y="3778360"/>
            <a:ext cx="2739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Знакомы с требованиями ОГЭ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45176" y="4038184"/>
            <a:ext cx="31625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Имеют опыт подготовки учеников к ОГЭ по английскому языку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12520" y="1447378"/>
            <a:ext cx="30278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Заинтересованы в удобных, современных, полезных и интересных онлайн-материалах для работы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959556" y="2403227"/>
            <a:ext cx="936104" cy="507832"/>
          </a:xfrm>
          <a:prstGeom prst="straightConnector1">
            <a:avLst/>
          </a:prstGeom>
          <a:ln>
            <a:solidFill>
              <a:srgbClr val="008C9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2599516" y="4275435"/>
            <a:ext cx="72008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6048424" y="1755155"/>
            <a:ext cx="9361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624488" y="3411339"/>
            <a:ext cx="360040" cy="7209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9011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Целевая аудитория </a:t>
            </a:r>
            <a:r>
              <a:rPr lang="ru-RU" sz="36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1519" y="2010885"/>
            <a:ext cx="30278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Языковые онлайн-школы,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аинтересованные в улучшении своих образовательных курсов для подготовки школьников к ОГЭ по английскому языку.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6" y="1247881"/>
            <a:ext cx="1997101" cy="11735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55" y="1646011"/>
            <a:ext cx="1859698" cy="77546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39" y="2642084"/>
            <a:ext cx="1877974" cy="14017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988" y="2749410"/>
            <a:ext cx="1508244" cy="15082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523" y="1653617"/>
            <a:ext cx="1974941" cy="6095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521" y="2749410"/>
            <a:ext cx="1400944" cy="14009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69" y="4150354"/>
            <a:ext cx="1934725" cy="10417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6" y="4504349"/>
            <a:ext cx="2736056" cy="43920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19" y="2358158"/>
            <a:ext cx="1936850" cy="91444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9" t="25741" r="19077" b="19727"/>
          <a:stretch/>
        </p:blipFill>
        <p:spPr>
          <a:xfrm>
            <a:off x="5254395" y="4155750"/>
            <a:ext cx="1607124" cy="135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31019"/>
            <a:ext cx="10074686" cy="982800"/>
          </a:xfrm>
        </p:spPr>
        <p:txBody>
          <a:bodyPr lIns="540000"/>
          <a:lstStyle/>
          <a:p>
            <a:r>
              <a:rPr lang="ru" sz="3600" dirty="0">
                <a:latin typeface="Times New Roman" pitchFamily="18" charset="0"/>
                <a:cs typeface="Times New Roman" pitchFamily="18" charset="0"/>
              </a:rPr>
              <a:t>Потенциальный объем рынка</a:t>
            </a:r>
            <a:endParaRPr sz="36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8442981"/>
              </p:ext>
            </p:extLst>
          </p:nvPr>
        </p:nvGraphicFramePr>
        <p:xfrm>
          <a:off x="2232000" y="1246543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314995"/>
            <a:ext cx="9800271" cy="504056"/>
          </a:xfrm>
        </p:spPr>
        <p:txBody>
          <a:bodyPr/>
          <a:lstStyle/>
          <a:p>
            <a:r>
              <a:rPr lang="ru-RU" sz="36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Анализ конкурентов</a:t>
            </a:r>
            <a:endParaRPr sz="36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905435"/>
              </p:ext>
            </p:extLst>
          </p:nvPr>
        </p:nvGraphicFramePr>
        <p:xfrm>
          <a:off x="215777" y="1049221"/>
          <a:ext cx="9577062" cy="43783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69991"/>
                <a:gridCol w="1495882"/>
                <a:gridCol w="1637063"/>
                <a:gridCol w="1637063"/>
                <a:gridCol w="1637063"/>
              </a:tblGrid>
              <a:tr h="19516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Факторы конкурентоспособности</a:t>
                      </a:r>
                    </a:p>
                  </a:txBody>
                  <a:tcPr marL="13517" marR="13517" marT="13517" marB="1351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Наш онлайн проект</a:t>
                      </a:r>
                    </a:p>
                  </a:txBody>
                  <a:tcPr marL="13517" marR="13517" marT="13517" marB="1351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Конкуренты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ИП Агейкина И.Н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ИП Косенкова Ю.В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ИП Марина Иванова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95163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1) Продукт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внешний вид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функционал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удобство использования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26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входное и итоговое тестирование ученика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475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комплексный подход (все блоки экзамена)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соответствие требованиям ОГЭ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авторские задания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автопроверка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Средний балл: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5163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2) Цена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стоимость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51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количество заданий (длительность использования курса)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Средний балл: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5163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3) Продвижение на рынке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наличие сайта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наличие социальных сетей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сторонние источники продвижения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5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Средний балл: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marL="13517" marR="13517" marT="13517" marB="1351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9" y="314995"/>
            <a:ext cx="8568952" cy="864096"/>
          </a:xfrm>
        </p:spPr>
        <p:txBody>
          <a:bodyPr/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SWOT-анализ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579465"/>
              </p:ext>
            </p:extLst>
          </p:nvPr>
        </p:nvGraphicFramePr>
        <p:xfrm>
          <a:off x="935856" y="1646053"/>
          <a:ext cx="8243784" cy="32054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6121"/>
                <a:gridCol w="4237663"/>
              </a:tblGrid>
              <a:tr h="1842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Сильные стороны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158" marR="11158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Слабые стороны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158" marR="11158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367914">
                <a:tc>
                  <a:txBody>
                    <a:bodyPr/>
                    <a:lstStyle/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93040" algn="l"/>
                        </a:tabLs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Качественный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контент</a:t>
                      </a: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9304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Гибкость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доступность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93040" algn="l"/>
                        </a:tabLs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Интерактивный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элемент</a:t>
                      </a: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9304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дополнительных авторских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заданий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158" marR="1115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20980" algn="l"/>
                        </a:tabLs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Ограниченная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аудитория</a:t>
                      </a: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2098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Конкуренция</a:t>
                      </a: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2098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Технические проблемы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158" marR="1115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842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Благоприятные факторы внешней среды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158" marR="11158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Угрожающие факторы внешней среды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158" marR="11158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349852">
                <a:tc>
                  <a:txBody>
                    <a:bodyPr/>
                    <a:lstStyle/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Растущий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спрос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Онлайн-формат </a:t>
                      </a:r>
                      <a:endParaRPr lang="ru-RU" sz="16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Партнерство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образовательными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учреждениями</a:t>
                      </a: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Диверсификация курсов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158" marR="1115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Конкуренция</a:t>
                      </a: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Технические проблемы</a:t>
                      </a: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Изменения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экзаменационных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требованиях</a:t>
                      </a:r>
                    </a:p>
                    <a:p>
                      <a:pPr marL="285750" indent="-285750" algn="just" fontAlgn="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Экономические факторы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158" marR="11158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56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7"/>
            <a:ext cx="10080625" cy="982800"/>
          </a:xfrm>
        </p:spPr>
        <p:txBody>
          <a:bodyPr lIns="720000"/>
          <a:lstStyle/>
          <a:p>
            <a:r>
              <a:rPr lang="ru-RU" sz="44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Бизнес-модель</a:t>
            </a:r>
            <a:endParaRPr sz="44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309259"/>
              </p:ext>
            </p:extLst>
          </p:nvPr>
        </p:nvGraphicFramePr>
        <p:xfrm>
          <a:off x="177027" y="1395115"/>
          <a:ext cx="9505056" cy="417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2520280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872208">
                <a:tc rowSpan="2"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224136"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568704" y="2035712"/>
            <a:ext cx="988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Дробное сегментирование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804881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Новизна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Дизайн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Цена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Удобство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использовании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Качественный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контент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Гибкость и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Интерактивный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элемент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Авторские задания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392848" y="3586713"/>
            <a:ext cx="230425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Прямые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(продажи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интернет)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552480" y="1943380"/>
            <a:ext cx="23284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Автоматизированное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Сообщества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6696496" y="5180761"/>
            <a:ext cx="3096344" cy="36933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Разовые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сделки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Продажа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продукта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1815542" y="4557414"/>
            <a:ext cx="25318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Материальные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Интеллектуальные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ресурсы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Финансы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56053" y="1683147"/>
            <a:ext cx="2984057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100" i="1" dirty="0">
                <a:latin typeface="Times New Roman" pitchFamily="18" charset="0"/>
                <a:cs typeface="Times New Roman" pitchFamily="18" charset="0"/>
              </a:rPr>
              <a:t>Определение целей и структуры </a:t>
            </a: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курса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i="1" dirty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контента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i="1" dirty="0">
                <a:latin typeface="Times New Roman" pitchFamily="18" charset="0"/>
                <a:cs typeface="Times New Roman" pitchFamily="18" charset="0"/>
              </a:rPr>
              <a:t>Загрузка контента на </a:t>
            </a: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платформу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i="1" dirty="0">
                <a:latin typeface="Times New Roman" pitchFamily="18" charset="0"/>
                <a:cs typeface="Times New Roman" pitchFamily="18" charset="0"/>
              </a:rPr>
              <a:t>Добавление интерактивных </a:t>
            </a: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заданий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Документация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i="1" dirty="0">
                <a:latin typeface="Times New Roman" pitchFamily="18" charset="0"/>
                <a:cs typeface="Times New Roman" pitchFamily="18" charset="0"/>
              </a:rPr>
              <a:t>Создание профиля в социальных </a:t>
            </a: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сетях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i="1" dirty="0">
                <a:latin typeface="Times New Roman" pitchFamily="18" charset="0"/>
                <a:cs typeface="Times New Roman" pitchFamily="18" charset="0"/>
              </a:rPr>
              <a:t>Создание рекламной кампании и нахождение потенциальных </a:t>
            </a: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рекламодателей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i="1" dirty="0">
                <a:latin typeface="Times New Roman" pitchFamily="18" charset="0"/>
                <a:cs typeface="Times New Roman" pitchFamily="18" charset="0"/>
              </a:rPr>
              <a:t>Покупка рекламы и продажа курса клиентам посредством предоставления доступа к </a:t>
            </a: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проекту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i="1" dirty="0">
                <a:latin typeface="Times New Roman" pitchFamily="18" charset="0"/>
                <a:cs typeface="Times New Roman" pitchFamily="18" charset="0"/>
              </a:rPr>
              <a:t>Заключение договоров и соглашений с языковыми онлайн-школами, которые заинтересованы в приобретении нашего продукта</a:t>
            </a:r>
            <a:endParaRPr lang="ru-RU" sz="1100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2015976" y="5211539"/>
            <a:ext cx="4806790" cy="33855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Фиксированные </a:t>
            </a: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издержки</a:t>
            </a:r>
            <a:endParaRPr lang="ru-RU" sz="1100" i="1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100" i="1" dirty="0">
                <a:latin typeface="Times New Roman" pitchFamily="18" charset="0"/>
                <a:cs typeface="Times New Roman" pitchFamily="18" charset="0"/>
              </a:rPr>
              <a:t> Переменные </a:t>
            </a: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издержки</a:t>
            </a:r>
            <a:endParaRPr lang="ru-RU" sz="11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9507" y="58860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Цель проекта по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SMART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288" y="1611139"/>
            <a:ext cx="95770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Специфичная цель: Разработать и предоставить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онлайн-продукт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виртуальной платформе для подготовки школьников к основному государственному экзамену (ОГЭ) по английскому языку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 Измеримая цель: Достичь минимум 80% успешных результатов учащихся,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чьи преподаватели используют данный онлайн-продукт.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3. Достижимая цель: Обеспечить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преподавателям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доступ к высококачественным обучающим материалам, адаптированным под требования ОГЭ, и разработать интерактивные задания, которые помогут им эффективно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подготовить учеников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 экзамену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4. Релевантная цель: Удовлетворить потребности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преподавателей,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которые ищут эффективные и удобные онлайн-ресурсы для подготовки к ОГЭ по английскому языку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5. Цель, ограниченная во времени: Запустить и продвигать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продукт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течение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учебного года,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чтобы быть доступным для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педагогов перед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предстоящими сессиями ОГЭ.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Пример цели SMART: "За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учебный год разработать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предоставить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онлайн-продукт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виртуальной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платформе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ProgressMe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который поможет школьникам достичь минимум 80% успешных результатов на ОГЭ по английскому языку."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459011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Стартовые инвестиции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295830"/>
              </p:ext>
            </p:extLst>
          </p:nvPr>
        </p:nvGraphicFramePr>
        <p:xfrm>
          <a:off x="647823" y="1327147"/>
          <a:ext cx="8856986" cy="40284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7741"/>
                <a:gridCol w="1737741"/>
                <a:gridCol w="1842252"/>
                <a:gridCol w="1737741"/>
                <a:gridCol w="1801511"/>
              </a:tblGrid>
              <a:tr h="635252"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Статья затрат</a:t>
                      </a:r>
                      <a:endParaRPr lang="ru-RU" sz="1800" baseline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Сумма, </a:t>
                      </a:r>
                      <a:endParaRPr lang="en-US" sz="1800" baseline="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aseline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</a:t>
                      </a:r>
                      <a:endParaRPr lang="ru-RU" sz="1800" baseline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</a:t>
                      </a:r>
                      <a:endParaRPr lang="ru-RU" sz="1800" baseline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21" marR="35021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Влияние на продажи</a:t>
                      </a:r>
                      <a:endParaRPr lang="ru-RU" sz="1800" baseline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21" marR="35021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919301"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Затраты на интернет-связь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Собственные средства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Постоянные</a:t>
                      </a:r>
                    </a:p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затраты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21" marR="35021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Отсутствует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21" marR="35021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19301"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Затраты на контекстную рекламу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50 000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Собственные средства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Переменные затраты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21" marR="35021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Значительное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21" marR="35021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203350">
                <a:tc>
                  <a:txBody>
                    <a:bodyPr/>
                    <a:lstStyle/>
                    <a:p>
                      <a:pPr indent="-635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Затраты на покупку домена для сайта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  <a:tabLst>
                          <a:tab pos="889000" algn="l"/>
                        </a:tabLs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1 000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Собственные средства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Постоянные затраты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21" marR="35021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Отсутствует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21" marR="35021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51203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51 500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427" marR="32427" marT="32427" marB="3242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21" marR="35021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021" marR="35021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09144" y="53101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Организационный план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Выбранная организационно-правовая форма - </a:t>
            </a:r>
            <a:r>
              <a:rPr lang="ru-RU" sz="3200" dirty="0" err="1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самозанятость</a:t>
            </a:r>
            <a:endParaRPr lang="ru-RU" sz="3200" dirty="0" smtClean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pPr>
              <a:buFont typeface="Times New Roman" pitchFamily="18" charset="0"/>
              <a:buNone/>
            </a:pPr>
            <a:endParaRPr lang="ru-RU" sz="32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Выбранная система налогообложения </a:t>
            </a:r>
            <a:r>
              <a:rPr lang="ru-RU" sz="32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- </a:t>
            </a:r>
            <a:r>
              <a:rPr lang="ru-RU" sz="32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УСН</a:t>
            </a:r>
            <a:endParaRPr lang="ru-RU" sz="32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6" y="314995"/>
            <a:ext cx="10064899" cy="1008111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Финансовый план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707415"/>
              </p:ext>
            </p:extLst>
          </p:nvPr>
        </p:nvGraphicFramePr>
        <p:xfrm>
          <a:off x="359792" y="1395115"/>
          <a:ext cx="9361044" cy="4079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32"/>
                <a:gridCol w="615929"/>
                <a:gridCol w="1087540"/>
                <a:gridCol w="688717"/>
                <a:gridCol w="514136"/>
                <a:gridCol w="504685"/>
                <a:gridCol w="504685"/>
                <a:gridCol w="504685"/>
                <a:gridCol w="504685"/>
                <a:gridCol w="504685"/>
                <a:gridCol w="504685"/>
                <a:gridCol w="504685"/>
                <a:gridCol w="504685"/>
                <a:gridCol w="504685"/>
                <a:gridCol w="523065"/>
                <a:gridCol w="523065"/>
                <a:gridCol w="578395"/>
              </a:tblGrid>
              <a:tr h="188747">
                <a:tc rowSpan="2" gridSpan="2"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Статья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Ед.изм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Месяц (в 1-ый год)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874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123">
                <a:tc gridSpan="17"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ОПЕРАЦИОННОЙ ДЕЯТЕЛЬНОСТИ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378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2378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7870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Постоянные расходы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57870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Переменные расходы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20672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 до налогообложения</a:t>
                      </a:r>
                    </a:p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-41,5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2378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52378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-41,8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6176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прибыль нарастающим итогом</a:t>
                      </a:r>
                    </a:p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-41,8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-37,6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-23,7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-9,8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37,4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108,2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131,8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155,4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69123">
                <a:tc gridSpan="17"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ИНВЕСТИЦИОННОЙ ДЕЯТЕЛЬНОСТИ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0358">
                <a:tc gridSpan="2"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Стартовые инвестиции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59" marR="114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610" marR="10610" marT="10610" marB="1061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4170" y="603027"/>
            <a:ext cx="9865096" cy="864097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Экономика проекта</a:t>
            </a:r>
            <a:endParaRPr sz="1400" i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45550"/>
              </p:ext>
            </p:extLst>
          </p:nvPr>
        </p:nvGraphicFramePr>
        <p:xfrm>
          <a:off x="665324" y="1395118"/>
          <a:ext cx="8928991" cy="40548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249"/>
                <a:gridCol w="4166268"/>
                <a:gridCol w="1446495"/>
                <a:gridCol w="2592979"/>
              </a:tblGrid>
              <a:tr h="292517"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Ед.изм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92517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продаж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31254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операционной деятельности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300 000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31254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от операционной деятельности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112 000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2517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179 000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2844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безубыточности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7/(10-105/30)</a:t>
                      </a: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2517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безубыточности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20 000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2844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Простой срок окупаемости (</a:t>
                      </a: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PP)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мес.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4,4 2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2517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Стартовые инвестиции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51 500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31254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рентабельности инвестиций (PI)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347,6 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2844"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Рентабельность затрат 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</a:t>
                      </a: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/112 =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167,86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032" marR="24032" marT="24032" marB="24032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309641"/>
              </p:ext>
            </p:extLst>
          </p:nvPr>
        </p:nvGraphicFramePr>
        <p:xfrm>
          <a:off x="503807" y="1539132"/>
          <a:ext cx="9073008" cy="41202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6504"/>
                <a:gridCol w="4536504"/>
              </a:tblGrid>
              <a:tr h="384948">
                <a:tc>
                  <a:txBody>
                    <a:bodyPr/>
                    <a:lstStyle/>
                    <a:p>
                      <a:pPr indent="-63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 продукта (выручка, средний чек)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10 000 руб.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69716">
                <a:tc gridSpan="2">
                  <a:txBody>
                    <a:bodyPr/>
                    <a:lstStyle/>
                    <a:p>
                      <a:pPr indent="-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безубыточности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8452">
                <a:tc>
                  <a:txBody>
                    <a:bodyPr/>
                    <a:lstStyle/>
                    <a:p>
                      <a:pPr indent="-63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безубыточности в натуральном выражении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шт.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4948">
                <a:tc>
                  <a:txBody>
                    <a:bodyPr/>
                    <a:lstStyle/>
                    <a:p>
                      <a:pPr indent="-63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безубыточности в денежном выражении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20 000 руб.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12932">
                <a:tc>
                  <a:txBody>
                    <a:bodyPr/>
                    <a:lstStyle/>
                    <a:p>
                      <a:pPr indent="-63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Постоянные расходы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7 000 руб.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12932">
                <a:tc>
                  <a:txBody>
                    <a:bodyPr/>
                    <a:lstStyle/>
                    <a:p>
                      <a:pPr indent="-63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Переменные расходы на единицу товара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3 500 руб.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68452">
                <a:tc>
                  <a:txBody>
                    <a:bodyPr/>
                    <a:lstStyle/>
                    <a:p>
                      <a:pPr indent="-63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Маржинальная прибыль на единицу (Цена товара – переменные расходы на ед. товара)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6 500 руб.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86053">
                <a:tc>
                  <a:txBody>
                    <a:bodyPr/>
                    <a:lstStyle/>
                    <a:p>
                      <a:pPr indent="-63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 маржинального дохода (Маржинальная прибыль / цена товара)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65,0%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53" marR="186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03808" y="615221"/>
            <a:ext cx="6025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Анализ безубыточности</a:t>
            </a:r>
          </a:p>
        </p:txBody>
      </p:sp>
    </p:spTree>
    <p:extLst>
      <p:ext uri="{BB962C8B-B14F-4D97-AF65-F5344CB8AC3E}">
        <p14:creationId xmlns:p14="http://schemas.microsoft.com/office/powerpoint/2010/main" val="276266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891059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Координаты команды проекта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4976723" y="2691259"/>
            <a:ext cx="5112569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Давлетова Диана</a:t>
            </a:r>
          </a:p>
          <a:p>
            <a:pPr algn="ctr">
              <a:lnSpc>
                <a:spcPct val="11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Телефон: 89124642568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diana-davletovaaa@mail.ru</a:t>
            </a:r>
          </a:p>
          <a:p>
            <a:pPr algn="ctr">
              <a:lnSpc>
                <a:spcPct val="110000"/>
              </a:lnSpc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https://m.vk.com/id185192665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3" b="8736"/>
          <a:stretch/>
        </p:blipFill>
        <p:spPr>
          <a:xfrm>
            <a:off x="2664048" y="1899171"/>
            <a:ext cx="2510283" cy="331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11572</TotalTime>
  <Words>1239</Words>
  <Application>Microsoft Office PowerPoint</Application>
  <PresentationFormat>Произвольный</PresentationFormat>
  <Paragraphs>481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Office Theme</vt:lpstr>
      <vt:lpstr>Office Theme</vt:lpstr>
      <vt:lpstr>Office Theme</vt:lpstr>
      <vt:lpstr>Презентация PowerPoint</vt:lpstr>
      <vt:lpstr>Давлетова Диана</vt:lpstr>
      <vt:lpstr>Презентация PowerPoint</vt:lpstr>
      <vt:lpstr>О проекте </vt:lpstr>
      <vt:lpstr>Роль проекта в обеспечении  технологического суверенитета страны</vt:lpstr>
      <vt:lpstr>Целевая аудитория проекта</vt:lpstr>
      <vt:lpstr>Целевая аудитория проекта</vt:lpstr>
      <vt:lpstr>Потенциальный объем рынка</vt:lpstr>
      <vt:lpstr>Анализ конкурентов</vt:lpstr>
      <vt:lpstr>SWOT-анализ</vt:lpstr>
      <vt:lpstr>Бизнес-модель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</vt:lpstr>
      <vt:lpstr>Презентация PowerPoint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user</cp:lastModifiedBy>
  <cp:revision>64</cp:revision>
  <dcterms:created xsi:type="dcterms:W3CDTF">2022-10-14T10:42:52Z</dcterms:created>
  <dcterms:modified xsi:type="dcterms:W3CDTF">2023-06-05T15:02:59Z</dcterms:modified>
  <dc:language>ru-RU</dc:language>
</cp:coreProperties>
</file>