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4"/>
  </p:notesMasterIdLst>
  <p:sldIdLst>
    <p:sldId id="256" r:id="rId2"/>
    <p:sldId id="261" r:id="rId3"/>
    <p:sldId id="263" r:id="rId4"/>
    <p:sldId id="272" r:id="rId5"/>
    <p:sldId id="274" r:id="rId6"/>
    <p:sldId id="273" r:id="rId7"/>
    <p:sldId id="276" r:id="rId8"/>
    <p:sldId id="266" r:id="rId9"/>
    <p:sldId id="275" r:id="rId10"/>
    <p:sldId id="277" r:id="rId11"/>
    <p:sldId id="269" r:id="rId12"/>
    <p:sldId id="271" r:id="rId13"/>
  </p:sldIdLst>
  <p:sldSz cx="12192000" cy="6858000"/>
  <p:notesSz cx="6858000" cy="9144000"/>
  <p:embeddedFontLst>
    <p:embeddedFont>
      <p:font typeface="Barlow Condensed" charset="0"/>
      <p:regular r:id="rId15"/>
      <p:bold r:id="rId16"/>
      <p:italic r:id="rId17"/>
      <p:boldItalic r:id="rId18"/>
    </p:embeddedFont>
    <p:embeddedFont>
      <p:font typeface="Montserrat" charset="-52"/>
      <p:regular r:id="rId19"/>
      <p:bold r:id="rId20"/>
      <p:italic r:id="rId21"/>
      <p:boldItalic r:id="rId22"/>
    </p:embeddedFont>
    <p:embeddedFont>
      <p:font typeface="Poppins Light" charset="0"/>
      <p:regular r:id="rId23"/>
      <p:bold r:id="rId24"/>
      <p:italic r:id="rId25"/>
      <p:boldItalic r:id="rId26"/>
    </p:embeddedFont>
    <p:embeddedFont>
      <p:font typeface="Limelight" charset="0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6"/>
    <a:srgbClr val="8CE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62A7CCF-13FC-446E-9D80-14E243E60DC1}">
  <a:tblStyle styleId="{362A7CCF-13FC-446E-9D80-14E243E60DC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F9F9F0-37C6-4C5C-B525-AF8F1E7FE92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7"/>
          </a:solidFill>
        </a:fill>
      </a:tcStyle>
    </a:wholeTbl>
    <a:band1H>
      <a:tcTxStyle/>
      <a:tcStyle>
        <a:tcBdr/>
        <a:fill>
          <a:solidFill>
            <a:srgbClr val="CFDE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E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80" autoAdjust="0"/>
  </p:normalViewPr>
  <p:slideViewPr>
    <p:cSldViewPr snapToGrid="0">
      <p:cViewPr>
        <p:scale>
          <a:sx n="80" d="100"/>
          <a:sy n="80" d="100"/>
        </p:scale>
        <p:origin x="-883" y="-14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0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FA8E5-1C43-4F40-BF69-A5F2A095D44A}" type="doc">
      <dgm:prSet loTypeId="urn:microsoft.com/office/officeart/2005/8/layout/cycle4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85E906-AE26-4FAF-A6E0-7C0A3E07838B}">
      <dgm:prSet phldrT="[Текст]" custT="1"/>
      <dgm:spPr>
        <a:solidFill>
          <a:srgbClr val="92D050"/>
        </a:solidFill>
      </dgm:spPr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C898A8B-5233-49ED-8308-FF71427013F0}" type="parTrans" cxnId="{343CAC43-FD67-45F0-AE9F-9925422D10F7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27BAD2E5-58AC-4944-B290-C68A93AE500B}" type="sibTrans" cxnId="{343CAC43-FD67-45F0-AE9F-9925422D10F7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AAC102C2-DA7D-4713-81A1-76CE282FA5CB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Уменьшение затрат времени на высадку рассады</a:t>
          </a:r>
        </a:p>
      </dgm:t>
    </dgm:pt>
    <dgm:pt modelId="{4DBDB522-C592-4928-8BB0-F042C0D120FB}" type="parTrans" cxnId="{ACEE4C5D-E313-4158-944A-7EF003A67EEB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98186AC9-2A26-4F97-B4BC-D14861521F68}" type="sibTrans" cxnId="{ACEE4C5D-E313-4158-944A-7EF003A67EEB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2FC23790-047A-48A2-AA30-AB9BDCD612AA}">
      <dgm:prSet phldrT="[Текст]" custT="1"/>
      <dgm:spPr>
        <a:solidFill>
          <a:srgbClr val="92D050"/>
        </a:solidFill>
      </dgm:spPr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0C6F61B-7351-4461-AC6D-FB4DC22EFD51}" type="parTrans" cxnId="{D59BF373-E61B-48D8-AF06-72B7713D390F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F73003F1-2F4C-4766-B1A8-AFA4FA363775}" type="sibTrans" cxnId="{D59BF373-E61B-48D8-AF06-72B7713D390F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2DB47A95-A03D-4E75-B569-F2D29341B14B}">
      <dgm:prSet phldrT="[Текст]" custT="1"/>
      <dgm:spPr>
        <a:solidFill>
          <a:schemeClr val="accent2"/>
        </a:solidFill>
      </dgm:spPr>
      <dgm:t>
        <a:bodyPr/>
        <a:lstStyle/>
        <a:p>
          <a:pPr algn="r"/>
          <a:r>
            <a:rPr lang="ru-RU" sz="2000" dirty="0">
              <a:latin typeface="Times New Roman" pitchFamily="18" charset="0"/>
              <a:cs typeface="Times New Roman" pitchFamily="18" charset="0"/>
            </a:rPr>
            <a:t>Горшочки полностью безопасны для природы, так как они сделаны из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биоразлагаемых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компонентов </a:t>
          </a:r>
        </a:p>
      </dgm:t>
    </dgm:pt>
    <dgm:pt modelId="{57D0760D-F324-4CD5-BC85-8CFFE997679E}" type="parTrans" cxnId="{5714DA54-EBF0-48CA-AA3D-C7C9566A1800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19813402-B800-4CEF-B509-96C5AB1C25CA}" type="sibTrans" cxnId="{5714DA54-EBF0-48CA-AA3D-C7C9566A1800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CD347D25-5547-41CE-93E6-3A976EA7B3FA}">
      <dgm:prSet phldrT="[Текст]" custT="1"/>
      <dgm:spPr>
        <a:solidFill>
          <a:srgbClr val="92D050"/>
        </a:solidFill>
      </dgm:spPr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EE3ACA1-A55D-4C4B-9D47-986B53072F38}" type="parTrans" cxnId="{0AAD8B1B-5579-40C3-AD19-E65B4724A614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ACDCD9AE-087E-4E06-AC90-49E992B4F88B}" type="sibTrans" cxnId="{0AAD8B1B-5579-40C3-AD19-E65B4724A614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B299025D-C2E9-4D94-BCF4-1BBD1BF87383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pPr algn="r"/>
          <a:r>
            <a:rPr lang="ru-RU" sz="2000" dirty="0">
              <a:latin typeface="Times New Roman" pitchFamily="18" charset="0"/>
              <a:cs typeface="Times New Roman" pitchFamily="18" charset="0"/>
            </a:rPr>
            <a:t>Все удобрения уже имеются в горшочке, поэтому это упрощает процесс ухода за растением</a:t>
          </a:r>
        </a:p>
      </dgm:t>
    </dgm:pt>
    <dgm:pt modelId="{28EC44E5-81A8-4334-A370-B4C643A09FFB}" type="parTrans" cxnId="{492FDF4C-2AC9-4BC2-B82B-034FC3D211C4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447DF79A-59E0-47B2-933D-CF65989304BB}" type="sibTrans" cxnId="{492FDF4C-2AC9-4BC2-B82B-034FC3D211C4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B035D6BA-F680-4677-8A76-0E21A98E75E0}">
      <dgm:prSet phldrT="[Текст]" custT="1"/>
      <dgm:spPr>
        <a:solidFill>
          <a:srgbClr val="92D050"/>
        </a:solidFill>
      </dgm:spPr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8E34605-8285-40BA-91C1-D30686698CBE}" type="parTrans" cxnId="{3A5C9C3D-27D8-4505-8A51-04342D4E2186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4119D831-1342-4346-A3E1-ECC9E8C517A6}" type="sibTrans" cxnId="{3A5C9C3D-27D8-4505-8A51-04342D4E2186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0CF9C1A0-0686-4105-A8D2-ED83E5DA9DC2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Простота использования: достаточно посадить рассаду в горшочек, вырастить в нем перед посадкой, посадить в почву, не принося вред растению</a:t>
          </a:r>
        </a:p>
      </dgm:t>
    </dgm:pt>
    <dgm:pt modelId="{A8AD4D4A-54D2-4FF9-B9EA-F1D78CF69131}" type="parTrans" cxnId="{E7BF0484-88C7-4B74-A34E-C4036A26B545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0BF7D0D5-C38C-4CE9-8D61-DCE381E2F18B}" type="sibTrans" cxnId="{E7BF0484-88C7-4B74-A34E-C4036A26B545}">
      <dgm:prSet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3F461DEE-DA75-4587-AEA8-38EE4B93B69C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C33B97A-CD64-4438-BFD7-77F7DAD797EB}" type="parTrans" cxnId="{CAFCDDCA-0174-4F4D-AA40-1DEDB20BB5C8}">
      <dgm:prSet/>
      <dgm:spPr/>
      <dgm:t>
        <a:bodyPr/>
        <a:lstStyle/>
        <a:p>
          <a:endParaRPr lang="ru-RU"/>
        </a:p>
      </dgm:t>
    </dgm:pt>
    <dgm:pt modelId="{9F6AEF89-23A5-4D83-8AC3-753F5ECA46B0}" type="sibTrans" cxnId="{CAFCDDCA-0174-4F4D-AA40-1DEDB20BB5C8}">
      <dgm:prSet/>
      <dgm:spPr/>
      <dgm:t>
        <a:bodyPr/>
        <a:lstStyle/>
        <a:p>
          <a:endParaRPr lang="ru-RU"/>
        </a:p>
      </dgm:t>
    </dgm:pt>
    <dgm:pt modelId="{06946D44-CD67-412D-B63E-FB63B19436FF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Продукт подходит почти для всех видов рассады</a:t>
          </a:r>
        </a:p>
      </dgm:t>
    </dgm:pt>
    <dgm:pt modelId="{ADB780BE-D568-4AFF-A39D-2CF28A70D34D}" type="parTrans" cxnId="{E6332AEC-822F-42B2-BDBF-1530F98CA7AC}">
      <dgm:prSet/>
      <dgm:spPr/>
      <dgm:t>
        <a:bodyPr/>
        <a:lstStyle/>
        <a:p>
          <a:endParaRPr lang="ru-RU"/>
        </a:p>
      </dgm:t>
    </dgm:pt>
    <dgm:pt modelId="{08F19BC6-9511-4541-8A68-AAE5EE335D56}" type="sibTrans" cxnId="{E6332AEC-822F-42B2-BDBF-1530F98CA7AC}">
      <dgm:prSet/>
      <dgm:spPr/>
      <dgm:t>
        <a:bodyPr/>
        <a:lstStyle/>
        <a:p>
          <a:endParaRPr lang="ru-RU"/>
        </a:p>
      </dgm:t>
    </dgm:pt>
    <dgm:pt modelId="{BA7EEE26-80FA-4173-BB25-928ACFE393C6}" type="pres">
      <dgm:prSet presAssocID="{0EBFA8E5-1C43-4F40-BF69-A5F2A095D44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9532D7-B101-44BC-BA07-E96759ED4450}" type="pres">
      <dgm:prSet presAssocID="{0EBFA8E5-1C43-4F40-BF69-A5F2A095D44A}" presName="children" presStyleCnt="0"/>
      <dgm:spPr/>
    </dgm:pt>
    <dgm:pt modelId="{18F1E856-C291-4C50-9D88-2F2CC995AF29}" type="pres">
      <dgm:prSet presAssocID="{0EBFA8E5-1C43-4F40-BF69-A5F2A095D44A}" presName="child1group" presStyleCnt="0"/>
      <dgm:spPr/>
    </dgm:pt>
    <dgm:pt modelId="{E17F179E-798F-4C8A-884F-0EBC33D4130A}" type="pres">
      <dgm:prSet presAssocID="{0EBFA8E5-1C43-4F40-BF69-A5F2A095D44A}" presName="child1" presStyleLbl="bgAcc1" presStyleIdx="0" presStyleCnt="4" custScaleX="204720" custScaleY="136306" custLinFactNeighborX="-39374" custLinFactNeighborY="19271"/>
      <dgm:spPr/>
      <dgm:t>
        <a:bodyPr/>
        <a:lstStyle/>
        <a:p>
          <a:endParaRPr lang="ru-RU"/>
        </a:p>
      </dgm:t>
    </dgm:pt>
    <dgm:pt modelId="{293C8A82-E0A6-4351-B01B-6FB2EABE14A8}" type="pres">
      <dgm:prSet presAssocID="{0EBFA8E5-1C43-4F40-BF69-A5F2A095D44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511917-8861-49BC-8916-84606EF554DE}" type="pres">
      <dgm:prSet presAssocID="{0EBFA8E5-1C43-4F40-BF69-A5F2A095D44A}" presName="child2group" presStyleCnt="0"/>
      <dgm:spPr/>
    </dgm:pt>
    <dgm:pt modelId="{7F2BDD48-CCCA-4F80-BB2C-BD81745EBF73}" type="pres">
      <dgm:prSet presAssocID="{0EBFA8E5-1C43-4F40-BF69-A5F2A095D44A}" presName="child2" presStyleLbl="bgAcc1" presStyleIdx="1" presStyleCnt="4" custScaleX="198519" custScaleY="138927" custLinFactNeighborX="29874" custLinFactNeighborY="19067"/>
      <dgm:spPr/>
      <dgm:t>
        <a:bodyPr/>
        <a:lstStyle/>
        <a:p>
          <a:endParaRPr lang="ru-RU"/>
        </a:p>
      </dgm:t>
    </dgm:pt>
    <dgm:pt modelId="{999254F2-77A3-4552-B8E7-8A181AB8672C}" type="pres">
      <dgm:prSet presAssocID="{0EBFA8E5-1C43-4F40-BF69-A5F2A095D44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C72E12-3782-4E51-9D4F-11D30521A0D6}" type="pres">
      <dgm:prSet presAssocID="{0EBFA8E5-1C43-4F40-BF69-A5F2A095D44A}" presName="child3group" presStyleCnt="0"/>
      <dgm:spPr/>
    </dgm:pt>
    <dgm:pt modelId="{D3BE460F-7028-4F78-B320-D12DACD4D397}" type="pres">
      <dgm:prSet presAssocID="{0EBFA8E5-1C43-4F40-BF69-A5F2A095D44A}" presName="child3" presStyleLbl="bgAcc1" presStyleIdx="2" presStyleCnt="4" custScaleX="208138" custScaleY="147198" custLinFactNeighborX="28551" custLinFactNeighborY="-17689"/>
      <dgm:spPr/>
      <dgm:t>
        <a:bodyPr/>
        <a:lstStyle/>
        <a:p>
          <a:endParaRPr lang="ru-RU"/>
        </a:p>
      </dgm:t>
    </dgm:pt>
    <dgm:pt modelId="{24536291-1E65-49FA-8632-7CFDC3DAEECC}" type="pres">
      <dgm:prSet presAssocID="{0EBFA8E5-1C43-4F40-BF69-A5F2A095D44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30200-37EC-4C81-BDA9-BA1E43479DA0}" type="pres">
      <dgm:prSet presAssocID="{0EBFA8E5-1C43-4F40-BF69-A5F2A095D44A}" presName="child4group" presStyleCnt="0"/>
      <dgm:spPr/>
    </dgm:pt>
    <dgm:pt modelId="{C91E6ABD-06BE-4175-A5C7-674C0EBCF0E3}" type="pres">
      <dgm:prSet presAssocID="{0EBFA8E5-1C43-4F40-BF69-A5F2A095D44A}" presName="child4" presStyleLbl="bgAcc1" presStyleIdx="3" presStyleCnt="4" custScaleX="210289" custScaleY="147867" custLinFactNeighborX="-38425" custLinFactNeighborY="-18219"/>
      <dgm:spPr/>
      <dgm:t>
        <a:bodyPr/>
        <a:lstStyle/>
        <a:p>
          <a:endParaRPr lang="ru-RU"/>
        </a:p>
      </dgm:t>
    </dgm:pt>
    <dgm:pt modelId="{C6D7A4CF-EF60-4E61-8D72-E4DB5724E6FC}" type="pres">
      <dgm:prSet presAssocID="{0EBFA8E5-1C43-4F40-BF69-A5F2A095D44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E965C-8509-42DC-BFBA-903A7057BD03}" type="pres">
      <dgm:prSet presAssocID="{0EBFA8E5-1C43-4F40-BF69-A5F2A095D44A}" presName="childPlaceholder" presStyleCnt="0"/>
      <dgm:spPr/>
    </dgm:pt>
    <dgm:pt modelId="{73C5C610-B1AE-410A-81D8-88E626167679}" type="pres">
      <dgm:prSet presAssocID="{0EBFA8E5-1C43-4F40-BF69-A5F2A095D44A}" presName="circle" presStyleCnt="0"/>
      <dgm:spPr/>
    </dgm:pt>
    <dgm:pt modelId="{63712281-4E92-42FE-8303-F172315BECC5}" type="pres">
      <dgm:prSet presAssocID="{0EBFA8E5-1C43-4F40-BF69-A5F2A095D44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B73BB-BB1F-4F36-9510-C0181A6AE9A3}" type="pres">
      <dgm:prSet presAssocID="{0EBFA8E5-1C43-4F40-BF69-A5F2A095D44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34917-07DB-48E2-8864-D4BA09DF7A36}" type="pres">
      <dgm:prSet presAssocID="{0EBFA8E5-1C43-4F40-BF69-A5F2A095D44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8170F-EC1D-4372-912F-972C0AF6A683}" type="pres">
      <dgm:prSet presAssocID="{0EBFA8E5-1C43-4F40-BF69-A5F2A095D44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A2263-5731-4D9C-85D1-C5A7E653075E}" type="pres">
      <dgm:prSet presAssocID="{0EBFA8E5-1C43-4F40-BF69-A5F2A095D44A}" presName="quadrantPlaceholder" presStyleCnt="0"/>
      <dgm:spPr/>
    </dgm:pt>
    <dgm:pt modelId="{FCD7E8FD-F21C-45B5-A444-6BB9869B242A}" type="pres">
      <dgm:prSet presAssocID="{0EBFA8E5-1C43-4F40-BF69-A5F2A095D44A}" presName="center1" presStyleLbl="fgShp" presStyleIdx="0" presStyleCnt="2" custScaleX="47161" custScaleY="40927" custLinFactNeighborX="0" custLinFactNeighborY="13145"/>
      <dgm:spPr/>
    </dgm:pt>
    <dgm:pt modelId="{1C77BE45-FD1D-4AAD-9010-BB23AFACA437}" type="pres">
      <dgm:prSet presAssocID="{0EBFA8E5-1C43-4F40-BF69-A5F2A095D44A}" presName="center2" presStyleLbl="fgShp" presStyleIdx="1" presStyleCnt="2" custScaleX="41445" custScaleY="26138" custLinFactNeighborX="1429" custLinFactNeighborY="-3286"/>
      <dgm:spPr/>
    </dgm:pt>
  </dgm:ptLst>
  <dgm:cxnLst>
    <dgm:cxn modelId="{F70182B1-4C08-40C2-9339-25E809B2694F}" type="presOf" srcId="{0CF9C1A0-0686-4105-A8D2-ED83E5DA9DC2}" destId="{C91E6ABD-06BE-4175-A5C7-674C0EBCF0E3}" srcOrd="0" destOrd="0" presId="urn:microsoft.com/office/officeart/2005/8/layout/cycle4"/>
    <dgm:cxn modelId="{5FF8619D-549C-4EE8-AAE7-97E204133109}" type="presOf" srcId="{2FC23790-047A-48A2-AA30-AB9BDCD612AA}" destId="{429B73BB-BB1F-4F36-9510-C0181A6AE9A3}" srcOrd="0" destOrd="0" presId="urn:microsoft.com/office/officeart/2005/8/layout/cycle4"/>
    <dgm:cxn modelId="{0AAD8B1B-5579-40C3-AD19-E65B4724A614}" srcId="{0EBFA8E5-1C43-4F40-BF69-A5F2A095D44A}" destId="{CD347D25-5547-41CE-93E6-3A976EA7B3FA}" srcOrd="2" destOrd="0" parTransId="{BEE3ACA1-A55D-4C4B-9D47-986B53072F38}" sibTransId="{ACDCD9AE-087E-4E06-AC90-49E992B4F88B}"/>
    <dgm:cxn modelId="{E7BF0484-88C7-4B74-A34E-C4036A26B545}" srcId="{B035D6BA-F680-4677-8A76-0E21A98E75E0}" destId="{0CF9C1A0-0686-4105-A8D2-ED83E5DA9DC2}" srcOrd="0" destOrd="0" parTransId="{A8AD4D4A-54D2-4FF9-B9EA-F1D78CF69131}" sibTransId="{0BF7D0D5-C38C-4CE9-8D61-DCE381E2F18B}"/>
    <dgm:cxn modelId="{3D858CCC-655C-44B5-84D3-0742EF91BE15}" type="presOf" srcId="{06946D44-CD67-412D-B63E-FB63B19436FF}" destId="{293C8A82-E0A6-4351-B01B-6FB2EABE14A8}" srcOrd="1" destOrd="1" presId="urn:microsoft.com/office/officeart/2005/8/layout/cycle4"/>
    <dgm:cxn modelId="{A1FA4703-EDA4-4DBD-BB83-99E2A689F20E}" type="presOf" srcId="{0EBFA8E5-1C43-4F40-BF69-A5F2A095D44A}" destId="{BA7EEE26-80FA-4173-BB25-928ACFE393C6}" srcOrd="0" destOrd="0" presId="urn:microsoft.com/office/officeart/2005/8/layout/cycle4"/>
    <dgm:cxn modelId="{5714DA54-EBF0-48CA-AA3D-C7C9566A1800}" srcId="{2FC23790-047A-48A2-AA30-AB9BDCD612AA}" destId="{2DB47A95-A03D-4E75-B569-F2D29341B14B}" srcOrd="0" destOrd="0" parTransId="{57D0760D-F324-4CD5-BC85-8CFFE997679E}" sibTransId="{19813402-B800-4CEF-B509-96C5AB1C25CA}"/>
    <dgm:cxn modelId="{343CAC43-FD67-45F0-AE9F-9925422D10F7}" srcId="{0EBFA8E5-1C43-4F40-BF69-A5F2A095D44A}" destId="{B685E906-AE26-4FAF-A6E0-7C0A3E07838B}" srcOrd="0" destOrd="0" parTransId="{BC898A8B-5233-49ED-8308-FF71427013F0}" sibTransId="{27BAD2E5-58AC-4944-B290-C68A93AE500B}"/>
    <dgm:cxn modelId="{83F51E2D-8AEE-4114-8336-B099E789EBF1}" type="presOf" srcId="{3F461DEE-DA75-4587-AEA8-38EE4B93B69C}" destId="{E17F179E-798F-4C8A-884F-0EBC33D4130A}" srcOrd="0" destOrd="2" presId="urn:microsoft.com/office/officeart/2005/8/layout/cycle4"/>
    <dgm:cxn modelId="{A8A21DFE-0CF1-44A0-B593-143D6DD677E7}" type="presOf" srcId="{3F461DEE-DA75-4587-AEA8-38EE4B93B69C}" destId="{293C8A82-E0A6-4351-B01B-6FB2EABE14A8}" srcOrd="1" destOrd="2" presId="urn:microsoft.com/office/officeart/2005/8/layout/cycle4"/>
    <dgm:cxn modelId="{F04DBFE9-CA0D-4210-8B53-C87D989B5670}" type="presOf" srcId="{B299025D-C2E9-4D94-BCF4-1BBD1BF87383}" destId="{D3BE460F-7028-4F78-B320-D12DACD4D397}" srcOrd="0" destOrd="0" presId="urn:microsoft.com/office/officeart/2005/8/layout/cycle4"/>
    <dgm:cxn modelId="{AEC0CBDE-0EE8-4133-BABE-3A6C7C8ABB9C}" type="presOf" srcId="{B299025D-C2E9-4D94-BCF4-1BBD1BF87383}" destId="{24536291-1E65-49FA-8632-7CFDC3DAEECC}" srcOrd="1" destOrd="0" presId="urn:microsoft.com/office/officeart/2005/8/layout/cycle4"/>
    <dgm:cxn modelId="{D59BF373-E61B-48D8-AF06-72B7713D390F}" srcId="{0EBFA8E5-1C43-4F40-BF69-A5F2A095D44A}" destId="{2FC23790-047A-48A2-AA30-AB9BDCD612AA}" srcOrd="1" destOrd="0" parTransId="{30C6F61B-7351-4461-AC6D-FB4DC22EFD51}" sibTransId="{F73003F1-2F4C-4766-B1A8-AFA4FA363775}"/>
    <dgm:cxn modelId="{CAFCDDCA-0174-4F4D-AA40-1DEDB20BB5C8}" srcId="{B685E906-AE26-4FAF-A6E0-7C0A3E07838B}" destId="{3F461DEE-DA75-4587-AEA8-38EE4B93B69C}" srcOrd="2" destOrd="0" parTransId="{5C33B97A-CD64-4438-BFD7-77F7DAD797EB}" sibTransId="{9F6AEF89-23A5-4D83-8AC3-753F5ECA46B0}"/>
    <dgm:cxn modelId="{0820523C-550A-4305-8CB8-E69F37B6F9CE}" type="presOf" srcId="{B035D6BA-F680-4677-8A76-0E21A98E75E0}" destId="{0928170F-EC1D-4372-912F-972C0AF6A683}" srcOrd="0" destOrd="0" presId="urn:microsoft.com/office/officeart/2005/8/layout/cycle4"/>
    <dgm:cxn modelId="{94EAEB5D-AD61-41D3-A7B4-027A15625F34}" type="presOf" srcId="{CD347D25-5547-41CE-93E6-3A976EA7B3FA}" destId="{C8934917-07DB-48E2-8864-D4BA09DF7A36}" srcOrd="0" destOrd="0" presId="urn:microsoft.com/office/officeart/2005/8/layout/cycle4"/>
    <dgm:cxn modelId="{163466F8-2152-46AE-803E-36AEFFAD5CE8}" type="presOf" srcId="{2DB47A95-A03D-4E75-B569-F2D29341B14B}" destId="{999254F2-77A3-4552-B8E7-8A181AB8672C}" srcOrd="1" destOrd="0" presId="urn:microsoft.com/office/officeart/2005/8/layout/cycle4"/>
    <dgm:cxn modelId="{73B187A3-DBA4-4042-AF6B-5BD65863FDBA}" type="presOf" srcId="{B685E906-AE26-4FAF-A6E0-7C0A3E07838B}" destId="{63712281-4E92-42FE-8303-F172315BECC5}" srcOrd="0" destOrd="0" presId="urn:microsoft.com/office/officeart/2005/8/layout/cycle4"/>
    <dgm:cxn modelId="{DA6D579E-D9F2-42F8-87B8-1C9DAEDF5A0A}" type="presOf" srcId="{0CF9C1A0-0686-4105-A8D2-ED83E5DA9DC2}" destId="{C6D7A4CF-EF60-4E61-8D72-E4DB5724E6FC}" srcOrd="1" destOrd="0" presId="urn:microsoft.com/office/officeart/2005/8/layout/cycle4"/>
    <dgm:cxn modelId="{3A5C9C3D-27D8-4505-8A51-04342D4E2186}" srcId="{0EBFA8E5-1C43-4F40-BF69-A5F2A095D44A}" destId="{B035D6BA-F680-4677-8A76-0E21A98E75E0}" srcOrd="3" destOrd="0" parTransId="{A8E34605-8285-40BA-91C1-D30686698CBE}" sibTransId="{4119D831-1342-4346-A3E1-ECC9E8C517A6}"/>
    <dgm:cxn modelId="{8F053DBC-28FE-4C01-A913-67F3F8C00E26}" type="presOf" srcId="{06946D44-CD67-412D-B63E-FB63B19436FF}" destId="{E17F179E-798F-4C8A-884F-0EBC33D4130A}" srcOrd="0" destOrd="1" presId="urn:microsoft.com/office/officeart/2005/8/layout/cycle4"/>
    <dgm:cxn modelId="{2572B810-B378-47A6-AA69-BCC3E59437B7}" type="presOf" srcId="{AAC102C2-DA7D-4713-81A1-76CE282FA5CB}" destId="{293C8A82-E0A6-4351-B01B-6FB2EABE14A8}" srcOrd="1" destOrd="0" presId="urn:microsoft.com/office/officeart/2005/8/layout/cycle4"/>
    <dgm:cxn modelId="{492FDF4C-2AC9-4BC2-B82B-034FC3D211C4}" srcId="{CD347D25-5547-41CE-93E6-3A976EA7B3FA}" destId="{B299025D-C2E9-4D94-BCF4-1BBD1BF87383}" srcOrd="0" destOrd="0" parTransId="{28EC44E5-81A8-4334-A370-B4C643A09FFB}" sibTransId="{447DF79A-59E0-47B2-933D-CF65989304BB}"/>
    <dgm:cxn modelId="{86F837B2-0B69-4F64-92A6-71E8AFC0C980}" type="presOf" srcId="{AAC102C2-DA7D-4713-81A1-76CE282FA5CB}" destId="{E17F179E-798F-4C8A-884F-0EBC33D4130A}" srcOrd="0" destOrd="0" presId="urn:microsoft.com/office/officeart/2005/8/layout/cycle4"/>
    <dgm:cxn modelId="{E6332AEC-822F-42B2-BDBF-1530F98CA7AC}" srcId="{B685E906-AE26-4FAF-A6E0-7C0A3E07838B}" destId="{06946D44-CD67-412D-B63E-FB63B19436FF}" srcOrd="1" destOrd="0" parTransId="{ADB780BE-D568-4AFF-A39D-2CF28A70D34D}" sibTransId="{08F19BC6-9511-4541-8A68-AAE5EE335D56}"/>
    <dgm:cxn modelId="{ACEE4C5D-E313-4158-944A-7EF003A67EEB}" srcId="{B685E906-AE26-4FAF-A6E0-7C0A3E07838B}" destId="{AAC102C2-DA7D-4713-81A1-76CE282FA5CB}" srcOrd="0" destOrd="0" parTransId="{4DBDB522-C592-4928-8BB0-F042C0D120FB}" sibTransId="{98186AC9-2A26-4F97-B4BC-D14861521F68}"/>
    <dgm:cxn modelId="{CE3A6093-0429-418C-A467-2C9B6CEB7AF2}" type="presOf" srcId="{2DB47A95-A03D-4E75-B569-F2D29341B14B}" destId="{7F2BDD48-CCCA-4F80-BB2C-BD81745EBF73}" srcOrd="0" destOrd="0" presId="urn:microsoft.com/office/officeart/2005/8/layout/cycle4"/>
    <dgm:cxn modelId="{877D505A-EC1B-431B-9F53-5EF3E6E8E6C6}" type="presParOf" srcId="{BA7EEE26-80FA-4173-BB25-928ACFE393C6}" destId="{C49532D7-B101-44BC-BA07-E96759ED4450}" srcOrd="0" destOrd="0" presId="urn:microsoft.com/office/officeart/2005/8/layout/cycle4"/>
    <dgm:cxn modelId="{CC456855-F7D5-4B0D-B4C7-28024FC2601C}" type="presParOf" srcId="{C49532D7-B101-44BC-BA07-E96759ED4450}" destId="{18F1E856-C291-4C50-9D88-2F2CC995AF29}" srcOrd="0" destOrd="0" presId="urn:microsoft.com/office/officeart/2005/8/layout/cycle4"/>
    <dgm:cxn modelId="{B58B9426-8C69-4DFC-99A5-B2A57724909D}" type="presParOf" srcId="{18F1E856-C291-4C50-9D88-2F2CC995AF29}" destId="{E17F179E-798F-4C8A-884F-0EBC33D4130A}" srcOrd="0" destOrd="0" presId="urn:microsoft.com/office/officeart/2005/8/layout/cycle4"/>
    <dgm:cxn modelId="{9599D6B2-B26F-4877-9B2B-B7B139111264}" type="presParOf" srcId="{18F1E856-C291-4C50-9D88-2F2CC995AF29}" destId="{293C8A82-E0A6-4351-B01B-6FB2EABE14A8}" srcOrd="1" destOrd="0" presId="urn:microsoft.com/office/officeart/2005/8/layout/cycle4"/>
    <dgm:cxn modelId="{0E94202F-342A-455D-920D-FADED77CFC27}" type="presParOf" srcId="{C49532D7-B101-44BC-BA07-E96759ED4450}" destId="{4E511917-8861-49BC-8916-84606EF554DE}" srcOrd="1" destOrd="0" presId="urn:microsoft.com/office/officeart/2005/8/layout/cycle4"/>
    <dgm:cxn modelId="{62A6B69A-82A7-4825-9611-BDD9EBD432FF}" type="presParOf" srcId="{4E511917-8861-49BC-8916-84606EF554DE}" destId="{7F2BDD48-CCCA-4F80-BB2C-BD81745EBF73}" srcOrd="0" destOrd="0" presId="urn:microsoft.com/office/officeart/2005/8/layout/cycle4"/>
    <dgm:cxn modelId="{FAD17C2F-054A-4B7A-9B2D-4A6270969DC9}" type="presParOf" srcId="{4E511917-8861-49BC-8916-84606EF554DE}" destId="{999254F2-77A3-4552-B8E7-8A181AB8672C}" srcOrd="1" destOrd="0" presId="urn:microsoft.com/office/officeart/2005/8/layout/cycle4"/>
    <dgm:cxn modelId="{893705F7-ABA2-4ACA-88DB-38109CD2A9F3}" type="presParOf" srcId="{C49532D7-B101-44BC-BA07-E96759ED4450}" destId="{B2C72E12-3782-4E51-9D4F-11D30521A0D6}" srcOrd="2" destOrd="0" presId="urn:microsoft.com/office/officeart/2005/8/layout/cycle4"/>
    <dgm:cxn modelId="{C61ACD46-EF77-4614-8D58-DC83F427F52A}" type="presParOf" srcId="{B2C72E12-3782-4E51-9D4F-11D30521A0D6}" destId="{D3BE460F-7028-4F78-B320-D12DACD4D397}" srcOrd="0" destOrd="0" presId="urn:microsoft.com/office/officeart/2005/8/layout/cycle4"/>
    <dgm:cxn modelId="{9330342E-45FA-4509-BBF8-F2A2822049D7}" type="presParOf" srcId="{B2C72E12-3782-4E51-9D4F-11D30521A0D6}" destId="{24536291-1E65-49FA-8632-7CFDC3DAEECC}" srcOrd="1" destOrd="0" presId="urn:microsoft.com/office/officeart/2005/8/layout/cycle4"/>
    <dgm:cxn modelId="{BE083A9A-7904-461C-B0A4-E7958FD3E9B2}" type="presParOf" srcId="{C49532D7-B101-44BC-BA07-E96759ED4450}" destId="{30630200-37EC-4C81-BDA9-BA1E43479DA0}" srcOrd="3" destOrd="0" presId="urn:microsoft.com/office/officeart/2005/8/layout/cycle4"/>
    <dgm:cxn modelId="{36BA35E0-29D7-4C46-A067-E9DD55383464}" type="presParOf" srcId="{30630200-37EC-4C81-BDA9-BA1E43479DA0}" destId="{C91E6ABD-06BE-4175-A5C7-674C0EBCF0E3}" srcOrd="0" destOrd="0" presId="urn:microsoft.com/office/officeart/2005/8/layout/cycle4"/>
    <dgm:cxn modelId="{EF54A1FF-AFFD-4D14-96A1-57AE8EFE40ED}" type="presParOf" srcId="{30630200-37EC-4C81-BDA9-BA1E43479DA0}" destId="{C6D7A4CF-EF60-4E61-8D72-E4DB5724E6FC}" srcOrd="1" destOrd="0" presId="urn:microsoft.com/office/officeart/2005/8/layout/cycle4"/>
    <dgm:cxn modelId="{AD732614-C716-4208-81CB-2E581AA80482}" type="presParOf" srcId="{C49532D7-B101-44BC-BA07-E96759ED4450}" destId="{EA9E965C-8509-42DC-BFBA-903A7057BD03}" srcOrd="4" destOrd="0" presId="urn:microsoft.com/office/officeart/2005/8/layout/cycle4"/>
    <dgm:cxn modelId="{701D28A8-8345-4961-87ED-EAD6C70D7172}" type="presParOf" srcId="{BA7EEE26-80FA-4173-BB25-928ACFE393C6}" destId="{73C5C610-B1AE-410A-81D8-88E626167679}" srcOrd="1" destOrd="0" presId="urn:microsoft.com/office/officeart/2005/8/layout/cycle4"/>
    <dgm:cxn modelId="{B85EE1B3-CBF0-47E7-B5B6-8C3953002836}" type="presParOf" srcId="{73C5C610-B1AE-410A-81D8-88E626167679}" destId="{63712281-4E92-42FE-8303-F172315BECC5}" srcOrd="0" destOrd="0" presId="urn:microsoft.com/office/officeart/2005/8/layout/cycle4"/>
    <dgm:cxn modelId="{F3813468-94B5-471E-9343-8788C39A91AA}" type="presParOf" srcId="{73C5C610-B1AE-410A-81D8-88E626167679}" destId="{429B73BB-BB1F-4F36-9510-C0181A6AE9A3}" srcOrd="1" destOrd="0" presId="urn:microsoft.com/office/officeart/2005/8/layout/cycle4"/>
    <dgm:cxn modelId="{A18B78BD-6327-40F9-AA0B-9D7F64CB5128}" type="presParOf" srcId="{73C5C610-B1AE-410A-81D8-88E626167679}" destId="{C8934917-07DB-48E2-8864-D4BA09DF7A36}" srcOrd="2" destOrd="0" presId="urn:microsoft.com/office/officeart/2005/8/layout/cycle4"/>
    <dgm:cxn modelId="{D6B4259F-DDBB-454B-9895-B062960D76B2}" type="presParOf" srcId="{73C5C610-B1AE-410A-81D8-88E626167679}" destId="{0928170F-EC1D-4372-912F-972C0AF6A683}" srcOrd="3" destOrd="0" presId="urn:microsoft.com/office/officeart/2005/8/layout/cycle4"/>
    <dgm:cxn modelId="{128F9CC9-0205-4743-B1CF-320927DFCE77}" type="presParOf" srcId="{73C5C610-B1AE-410A-81D8-88E626167679}" destId="{444A2263-5731-4D9C-85D1-C5A7E653075E}" srcOrd="4" destOrd="0" presId="urn:microsoft.com/office/officeart/2005/8/layout/cycle4"/>
    <dgm:cxn modelId="{EC5DC155-251A-4730-99BE-371A83E8D566}" type="presParOf" srcId="{BA7EEE26-80FA-4173-BB25-928ACFE393C6}" destId="{FCD7E8FD-F21C-45B5-A444-6BB9869B242A}" srcOrd="2" destOrd="0" presId="urn:microsoft.com/office/officeart/2005/8/layout/cycle4"/>
    <dgm:cxn modelId="{48528519-DE15-4C58-9A03-220F40E74D66}" type="presParOf" srcId="{BA7EEE26-80FA-4173-BB25-928ACFE393C6}" destId="{1C77BE45-FD1D-4AAD-9010-BB23AFACA43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E460F-7028-4F78-B320-D12DACD4D397}">
      <dsp:nvSpPr>
        <dsp:cNvPr id="0" name=""/>
        <dsp:cNvSpPr/>
      </dsp:nvSpPr>
      <dsp:spPr>
        <a:xfrm>
          <a:off x="6079691" y="2823234"/>
          <a:ext cx="5333165" cy="2443197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Все удобрения уже имеются в горшочке, поэтому это упрощает процесс ухода за растением</a:t>
          </a:r>
        </a:p>
      </dsp:txBody>
      <dsp:txXfrm>
        <a:off x="7733310" y="3487703"/>
        <a:ext cx="3625877" cy="1725060"/>
      </dsp:txXfrm>
    </dsp:sp>
    <dsp:sp modelId="{C91E6ABD-06BE-4175-A5C7-674C0EBCF0E3}">
      <dsp:nvSpPr>
        <dsp:cNvPr id="0" name=""/>
        <dsp:cNvSpPr/>
      </dsp:nvSpPr>
      <dsp:spPr>
        <a:xfrm>
          <a:off x="155362" y="2808885"/>
          <a:ext cx="5388281" cy="2454301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Простота использования: достаточно посадить рассаду в горшочек, вырастить в нем перед посадкой, посадить в почву, не принося вред растению</a:t>
          </a:r>
        </a:p>
      </dsp:txBody>
      <dsp:txXfrm>
        <a:off x="209275" y="3476374"/>
        <a:ext cx="3663970" cy="1732900"/>
      </dsp:txXfrm>
    </dsp:sp>
    <dsp:sp modelId="{7F2BDD48-CCCA-4F80-BB2C-BD81745EBF73}">
      <dsp:nvSpPr>
        <dsp:cNvPr id="0" name=""/>
        <dsp:cNvSpPr/>
      </dsp:nvSpPr>
      <dsp:spPr>
        <a:xfrm>
          <a:off x="6236825" y="-25129"/>
          <a:ext cx="5086695" cy="2305915"/>
        </a:xfrm>
        <a:prstGeom prst="roundRect">
          <a:avLst>
            <a:gd name="adj" fmla="val 10000"/>
          </a:avLst>
        </a:prstGeom>
        <a:solidFill>
          <a:schemeClr val="accent2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Горшочки полностью безопасны для природы, так как они сделаны из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биоразлагаемых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компонентов </a:t>
          </a:r>
        </a:p>
      </dsp:txBody>
      <dsp:txXfrm>
        <a:off x="7813487" y="25524"/>
        <a:ext cx="3459381" cy="1628130"/>
      </dsp:txXfrm>
    </dsp:sp>
    <dsp:sp modelId="{E17F179E-798F-4C8A-884F-0EBC33D4130A}">
      <dsp:nvSpPr>
        <dsp:cNvPr id="0" name=""/>
        <dsp:cNvSpPr/>
      </dsp:nvSpPr>
      <dsp:spPr>
        <a:xfrm>
          <a:off x="202393" y="8"/>
          <a:ext cx="5245585" cy="2262411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Уменьшение затрат времени на высадку рассады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Продукт подходит почти для всех видов рассады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2091" y="49706"/>
        <a:ext cx="3572513" cy="1597412"/>
      </dsp:txXfrm>
    </dsp:sp>
    <dsp:sp modelId="{63712281-4E92-42FE-8303-F172315BECC5}">
      <dsp:nvSpPr>
        <dsp:cNvPr id="0" name=""/>
        <dsp:cNvSpPr/>
      </dsp:nvSpPr>
      <dsp:spPr>
        <a:xfrm>
          <a:off x="3612820" y="314200"/>
          <a:ext cx="2245921" cy="2245921"/>
        </a:xfrm>
        <a:prstGeom prst="pieWedge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70635" y="972015"/>
        <a:ext cx="1588106" cy="1588106"/>
      </dsp:txXfrm>
    </dsp:sp>
    <dsp:sp modelId="{429B73BB-BB1F-4F36-9510-C0181A6AE9A3}">
      <dsp:nvSpPr>
        <dsp:cNvPr id="0" name=""/>
        <dsp:cNvSpPr/>
      </dsp:nvSpPr>
      <dsp:spPr>
        <a:xfrm rot="5400000">
          <a:off x="5962480" y="314200"/>
          <a:ext cx="2245921" cy="2245921"/>
        </a:xfrm>
        <a:prstGeom prst="pieWedge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5962480" y="972015"/>
        <a:ext cx="1588106" cy="1588106"/>
      </dsp:txXfrm>
    </dsp:sp>
    <dsp:sp modelId="{C8934917-07DB-48E2-8864-D4BA09DF7A36}">
      <dsp:nvSpPr>
        <dsp:cNvPr id="0" name=""/>
        <dsp:cNvSpPr/>
      </dsp:nvSpPr>
      <dsp:spPr>
        <a:xfrm rot="10800000">
          <a:off x="5962480" y="2663860"/>
          <a:ext cx="2245921" cy="2245921"/>
        </a:xfrm>
        <a:prstGeom prst="pieWedge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5962480" y="2663860"/>
        <a:ext cx="1588106" cy="1588106"/>
      </dsp:txXfrm>
    </dsp:sp>
    <dsp:sp modelId="{0928170F-EC1D-4372-912F-972C0AF6A683}">
      <dsp:nvSpPr>
        <dsp:cNvPr id="0" name=""/>
        <dsp:cNvSpPr/>
      </dsp:nvSpPr>
      <dsp:spPr>
        <a:xfrm rot="16200000">
          <a:off x="3612820" y="2663860"/>
          <a:ext cx="2245921" cy="2245921"/>
        </a:xfrm>
        <a:prstGeom prst="pieWedge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270635" y="2663860"/>
        <a:ext cx="1588106" cy="1588106"/>
      </dsp:txXfrm>
    </dsp:sp>
    <dsp:sp modelId="{FCD7E8FD-F21C-45B5-A444-6BB9869B242A}">
      <dsp:nvSpPr>
        <dsp:cNvPr id="0" name=""/>
        <dsp:cNvSpPr/>
      </dsp:nvSpPr>
      <dsp:spPr>
        <a:xfrm>
          <a:off x="5727758" y="2432971"/>
          <a:ext cx="365705" cy="275968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1C77BE45-FD1D-4AAD-9010-BB23AFACA437}">
      <dsp:nvSpPr>
        <dsp:cNvPr id="0" name=""/>
        <dsp:cNvSpPr/>
      </dsp:nvSpPr>
      <dsp:spPr>
        <a:xfrm rot="10800000">
          <a:off x="5761002" y="2631382"/>
          <a:ext cx="321380" cy="176247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4480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145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14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1">
  <p:cSld name="0076_Cooper_Template_SlidesMania_1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927927" y="1071418"/>
            <a:ext cx="9264073" cy="47936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870364" y="4867563"/>
            <a:ext cx="10321636" cy="6650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13">
  <p:cSld name="0076_Cooper_Template_SlidesMania_1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295565" y="508000"/>
            <a:ext cx="11896436" cy="6123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7"/>
          <p:cNvSpPr/>
          <p:nvPr/>
        </p:nvSpPr>
        <p:spPr>
          <a:xfrm>
            <a:off x="3255819" y="161366"/>
            <a:ext cx="8936181" cy="1348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5986525" y="508000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1749267" y="2255896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954274" y="2251542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8155438" y="2250810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5"/>
          </p:nvPr>
        </p:nvSpPr>
        <p:spPr>
          <a:xfrm>
            <a:off x="1749267" y="4105552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6"/>
          </p:nvPr>
        </p:nvSpPr>
        <p:spPr>
          <a:xfrm>
            <a:off x="4954274" y="4101198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7"/>
          </p:nvPr>
        </p:nvSpPr>
        <p:spPr>
          <a:xfrm>
            <a:off x="8155438" y="4100466"/>
            <a:ext cx="2696690" cy="14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14">
  <p:cSld name="0076_Cooper_Template_SlidesMania_14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295565" y="508000"/>
            <a:ext cx="11896436" cy="6123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8"/>
          <p:cNvSpPr/>
          <p:nvPr/>
        </p:nvSpPr>
        <p:spPr>
          <a:xfrm>
            <a:off x="1775692" y="0"/>
            <a:ext cx="8936181" cy="1348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3090243" y="291216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20">
  <p:cSld name="0076_Cooper_Template_SlidesMania_20"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282131" y="508806"/>
            <a:ext cx="11896436" cy="6123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9"/>
          <p:cNvSpPr/>
          <p:nvPr/>
        </p:nvSpPr>
        <p:spPr>
          <a:xfrm>
            <a:off x="1775692" y="0"/>
            <a:ext cx="8936181" cy="1348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090243" y="291216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10">
  <p:cSld name="0076_Cooper_Template_SlidesMania_10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/>
          <p:nvPr/>
        </p:nvSpPr>
        <p:spPr>
          <a:xfrm>
            <a:off x="295565" y="1071418"/>
            <a:ext cx="11896436" cy="5560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0"/>
          <p:cNvSpPr/>
          <p:nvPr/>
        </p:nvSpPr>
        <p:spPr>
          <a:xfrm>
            <a:off x="0" y="526472"/>
            <a:ext cx="8936181" cy="1348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5144655" y="2040697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404040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1237673" y="3429000"/>
            <a:ext cx="4516255" cy="24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6639913" y="3429000"/>
            <a:ext cx="4516255" cy="24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6_Cooper_Template_SlidesMania_11">
  <p:cSld name="0076_Cooper_Template_SlidesMania_1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/>
          <p:nvPr/>
        </p:nvSpPr>
        <p:spPr>
          <a:xfrm>
            <a:off x="295565" y="1071418"/>
            <a:ext cx="11896436" cy="5560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2"/>
          <p:cNvSpPr/>
          <p:nvPr/>
        </p:nvSpPr>
        <p:spPr>
          <a:xfrm>
            <a:off x="0" y="526472"/>
            <a:ext cx="8936181" cy="1348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1"/>
          </p:nvPr>
        </p:nvSpPr>
        <p:spPr>
          <a:xfrm>
            <a:off x="5299734" y="2040697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404040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2"/>
          </p:nvPr>
        </p:nvSpPr>
        <p:spPr>
          <a:xfrm>
            <a:off x="951581" y="3344106"/>
            <a:ext cx="3160836" cy="2704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3"/>
          </p:nvPr>
        </p:nvSpPr>
        <p:spPr>
          <a:xfrm>
            <a:off x="4550996" y="3344105"/>
            <a:ext cx="3160836" cy="2704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4"/>
          </p:nvPr>
        </p:nvSpPr>
        <p:spPr>
          <a:xfrm>
            <a:off x="8150411" y="3344104"/>
            <a:ext cx="3160836" cy="2704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8">
            <a:alphaModFix amt="86000"/>
          </a:blip>
          <a:stretch>
            <a:fillRect/>
          </a:stretch>
        </p:blipFill>
        <p:spPr>
          <a:xfrm>
            <a:off x="-89600" y="-152400"/>
            <a:ext cx="12771551" cy="71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/>
        </p:nvSpPr>
        <p:spPr>
          <a:xfrm rot="5400000">
            <a:off x="-679350" y="61227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4F685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4F685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6" r:id="rId5"/>
    <p:sldLayoutId id="214748365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6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uliy2004mama@gmail.com" TargetMode="Externa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2774" y="5076825"/>
            <a:ext cx="10069226" cy="38334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КУЗБАССКИЙ ГОСУДАРСТВЕННЫЙ АГРАРНЫЙ УНИВЕРСИТЕТ</a:t>
            </a:r>
          </a:p>
        </p:txBody>
      </p:sp>
      <p:sp>
        <p:nvSpPr>
          <p:cNvPr id="385" name="Google Shape;385;p23"/>
          <p:cNvSpPr txBox="1"/>
          <p:nvPr/>
        </p:nvSpPr>
        <p:spPr>
          <a:xfrm>
            <a:off x="3030248" y="1112062"/>
            <a:ext cx="9674371" cy="127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4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Производство </a:t>
            </a:r>
            <a:r>
              <a:rPr lang="ru-RU" sz="4400" b="1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биоразлагаемых</a:t>
            </a:r>
            <a:r>
              <a:rPr lang="ru-RU" sz="4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горшочков для рассады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0247" y="3086699"/>
            <a:ext cx="436807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sz="1800" b="1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-проекта</a:t>
            </a:r>
          </a:p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1800" b="1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Понаморчук</a:t>
            </a: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Юлия </a:t>
            </a:r>
          </a:p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Егошина Юлия </a:t>
            </a:r>
          </a:p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Соловьева Анастасия</a:t>
            </a:r>
          </a:p>
          <a:p>
            <a:pPr marL="274638" lvl="0" indent="-274638">
              <a:lnSpc>
                <a:spcPct val="115000"/>
              </a:lnSpc>
              <a:buClrTx/>
              <a:buSzPts val="1100"/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Вальтер Анастасия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321944" y="1866471"/>
            <a:ext cx="2479704" cy="24404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3875" y="76200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7" name="Google Shape;457;p28"/>
          <p:cNvSpPr txBox="1">
            <a:spLocks noGrp="1"/>
          </p:cNvSpPr>
          <p:nvPr>
            <p:ph type="body" idx="1"/>
          </p:nvPr>
        </p:nvSpPr>
        <p:spPr>
          <a:xfrm>
            <a:off x="478973" y="800716"/>
            <a:ext cx="7744690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262626"/>
              </a:buClr>
            </a:pPr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8" name="Google Shape;458;p28"/>
          <p:cNvSpPr txBox="1">
            <a:spLocks noGrp="1"/>
          </p:cNvSpPr>
          <p:nvPr>
            <p:ph type="body" idx="2"/>
          </p:nvPr>
        </p:nvSpPr>
        <p:spPr>
          <a:xfrm>
            <a:off x="478972" y="1911927"/>
            <a:ext cx="6927667" cy="458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Основные причины: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Экология.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Удобство использования.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ресурсов.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Польза для растений.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302240" y="217245"/>
            <a:ext cx="1667479" cy="16410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" b="5728"/>
          <a:stretch/>
        </p:blipFill>
        <p:spPr>
          <a:xfrm>
            <a:off x="4340225" y="1990847"/>
            <a:ext cx="7797938" cy="44480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41" t="8568" r="12172" b="7265"/>
          <a:stretch/>
        </p:blipFill>
        <p:spPr>
          <a:xfrm>
            <a:off x="377196" y="4089293"/>
            <a:ext cx="1121024" cy="12466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8220" y="4204777"/>
            <a:ext cx="3123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Биоразлагаемые</a:t>
            </a:r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горшочки</a:t>
            </a:r>
          </a:p>
          <a:p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100%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приживаемость рассады</a:t>
            </a:r>
          </a:p>
          <a:p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Корни не травмируются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прорастают через стенки горшочка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857" b="100000" l="35000" r="89429">
                        <a14:foregroundMark x1="52571" y1="43429" x2="39143" y2="53857"/>
                        <a14:foregroundMark x1="37429" y1="58286" x2="46571" y2="89143"/>
                        <a14:foregroundMark x1="54286" y1="44143" x2="75286" y2="46143"/>
                        <a14:foregroundMark x1="86143" y1="65571" x2="74143" y2="73000"/>
                        <a14:foregroundMark x1="46571" y1="44714" x2="52143" y2="44714"/>
                        <a14:foregroundMark x1="80286" y1="79571" x2="71286" y2="95857"/>
                        <a14:foregroundMark x1="73286" y1="93429" x2="77143" y2="86714"/>
                        <a14:backgroundMark x1="48143" y1="95000" x2="55286" y2="99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46" t="34980" r="8977"/>
          <a:stretch/>
        </p:blipFill>
        <p:spPr bwMode="auto">
          <a:xfrm>
            <a:off x="3573618" y="5232273"/>
            <a:ext cx="1048474" cy="123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4078" y="5233047"/>
            <a:ext cx="34595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Торфяные горшочки</a:t>
            </a:r>
          </a:p>
          <a:p>
            <a:pPr algn="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Горшочек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разлагается</a:t>
            </a: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полностью</a:t>
            </a:r>
          </a:p>
          <a:p>
            <a:pPr algn="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Корни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прорастают</a:t>
            </a: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горшочек, приводя к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травме корневой системы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3875" y="76200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1" name="Google Shape;471;p30"/>
          <p:cNvSpPr txBox="1">
            <a:spLocks noGrp="1"/>
          </p:cNvSpPr>
          <p:nvPr>
            <p:ph type="body" idx="1"/>
          </p:nvPr>
        </p:nvSpPr>
        <p:spPr>
          <a:xfrm>
            <a:off x="523875" y="882831"/>
            <a:ext cx="8137525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buClr>
                <a:srgbClr val="262626"/>
              </a:buClr>
            </a:pPr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Потребители и проблемы</a:t>
            </a:r>
            <a:endParaRPr lang="es-ES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302240" y="202463"/>
            <a:ext cx="1621759" cy="15960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87" l="0" r="100000"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15" y="2228844"/>
            <a:ext cx="1799339" cy="17974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699" b="85388" l="29474" r="70526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45" t="13467" r="28945" b="14379"/>
          <a:stretch/>
        </p:blipFill>
        <p:spPr>
          <a:xfrm>
            <a:off x="9364176" y="2228845"/>
            <a:ext cx="1820175" cy="1797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00" b="99000" l="23261" r="76522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53" r="23054"/>
          <a:stretch/>
        </p:blipFill>
        <p:spPr>
          <a:xfrm>
            <a:off x="1046353" y="2228846"/>
            <a:ext cx="1772453" cy="1797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885" l="21000" r="79000"/>
                    </a14:imgEffect>
                    <a14:imgEffect>
                      <a14:saturation sat="3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68" r="21168"/>
          <a:stretch/>
        </p:blipFill>
        <p:spPr>
          <a:xfrm>
            <a:off x="6489170" y="2228844"/>
            <a:ext cx="1793890" cy="17974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8179" y="4026268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Екатерина,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70 лет, дачница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24" y="4026268"/>
            <a:ext cx="2007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Валентина, 45 лет, </a:t>
            </a:r>
            <a:r>
              <a:rPr lang="ru-RU" sz="1600" b="1" dirty="0" err="1">
                <a:solidFill>
                  <a:schemeClr val="tx1"/>
                </a:solidFill>
              </a:rPr>
              <a:t>экофермер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39904" y="4040599"/>
            <a:ext cx="2868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Елена, 38 лет, выращивает </a:t>
            </a:r>
            <a:r>
              <a:rPr lang="ru-RU" sz="1600" b="1" dirty="0" err="1">
                <a:solidFill>
                  <a:schemeClr val="tx1"/>
                </a:solidFill>
              </a:rPr>
              <a:t>микрозелень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37675" y="4040599"/>
            <a:ext cx="2141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Александра,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50 лет, дачница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7649" y="4886610"/>
            <a:ext cx="1817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Хочет сэкономить деньги, не тратить лишнее время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3844" y="4886608"/>
            <a:ext cx="1946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Хочет уменьшить количество пластиковых отходов, ускорить процесс роста растений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5227" y="4886609"/>
            <a:ext cx="1938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Хочет обеспечить оптимальные условия для роста растений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6662" y="4886609"/>
            <a:ext cx="20834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Хочет снизить риск повреждения корневой системы при пересадке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381375" y="447675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0" name="Google Shape;440;p27"/>
          <p:cNvSpPr txBox="1">
            <a:spLocks noGrp="1"/>
          </p:cNvSpPr>
          <p:nvPr>
            <p:ph type="body" idx="1"/>
          </p:nvPr>
        </p:nvSpPr>
        <p:spPr>
          <a:xfrm>
            <a:off x="4338648" y="568506"/>
            <a:ext cx="487680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64092642"/>
              </p:ext>
            </p:extLst>
          </p:nvPr>
        </p:nvGraphicFramePr>
        <p:xfrm>
          <a:off x="274320" y="1472936"/>
          <a:ext cx="11821223" cy="522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71057" y="2497109"/>
            <a:ext cx="1909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err="1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Биогоршочки</a:t>
            </a:r>
            <a:r>
              <a:rPr lang="ru-RU" sz="2000" b="1" dirty="0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Для тех, кто ценит время и деньги.</a:t>
            </a:r>
            <a:endParaRPr lang="ru-RU" sz="2000" dirty="0">
              <a:ln w="3175"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80880" y="2497108"/>
            <a:ext cx="18741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err="1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Биогоршочки</a:t>
            </a:r>
            <a:r>
              <a:rPr lang="ru-RU" sz="2000" b="1" dirty="0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расширяют грани возможного!</a:t>
            </a:r>
            <a:endParaRPr lang="ru-RU" sz="2000" dirty="0">
              <a:ln w="3175"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80880" y="4274917"/>
            <a:ext cx="2127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err="1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Биоразлагаемые</a:t>
            </a:r>
            <a:r>
              <a:rPr lang="ru-RU" sz="2000" b="1" dirty="0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горшочки – позволь себе то, о чем мечтаешь!</a:t>
            </a:r>
            <a:endParaRPr lang="ru-RU" sz="2000" dirty="0">
              <a:ln w="3175"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58542" y="4300053"/>
            <a:ext cx="2222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err="1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Биоразлагаемые</a:t>
            </a:r>
            <a:r>
              <a:rPr lang="ru-RU" sz="2000" b="1" dirty="0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горшочки. Нам важны ваши цели.</a:t>
            </a:r>
            <a:endParaRPr lang="ru-RU" sz="2000" dirty="0">
              <a:ln w="3175"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72185" y="21348"/>
            <a:ext cx="1474932" cy="145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1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381375" y="447675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0" name="Google Shape;440;p27"/>
          <p:cNvSpPr txBox="1">
            <a:spLocks noGrp="1"/>
          </p:cNvSpPr>
          <p:nvPr>
            <p:ph type="body" idx="1"/>
          </p:nvPr>
        </p:nvSpPr>
        <p:spPr>
          <a:xfrm>
            <a:off x="4338648" y="568506"/>
            <a:ext cx="487680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274320" y="38138"/>
            <a:ext cx="1621544" cy="15958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41" t="8568" r="12172" b="7265"/>
          <a:stretch/>
        </p:blipFill>
        <p:spPr>
          <a:xfrm>
            <a:off x="1085092" y="2164467"/>
            <a:ext cx="3382736" cy="37617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37" t="68432" r="31368" b="13420"/>
          <a:stretch/>
        </p:blipFill>
        <p:spPr>
          <a:xfrm>
            <a:off x="5301205" y="1973486"/>
            <a:ext cx="2147646" cy="2170251"/>
          </a:xfrm>
          <a:prstGeom prst="ellipse">
            <a:avLst/>
          </a:prstGeom>
        </p:spPr>
      </p:pic>
      <p:cxnSp>
        <p:nvCxnSpPr>
          <p:cNvPr id="5" name="Прямая соединительная линия 4"/>
          <p:cNvCxnSpPr>
            <a:endCxn id="12" idx="3"/>
          </p:cNvCxnSpPr>
          <p:nvPr/>
        </p:nvCxnSpPr>
        <p:spPr>
          <a:xfrm flipV="1">
            <a:off x="3808071" y="3825911"/>
            <a:ext cx="1807649" cy="1151203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720315" y="2422569"/>
            <a:ext cx="38511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Основные компоненты: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измельченная подсолнечная лузга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древесные отходы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качестве связующего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культуральная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жидкость, содержащая полисахарид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добавки в виде удобрений и др.</a:t>
            </a:r>
          </a:p>
        </p:txBody>
      </p:sp>
    </p:spTree>
    <p:extLst>
      <p:ext uri="{BB962C8B-B14F-4D97-AF65-F5344CB8AC3E}">
        <p14:creationId xmlns:p14="http://schemas.microsoft.com/office/powerpoint/2010/main" val="68112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82880" y="119278"/>
            <a:ext cx="1278256" cy="12580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90750" y="9525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33093" y="-95250"/>
            <a:ext cx="6011513" cy="758461"/>
          </a:xfrm>
        </p:spPr>
        <p:txBody>
          <a:bodyPr/>
          <a:lstStyle/>
          <a:p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6DC90EA9-934E-4A0B-A7DD-33B5E550E89A}"/>
              </a:ext>
            </a:extLst>
          </p:cNvPr>
          <p:cNvSpPr/>
          <p:nvPr/>
        </p:nvSpPr>
        <p:spPr>
          <a:xfrm>
            <a:off x="520168" y="1507240"/>
            <a:ext cx="6581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оценкам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BusinesStat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2020-2022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продажи тары и упаковки в России увеличились на 15%: со 147 до 169 млрд шт. В 2020-2021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спрос рос довольно высокими темпами – на 9,5-12,4% в год. 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xmlns="" id="{76A58AC5-5AFC-4E17-9540-1B6E2019D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15853"/>
              </p:ext>
            </p:extLst>
          </p:nvPr>
        </p:nvGraphicFramePr>
        <p:xfrm>
          <a:off x="520168" y="2875834"/>
          <a:ext cx="5248510" cy="35617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049021">
                  <a:extLst>
                    <a:ext uri="{9D8B030D-6E8A-4147-A177-3AD203B41FA5}">
                      <a16:colId xmlns:a16="http://schemas.microsoft.com/office/drawing/2014/main" xmlns="" val="3428367047"/>
                    </a:ext>
                  </a:extLst>
                </a:gridCol>
                <a:gridCol w="848072">
                  <a:extLst>
                    <a:ext uri="{9D8B030D-6E8A-4147-A177-3AD203B41FA5}">
                      <a16:colId xmlns:a16="http://schemas.microsoft.com/office/drawing/2014/main" xmlns="" val="3281667855"/>
                    </a:ext>
                  </a:extLst>
                </a:gridCol>
                <a:gridCol w="817419">
                  <a:extLst>
                    <a:ext uri="{9D8B030D-6E8A-4147-A177-3AD203B41FA5}">
                      <a16:colId xmlns:a16="http://schemas.microsoft.com/office/drawing/2014/main" xmlns="" val="304953689"/>
                    </a:ext>
                  </a:extLst>
                </a:gridCol>
                <a:gridCol w="1226128">
                  <a:extLst>
                    <a:ext uri="{9D8B030D-6E8A-4147-A177-3AD203B41FA5}">
                      <a16:colId xmlns:a16="http://schemas.microsoft.com/office/drawing/2014/main" xmlns="" val="4057508526"/>
                    </a:ext>
                  </a:extLst>
                </a:gridCol>
                <a:gridCol w="1307870">
                  <a:extLst>
                    <a:ext uri="{9D8B030D-6E8A-4147-A177-3AD203B41FA5}">
                      <a16:colId xmlns:a16="http://schemas.microsoft.com/office/drawing/2014/main" xmlns="" val="3939684257"/>
                    </a:ext>
                  </a:extLst>
                </a:gridCol>
              </a:tblGrid>
              <a:tr h="2161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горшочки для рассады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горшочки для рассады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084027"/>
                  </a:ext>
                </a:extLst>
              </a:tr>
              <a:tr h="29278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4 047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10848"/>
                  </a:ext>
                </a:extLst>
              </a:tr>
              <a:tr h="19530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22555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2430507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10 502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4605867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5 086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3 677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3991621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9539140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9791972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3611235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039008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1389869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1928839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8944826"/>
                  </a:ext>
                </a:extLst>
              </a:tr>
              <a:tr h="217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2022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38 222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>
                    <a:solidFill>
                      <a:srgbClr val="F6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7894489"/>
                  </a:ext>
                </a:extLst>
              </a:tr>
            </a:tbl>
          </a:graphicData>
        </a:graphic>
      </p:graphicFrame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xmlns="" id="{70F69038-E807-497D-B03B-3DD1B8C7F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54611"/>
              </p:ext>
            </p:extLst>
          </p:nvPr>
        </p:nvGraphicFramePr>
        <p:xfrm>
          <a:off x="6267636" y="2910812"/>
          <a:ext cx="5404196" cy="3520440"/>
        </p:xfrm>
        <a:graphic>
          <a:graphicData uri="http://schemas.openxmlformats.org/drawingml/2006/table">
            <a:tbl>
              <a:tblPr>
                <a:solidFill>
                  <a:srgbClr val="F6F8F6"/>
                </a:solidFill>
                <a:tableStyleId>{BC89EF96-8CEA-46FF-86C4-4CE0E7609802}</a:tableStyleId>
              </a:tblPr>
              <a:tblGrid>
                <a:gridCol w="1080137">
                  <a:extLst>
                    <a:ext uri="{9D8B030D-6E8A-4147-A177-3AD203B41FA5}">
                      <a16:colId xmlns:a16="http://schemas.microsoft.com/office/drawing/2014/main" xmlns="" val="830604191"/>
                    </a:ext>
                  </a:extLst>
                </a:gridCol>
                <a:gridCol w="873229">
                  <a:extLst>
                    <a:ext uri="{9D8B030D-6E8A-4147-A177-3AD203B41FA5}">
                      <a16:colId xmlns:a16="http://schemas.microsoft.com/office/drawing/2014/main" xmlns="" val="4045139601"/>
                    </a:ext>
                  </a:extLst>
                </a:gridCol>
                <a:gridCol w="841666">
                  <a:extLst>
                    <a:ext uri="{9D8B030D-6E8A-4147-A177-3AD203B41FA5}">
                      <a16:colId xmlns:a16="http://schemas.microsoft.com/office/drawing/2014/main" xmlns="" val="1588423414"/>
                    </a:ext>
                  </a:extLst>
                </a:gridCol>
                <a:gridCol w="1262499">
                  <a:extLst>
                    <a:ext uri="{9D8B030D-6E8A-4147-A177-3AD203B41FA5}">
                      <a16:colId xmlns:a16="http://schemas.microsoft.com/office/drawing/2014/main" xmlns="" val="2078704907"/>
                    </a:ext>
                  </a:extLst>
                </a:gridCol>
                <a:gridCol w="1346665">
                  <a:extLst>
                    <a:ext uri="{9D8B030D-6E8A-4147-A177-3AD203B41FA5}">
                      <a16:colId xmlns:a16="http://schemas.microsoft.com/office/drawing/2014/main" xmlns="" val="3731427495"/>
                    </a:ext>
                  </a:extLst>
                </a:gridCol>
              </a:tblGrid>
              <a:tr h="23714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2907962409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87275630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2 387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12262141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мар.22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6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07519274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91361875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82326585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июн.23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05327013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02294099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08301629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69679532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окт.23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12442457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99029387"/>
                  </a:ext>
                </a:extLst>
              </a:tr>
              <a:tr h="2371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дек.22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193190341"/>
                  </a:ext>
                </a:extLst>
              </a:tr>
              <a:tr h="229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2022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14 853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223782694"/>
                  </a:ext>
                </a:extLst>
              </a:tr>
            </a:tbl>
          </a:graphicData>
        </a:graphic>
      </p:graphicFrame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xmlns="" id="{90EE81DD-6023-40EC-92FD-AB137A702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568844"/>
              </p:ext>
            </p:extLst>
          </p:nvPr>
        </p:nvGraphicFramePr>
        <p:xfrm>
          <a:off x="7102139" y="1507240"/>
          <a:ext cx="3986072" cy="1186326"/>
        </p:xfrm>
        <a:graphic>
          <a:graphicData uri="http://schemas.openxmlformats.org/drawingml/2006/table">
            <a:tbl>
              <a:tblPr>
                <a:solidFill>
                  <a:srgbClr val="F6F8F6"/>
                </a:solidFill>
                <a:tableStyleId>{BC89EF96-8CEA-46FF-86C4-4CE0E7609802}</a:tableStyleId>
              </a:tblPr>
              <a:tblGrid>
                <a:gridCol w="2210537">
                  <a:extLst>
                    <a:ext uri="{9D8B030D-6E8A-4147-A177-3AD203B41FA5}">
                      <a16:colId xmlns:a16="http://schemas.microsoft.com/office/drawing/2014/main" xmlns="" val="1958616153"/>
                    </a:ext>
                  </a:extLst>
                </a:gridCol>
                <a:gridCol w="932155">
                  <a:extLst>
                    <a:ext uri="{9D8B030D-6E8A-4147-A177-3AD203B41FA5}">
                      <a16:colId xmlns:a16="http://schemas.microsoft.com/office/drawing/2014/main" xmlns="" val="3451851274"/>
                    </a:ext>
                  </a:extLst>
                </a:gridCol>
                <a:gridCol w="843380">
                  <a:extLst>
                    <a:ext uri="{9D8B030D-6E8A-4147-A177-3AD203B41FA5}">
                      <a16:colId xmlns:a16="http://schemas.microsoft.com/office/drawing/2014/main" xmlns="" val="4018447321"/>
                    </a:ext>
                  </a:extLst>
                </a:gridCol>
              </a:tblGrid>
              <a:tr h="241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1068544801"/>
                  </a:ext>
                </a:extLst>
              </a:tr>
              <a:tr h="30915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Горшочки для рассады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38 222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2492440908"/>
                  </a:ext>
                </a:extLst>
              </a:tr>
              <a:tr h="3742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 для рассады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1048195098"/>
                  </a:ext>
                </a:extLst>
              </a:tr>
              <a:tr h="241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59 680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51 207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19050" marB="19050" anchor="b"/>
                </a:tc>
                <a:extLst>
                  <a:ext uri="{0D108BD9-81ED-4DB2-BD59-A6C34878D82A}">
                    <a16:rowId xmlns:a16="http://schemas.microsoft.com/office/drawing/2014/main" xmlns="" val="4033442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36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82880" y="0"/>
            <a:ext cx="1278256" cy="12580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90750" y="9525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33093" y="-95250"/>
            <a:ext cx="6011513" cy="758461"/>
          </a:xfrm>
        </p:spPr>
        <p:txBody>
          <a:bodyPr/>
          <a:lstStyle/>
          <a:p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Конкуренты</a:t>
            </a: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605191" y="1169043"/>
            <a:ext cx="3845588" cy="522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ru-RU" sz="2400" b="1" dirty="0">
                <a:solidFill>
                  <a:srgbClr val="00B050"/>
                </a:solidFill>
                <a:latin typeface="+mn-lt"/>
                <a:cs typeface="Arial" pitchFamily="34" charset="0"/>
              </a:rPr>
              <a:t>Прямые конкуренты:</a:t>
            </a: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182880" y="1698195"/>
            <a:ext cx="5153049" cy="234838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ООО «</a:t>
            </a:r>
            <a:r>
              <a:rPr lang="ru-RU" sz="1800" b="1" dirty="0" err="1">
                <a:latin typeface="+mn-lt"/>
                <a:cs typeface="Arial" pitchFamily="34" charset="0"/>
              </a:rPr>
              <a:t>Экоторф</a:t>
            </a:r>
            <a:r>
              <a:rPr lang="ru-RU" sz="1800" b="1" dirty="0">
                <a:latin typeface="+mn-lt"/>
                <a:cs typeface="Arial" pitchFamily="34" charset="0"/>
              </a:rPr>
              <a:t>»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Предлагаемые продукты: </a:t>
            </a:r>
            <a:r>
              <a:rPr lang="ru-RU" sz="1800" dirty="0">
                <a:latin typeface="+mn-lt"/>
                <a:cs typeface="Arial" pitchFamily="34" charset="0"/>
              </a:rPr>
              <a:t>торфяные горшочки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Цена: </a:t>
            </a:r>
            <a:r>
              <a:rPr lang="ru-RU" sz="1800" dirty="0">
                <a:latin typeface="+mn-lt"/>
                <a:cs typeface="Arial" pitchFamily="34" charset="0"/>
              </a:rPr>
              <a:t>5-70руб/</a:t>
            </a:r>
            <a:r>
              <a:rPr lang="ru-RU" sz="1800" dirty="0" err="1">
                <a:latin typeface="+mn-lt"/>
                <a:cs typeface="Arial" pitchFamily="34" charset="0"/>
              </a:rPr>
              <a:t>шт</a:t>
            </a:r>
            <a:r>
              <a:rPr lang="ru-RU" sz="1800" dirty="0">
                <a:latin typeface="+mn-lt"/>
                <a:cs typeface="Arial" pitchFamily="34" charset="0"/>
              </a:rPr>
              <a:t>, оптовые продажи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Расположение: </a:t>
            </a:r>
            <a:r>
              <a:rPr lang="ru-RU" sz="1800" dirty="0" err="1">
                <a:latin typeface="+mn-lt"/>
                <a:cs typeface="Arial" pitchFamily="34" charset="0"/>
              </a:rPr>
              <a:t>г.Сергиев</a:t>
            </a:r>
            <a:r>
              <a:rPr lang="ru-RU" sz="1800" dirty="0">
                <a:latin typeface="+mn-lt"/>
                <a:cs typeface="Arial" pitchFamily="34" charset="0"/>
              </a:rPr>
              <a:t> Посад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Сильные стороны: </a:t>
            </a:r>
            <a:r>
              <a:rPr lang="ru-RU" sz="1800" dirty="0">
                <a:latin typeface="+mn-lt"/>
                <a:cs typeface="Arial" pitchFamily="34" charset="0"/>
              </a:rPr>
              <a:t>возможность высаживать рассаду прямо в горшочке, также возможен выбор необходимого размера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Слабые стороны: </a:t>
            </a:r>
            <a:r>
              <a:rPr lang="ru-RU" sz="1800" dirty="0">
                <a:latin typeface="+mn-lt"/>
                <a:cs typeface="Arial" pitchFamily="34" charset="0"/>
              </a:rPr>
              <a:t>быстрое пересыхание почвы, так как в составе есть торф, не полное разложение в почве </a:t>
            </a:r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6927529" y="4085590"/>
            <a:ext cx="4370752" cy="36337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b="1" dirty="0">
                <a:solidFill>
                  <a:srgbClr val="00B050"/>
                </a:solidFill>
                <a:latin typeface="+mn-lt"/>
                <a:cs typeface="Arial" pitchFamily="34" charset="0"/>
              </a:rPr>
              <a:t>Косвенный конкурент: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" b="98127" l="0" r="90000">
                        <a14:foregroundMark x1="2933" y1="62422" x2="2933" y2="62422"/>
                        <a14:foregroundMark x1="2933" y1="62422" x2="2933" y2="62422"/>
                        <a14:backgroundMark x1="70533" y1="80524" x2="70533" y2="80524"/>
                        <a14:backgroundMark x1="70533" y1="80524" x2="70533" y2="80524"/>
                        <a14:backgroundMark x1="40933" y1="78652" x2="40933" y2="78652"/>
                        <a14:backgroundMark x1="40933" y1="78652" x2="40933" y2="78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779" y="1698195"/>
            <a:ext cx="1111703" cy="118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000" b="72375" l="18875" r="77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11" t="22454" r="22926" b="22020"/>
          <a:stretch/>
        </p:blipFill>
        <p:spPr bwMode="auto">
          <a:xfrm>
            <a:off x="10686213" y="1941971"/>
            <a:ext cx="1224136" cy="119115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6286" l="6571" r="90000">
                        <a14:backgroundMark x1="22143" y1="92571" x2="22143" y2="92571"/>
                        <a14:backgroundMark x1="22143" y1="92571" x2="22143" y2="92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03" b="6490"/>
          <a:stretch/>
        </p:blipFill>
        <p:spPr bwMode="auto">
          <a:xfrm>
            <a:off x="4262252" y="4655770"/>
            <a:ext cx="1230248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67" b="90000" l="10000" r="90000">
                        <a14:foregroundMark x1="29667" y1="12500" x2="37111" y2="11417"/>
                        <a14:foregroundMark x1="38111" y1="14333" x2="63000" y2="10333"/>
                        <a14:foregroundMark x1="47778" y1="18083" x2="65444" y2="10333"/>
                        <a14:foregroundMark x1="41667" y1="85917" x2="60444" y2="8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219" y="4446290"/>
            <a:ext cx="1170130" cy="145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Объект 5"/>
          <p:cNvSpPr txBox="1">
            <a:spLocks/>
          </p:cNvSpPr>
          <p:nvPr/>
        </p:nvSpPr>
        <p:spPr>
          <a:xfrm>
            <a:off x="6071104" y="4530774"/>
            <a:ext cx="5227177" cy="197564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ООО </a:t>
            </a:r>
            <a:r>
              <a:rPr lang="ru-RU" sz="1800" b="1" dirty="0" err="1">
                <a:latin typeface="+mn-lt"/>
                <a:cs typeface="Arial" pitchFamily="34" charset="0"/>
              </a:rPr>
              <a:t>Тригон</a:t>
            </a:r>
            <a:endParaRPr lang="ru-RU" sz="1800" b="1" dirty="0">
              <a:latin typeface="+mn-lt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Предлагаемые продукты: </a:t>
            </a:r>
            <a:r>
              <a:rPr lang="ru-RU" sz="1800" dirty="0">
                <a:latin typeface="+mn-lt"/>
                <a:cs typeface="Arial" pitchFamily="34" charset="0"/>
              </a:rPr>
              <a:t>пластиковые стаканчики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Цена: </a:t>
            </a:r>
            <a:r>
              <a:rPr lang="ru-RU" sz="1800" dirty="0">
                <a:latin typeface="+mn-lt"/>
                <a:cs typeface="Arial" pitchFamily="34" charset="0"/>
              </a:rPr>
              <a:t>7-15руб/</a:t>
            </a:r>
            <a:r>
              <a:rPr lang="ru-RU" sz="1800" dirty="0" err="1">
                <a:latin typeface="+mn-lt"/>
                <a:cs typeface="Arial" pitchFamily="34" charset="0"/>
              </a:rPr>
              <a:t>шт</a:t>
            </a:r>
            <a:r>
              <a:rPr lang="ru-RU" sz="1800" dirty="0">
                <a:latin typeface="+mn-lt"/>
                <a:cs typeface="Arial" pitchFamily="34" charset="0"/>
              </a:rPr>
              <a:t>, оптовые продажи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Расположение: </a:t>
            </a:r>
            <a:r>
              <a:rPr lang="ru-RU" sz="1800" dirty="0">
                <a:latin typeface="+mn-lt"/>
                <a:cs typeface="Arial" pitchFamily="34" charset="0"/>
              </a:rPr>
              <a:t>Чебоксары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Сильные стороны: </a:t>
            </a:r>
            <a:r>
              <a:rPr lang="ru-RU" sz="1800" dirty="0">
                <a:latin typeface="+mn-lt"/>
                <a:cs typeface="Arial" pitchFamily="34" charset="0"/>
              </a:rPr>
              <a:t>возможность повторного использования, если стаканчик остался целым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Слабые стороны: </a:t>
            </a:r>
            <a:r>
              <a:rPr lang="ru-RU" sz="1800" dirty="0">
                <a:latin typeface="+mn-lt"/>
                <a:cs typeface="Arial" pitchFamily="34" charset="0"/>
              </a:rPr>
              <a:t>долгая высадка, загрязнение экологии</a:t>
            </a:r>
          </a:p>
        </p:txBody>
      </p:sp>
      <p:sp>
        <p:nvSpPr>
          <p:cNvPr id="17" name="Объект 3"/>
          <p:cNvSpPr txBox="1">
            <a:spLocks/>
          </p:cNvSpPr>
          <p:nvPr/>
        </p:nvSpPr>
        <p:spPr>
          <a:xfrm>
            <a:off x="222188" y="4157987"/>
            <a:ext cx="5002429" cy="233315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b="1" dirty="0"/>
              <a:t>ТАРУС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Предлагаемые продукты: </a:t>
            </a:r>
            <a:r>
              <a:rPr lang="ru-RU" sz="1800" dirty="0">
                <a:latin typeface="+mn-lt"/>
                <a:cs typeface="Arial" pitchFamily="34" charset="0"/>
              </a:rPr>
              <a:t>Многоразовые горшочки для рассады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Цена: </a:t>
            </a:r>
            <a:r>
              <a:rPr lang="ru-RU" sz="1800" dirty="0">
                <a:latin typeface="+mn-lt"/>
                <a:cs typeface="Arial" pitchFamily="34" charset="0"/>
              </a:rPr>
              <a:t>12-28 </a:t>
            </a:r>
            <a:r>
              <a:rPr lang="ru-RU" sz="1800" dirty="0" err="1">
                <a:latin typeface="+mn-lt"/>
                <a:cs typeface="Arial" pitchFamily="34" charset="0"/>
              </a:rPr>
              <a:t>руб</a:t>
            </a:r>
            <a:r>
              <a:rPr lang="ru-RU" sz="1800" dirty="0">
                <a:latin typeface="+mn-lt"/>
                <a:cs typeface="Arial" pitchFamily="34" charset="0"/>
              </a:rPr>
              <a:t>/</a:t>
            </a:r>
            <a:r>
              <a:rPr lang="ru-RU" sz="1800" dirty="0" err="1">
                <a:latin typeface="+mn-lt"/>
                <a:cs typeface="Arial" pitchFamily="34" charset="0"/>
              </a:rPr>
              <a:t>шт</a:t>
            </a:r>
            <a:r>
              <a:rPr lang="ru-RU" sz="1800" dirty="0">
                <a:latin typeface="+mn-lt"/>
                <a:cs typeface="Arial" pitchFamily="34" charset="0"/>
              </a:rPr>
              <a:t> (от 50 шт.)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Расположение: </a:t>
            </a:r>
            <a:r>
              <a:rPr lang="ru-RU" sz="1800" dirty="0">
                <a:latin typeface="+mn-lt"/>
                <a:cs typeface="Arial" pitchFamily="34" charset="0"/>
              </a:rPr>
              <a:t>г. Кемерово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Сильные стороны: </a:t>
            </a:r>
            <a:r>
              <a:rPr lang="ru-RU" sz="1800" dirty="0">
                <a:latin typeface="+mn-lt"/>
                <a:cs typeface="Arial" pitchFamily="34" charset="0"/>
              </a:rPr>
              <a:t>возможность многоразового использования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Слабые стороны: </a:t>
            </a:r>
            <a:r>
              <a:rPr lang="ru-RU" sz="1800" dirty="0">
                <a:latin typeface="+mn-lt"/>
                <a:cs typeface="Arial" pitchFamily="34" charset="0"/>
              </a:rPr>
              <a:t>цена, скорость высадки, так как при посадке придется вынимать рассаду из горшочка, а после мыть сам горшочек</a:t>
            </a:r>
          </a:p>
        </p:txBody>
      </p:sp>
      <p:sp>
        <p:nvSpPr>
          <p:cNvPr id="19" name="Объект 3"/>
          <p:cNvSpPr txBox="1">
            <a:spLocks/>
          </p:cNvSpPr>
          <p:nvPr/>
        </p:nvSpPr>
        <p:spPr>
          <a:xfrm>
            <a:off x="6003990" y="1551008"/>
            <a:ext cx="4990877" cy="234749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b="1" dirty="0" err="1"/>
              <a:t>Маркетплейсы</a:t>
            </a:r>
            <a:endParaRPr lang="ru-RU" sz="1800" b="1" dirty="0"/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Предлагаемые продукты: </a:t>
            </a:r>
            <a:r>
              <a:rPr lang="ru-RU" sz="1800" dirty="0" err="1">
                <a:latin typeface="+mn-lt"/>
                <a:cs typeface="Arial" pitchFamily="34" charset="0"/>
              </a:rPr>
              <a:t>Биоразлгаемые</a:t>
            </a:r>
            <a:r>
              <a:rPr lang="ru-RU" sz="1800" dirty="0">
                <a:latin typeface="+mn-lt"/>
                <a:cs typeface="Arial" pitchFamily="34" charset="0"/>
              </a:rPr>
              <a:t> пакеты для рассады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Цена: </a:t>
            </a:r>
            <a:r>
              <a:rPr lang="ru-RU" sz="1800" dirty="0">
                <a:latin typeface="+mn-lt"/>
                <a:cs typeface="Arial" pitchFamily="34" charset="0"/>
              </a:rPr>
              <a:t>От 7 </a:t>
            </a:r>
            <a:r>
              <a:rPr lang="ru-RU" sz="1800" dirty="0" err="1">
                <a:latin typeface="+mn-lt"/>
                <a:cs typeface="Arial" pitchFamily="34" charset="0"/>
              </a:rPr>
              <a:t>руб</a:t>
            </a:r>
            <a:r>
              <a:rPr lang="ru-RU" sz="1800" dirty="0">
                <a:latin typeface="+mn-lt"/>
                <a:cs typeface="Arial" pitchFamily="34" charset="0"/>
              </a:rPr>
              <a:t>/</a:t>
            </a:r>
            <a:r>
              <a:rPr lang="ru-RU" sz="1800" dirty="0" err="1">
                <a:latin typeface="+mn-lt"/>
                <a:cs typeface="Arial" pitchFamily="34" charset="0"/>
              </a:rPr>
              <a:t>шт</a:t>
            </a:r>
            <a:r>
              <a:rPr lang="ru-RU" sz="1800" dirty="0">
                <a:latin typeface="+mn-lt"/>
                <a:cs typeface="Arial" pitchFamily="34" charset="0"/>
              </a:rPr>
              <a:t>, при </a:t>
            </a:r>
            <a:r>
              <a:rPr lang="ru-RU" sz="1800" dirty="0" err="1">
                <a:latin typeface="+mn-lt"/>
                <a:cs typeface="Arial" pitchFamily="34" charset="0"/>
              </a:rPr>
              <a:t>опт.продажах</a:t>
            </a:r>
            <a:r>
              <a:rPr lang="ru-RU" sz="1800" dirty="0">
                <a:latin typeface="+mn-lt"/>
                <a:cs typeface="Arial" pitchFamily="34" charset="0"/>
              </a:rPr>
              <a:t> 270-800 руб.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Расположение: </a:t>
            </a:r>
            <a:r>
              <a:rPr lang="ru-RU" sz="1800" dirty="0" err="1">
                <a:latin typeface="+mn-lt"/>
                <a:cs typeface="Arial" pitchFamily="34" charset="0"/>
              </a:rPr>
              <a:t>маркетплейсы</a:t>
            </a:r>
            <a:endParaRPr lang="ru-RU" sz="1800" dirty="0">
              <a:latin typeface="+mn-lt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Сильные стороны: </a:t>
            </a:r>
            <a:r>
              <a:rPr lang="ru-RU" sz="1800" dirty="0">
                <a:latin typeface="+mn-lt"/>
                <a:cs typeface="Arial" pitchFamily="34" charset="0"/>
              </a:rPr>
              <a:t>возможность быстрой высадки прямо в мешочке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latin typeface="+mn-lt"/>
                <a:cs typeface="Arial" pitchFamily="34" charset="0"/>
              </a:rPr>
              <a:t>Слабые стороны: </a:t>
            </a:r>
            <a:r>
              <a:rPr lang="ru-RU" sz="1800" dirty="0">
                <a:latin typeface="+mn-lt"/>
                <a:cs typeface="Arial" pitchFamily="34" charset="0"/>
              </a:rPr>
              <a:t>не удобная эксплуатация, так как мешочки не держат форму</a:t>
            </a:r>
          </a:p>
        </p:txBody>
      </p:sp>
    </p:spTree>
    <p:extLst>
      <p:ext uri="{BB962C8B-B14F-4D97-AF65-F5344CB8AC3E}">
        <p14:creationId xmlns:p14="http://schemas.microsoft.com/office/powerpoint/2010/main" val="19604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24075" y="261937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062543"/>
              </p:ext>
            </p:extLst>
          </p:nvPr>
        </p:nvGraphicFramePr>
        <p:xfrm>
          <a:off x="284085" y="1262062"/>
          <a:ext cx="11890467" cy="5473218"/>
        </p:xfrm>
        <a:graphic>
          <a:graphicData uri="http://schemas.openxmlformats.org/drawingml/2006/table">
            <a:tbl>
              <a:tblPr firstRow="1" bandRow="1">
                <a:solidFill>
                  <a:srgbClr val="F6F8F6"/>
                </a:solidFill>
                <a:tableStyleId>{5940675A-B579-460E-94D1-54222C63F5DA}</a:tableStyleId>
              </a:tblPr>
              <a:tblGrid>
                <a:gridCol w="23780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4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3677">
                  <a:extLst>
                    <a:ext uri="{9D8B030D-6E8A-4147-A177-3AD203B41FA5}">
                      <a16:colId xmlns:a16="http://schemas.microsoft.com/office/drawing/2014/main" xmlns="" val="3790777507"/>
                    </a:ext>
                  </a:extLst>
                </a:gridCol>
                <a:gridCol w="11890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90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780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780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326699">
                <a:tc rowSpan="3">
                  <a:txBody>
                    <a:bodyPr/>
                    <a:lstStyle/>
                    <a:p>
                      <a:r>
                        <a:rPr lang="ru-RU" b="1" dirty="0"/>
                        <a:t>Ключевые партнеры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Поставщики сырья,</a:t>
                      </a:r>
                      <a:r>
                        <a:rPr lang="ru-RU" baseline="0" dirty="0"/>
                        <a:t> необходимого для производства горшочка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b="1" dirty="0"/>
                        <a:t>Ключевые</a:t>
                      </a:r>
                      <a:r>
                        <a:rPr lang="ru-RU" b="1" baseline="0" dirty="0"/>
                        <a:t> виды деятельности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dirty="0"/>
                        <a:t>Закупка сырья и оборудования для производства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dirty="0"/>
                        <a:t>Разработка продукта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dirty="0"/>
                        <a:t>Производство продукта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dirty="0"/>
                        <a:t>Продажа продукта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r>
                        <a:rPr lang="ru-RU" b="1" dirty="0"/>
                        <a:t>ЦП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Удобство выращивания и высадка в почву в самом горшочке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Удобрения (не надо покупать отдельно)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Прочность (разлагается</a:t>
                      </a:r>
                      <a:r>
                        <a:rPr lang="ru-RU" baseline="0" dirty="0"/>
                        <a:t> только после высадки)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aseline="0" dirty="0"/>
                        <a:t>Простота использования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aseline="0" dirty="0"/>
                        <a:t>Забота об окружающей природе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aseline="0" dirty="0"/>
                        <a:t>Возможность выращивания дома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Каналы сбыта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dirty="0"/>
                        <a:t>Сайт</a:t>
                      </a:r>
                      <a:r>
                        <a:rPr lang="ru-RU" b="0" baseline="0" dirty="0"/>
                        <a:t> с продукцией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/>
                        <a:t>ВК платформа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/>
                        <a:t>Через возможных </a:t>
                      </a:r>
                      <a:r>
                        <a:rPr lang="ru-RU" b="0" baseline="0" dirty="0" smtClean="0"/>
                        <a:t>партнеров</a:t>
                      </a:r>
                      <a:endParaRPr lang="ru-RU" b="0" baseline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b="1" dirty="0"/>
                        <a:t>ЦА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/>
                        <a:t>Сектор </a:t>
                      </a:r>
                      <a:r>
                        <a:rPr lang="en-US" b="0" baseline="0" dirty="0"/>
                        <a:t>B2C</a:t>
                      </a:r>
                      <a:r>
                        <a:rPr lang="ru-RU" b="0" baseline="0" dirty="0"/>
                        <a:t>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 err="1"/>
                        <a:t>Экофермеры</a:t>
                      </a:r>
                      <a:endParaRPr lang="ru-RU" b="0" baseline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/>
                        <a:t>Дачники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0" baseline="0" dirty="0"/>
                        <a:t>Люди, занимающиеся выращиванием </a:t>
                      </a:r>
                      <a:r>
                        <a:rPr lang="ru-RU" b="0" baseline="0" dirty="0" err="1"/>
                        <a:t>микрозелени</a:t>
                      </a:r>
                      <a:r>
                        <a:rPr lang="ru-RU" b="0" baseline="0" dirty="0"/>
                        <a:t> дома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2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1" dirty="0"/>
                        <a:t>Типы взаимоотношений</a:t>
                      </a:r>
                      <a:r>
                        <a:rPr lang="ru-RU" b="1" baseline="0" dirty="0"/>
                        <a:t> с клиентами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baseline="0" dirty="0" smtClean="0"/>
                        <a:t>Инструкция </a:t>
                      </a:r>
                      <a:r>
                        <a:rPr lang="ru-RU" b="0" baseline="0" dirty="0"/>
                        <a:t>по применению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dirty="0"/>
                        <a:t>Обратная</a:t>
                      </a:r>
                      <a:r>
                        <a:rPr lang="ru-RU" b="0" baseline="0" dirty="0"/>
                        <a:t> связь с клиентами</a:t>
                      </a:r>
                      <a:endParaRPr lang="ru-RU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119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b="1" dirty="0"/>
                        <a:t>Ключевые ресурсы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Деньги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Технологи (для разработки формулы)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Работники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Сырье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Оборудование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49564">
                <a:tc gridSpan="2">
                  <a:txBody>
                    <a:bodyPr/>
                    <a:lstStyle/>
                    <a:p>
                      <a:r>
                        <a:rPr lang="ru-RU" b="1" dirty="0"/>
                        <a:t>Структура расходов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На сырье и материалы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Аренда здания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З/П работников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Логистика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F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ru-RU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Оборудование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Маркетинг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Налоги</a:t>
                      </a:r>
                    </a:p>
                  </a:txBody>
                  <a:tcPr>
                    <a:lnL w="12700" cap="flat" cmpd="sng" algn="ctr">
                      <a:solidFill>
                        <a:srgbClr val="F6F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b="1" dirty="0"/>
                        <a:t>Источники</a:t>
                      </a:r>
                      <a:r>
                        <a:rPr lang="ru-RU" b="1" baseline="0" dirty="0"/>
                        <a:t> прибыли</a:t>
                      </a:r>
                      <a:endParaRPr lang="ru-RU" b="1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baseline="0" dirty="0" smtClean="0"/>
                        <a:t>Доход </a:t>
                      </a:r>
                      <a:r>
                        <a:rPr lang="ru-RU" b="0" baseline="0" dirty="0"/>
                        <a:t>от продаж через собственные интернет-магазины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baseline="0" dirty="0" err="1"/>
                        <a:t>Маркет</a:t>
                      </a:r>
                      <a:r>
                        <a:rPr lang="ru-RU" b="0" baseline="0" dirty="0"/>
                        <a:t> </a:t>
                      </a:r>
                      <a:r>
                        <a:rPr lang="ru-RU" b="0" baseline="0" dirty="0" smtClean="0"/>
                        <a:t>ВК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baseline="0" dirty="0" err="1" smtClean="0"/>
                        <a:t>Авито</a:t>
                      </a:r>
                      <a:endParaRPr lang="ru-RU" b="0" baseline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b="0" baseline="0" dirty="0" smtClean="0"/>
                        <a:t>Успех</a:t>
                      </a:r>
                      <a:endParaRPr lang="ru-RU" b="0" baseline="0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endParaRPr lang="ru-RU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859497" y="67456"/>
            <a:ext cx="1315055" cy="129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6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409949" y="419100"/>
            <a:ext cx="8601075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00375" y="419100"/>
            <a:ext cx="9010650" cy="758461"/>
          </a:xfrm>
        </p:spPr>
        <p:txBody>
          <a:bodyPr/>
          <a:lstStyle/>
          <a:p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Финансовый план проекта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274320" y="127779"/>
            <a:ext cx="1676400" cy="164986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101911"/>
              </p:ext>
            </p:extLst>
          </p:nvPr>
        </p:nvGraphicFramePr>
        <p:xfrm>
          <a:off x="1641157" y="1609725"/>
          <a:ext cx="4045268" cy="1505300"/>
        </p:xfrm>
        <a:graphic>
          <a:graphicData uri="http://schemas.openxmlformats.org/drawingml/2006/table">
            <a:tbl>
              <a:tblPr>
                <a:solidFill>
                  <a:srgbClr val="F6F8F6"/>
                </a:solidFill>
                <a:tableStyleId>{362A7CCF-13FC-446E-9D80-14E243E60DC1}</a:tableStyleId>
              </a:tblPr>
              <a:tblGrid>
                <a:gridCol w="418052"/>
                <a:gridCol w="2508312"/>
                <a:gridCol w="1118904"/>
              </a:tblGrid>
              <a:tr h="301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 расходов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6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запуск продукта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получение патента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экспертиза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60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100390"/>
              </p:ext>
            </p:extLst>
          </p:nvPr>
        </p:nvGraphicFramePr>
        <p:xfrm>
          <a:off x="190500" y="3322068"/>
          <a:ext cx="11934824" cy="3357884"/>
        </p:xfrm>
        <a:graphic>
          <a:graphicData uri="http://schemas.openxmlformats.org/drawingml/2006/table">
            <a:tbl>
              <a:tblPr>
                <a:solidFill>
                  <a:srgbClr val="F6F8F6"/>
                </a:solidFill>
                <a:tableStyleId>{362A7CCF-13FC-446E-9D80-14E243E60DC1}</a:tableStyleId>
              </a:tblPr>
              <a:tblGrid>
                <a:gridCol w="304800"/>
                <a:gridCol w="2238375"/>
                <a:gridCol w="792880"/>
                <a:gridCol w="903111"/>
                <a:gridCol w="797428"/>
                <a:gridCol w="816643"/>
                <a:gridCol w="797428"/>
                <a:gridCol w="768605"/>
                <a:gridCol w="758997"/>
                <a:gridCol w="715191"/>
                <a:gridCol w="697121"/>
                <a:gridCol w="758997"/>
                <a:gridCol w="768605"/>
                <a:gridCol w="816643"/>
              </a:tblGrid>
              <a:tr h="21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 расходов / доходов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3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мес.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мес.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мес.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мес.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мес.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4560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контрактное производство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доставка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474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3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переменные расходы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32400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34560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52200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52200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53100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3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расходы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68400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70560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88200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88200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89100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124500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5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продукта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горшочков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доходы с клиентов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оборот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78"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-28400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-19000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-19000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-9600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5440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45900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100500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474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Чистый денежный поток проекта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-128 400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-147 400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-166 400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-176 000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-170 560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-138 760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-106 960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-61 060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39 440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163 440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287 440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411 440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86773"/>
              </p:ext>
            </p:extLst>
          </p:nvPr>
        </p:nvGraphicFramePr>
        <p:xfrm>
          <a:off x="6477000" y="1447800"/>
          <a:ext cx="4410075" cy="1764271"/>
        </p:xfrm>
        <a:graphic>
          <a:graphicData uri="http://schemas.openxmlformats.org/drawingml/2006/table">
            <a:tbl>
              <a:tblPr>
                <a:solidFill>
                  <a:srgbClr val="F6F8F6"/>
                </a:solidFill>
                <a:tableStyleId>{362A7CCF-13FC-446E-9D80-14E243E60DC1}</a:tableStyleId>
              </a:tblPr>
              <a:tblGrid>
                <a:gridCol w="412708"/>
                <a:gridCol w="2841785"/>
                <a:gridCol w="1155582"/>
              </a:tblGrid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 расходов / доходов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1-12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0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менеджер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 на </a:t>
                      </a:r>
                      <a:r>
                        <a:rPr lang="ru-RU" sz="14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аутсорсе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услуг связи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4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9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постоянные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6" marR="5916" marT="59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34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3875" y="76200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849005" y="882831"/>
            <a:ext cx="6011513" cy="758461"/>
          </a:xfrm>
        </p:spPr>
        <p:txBody>
          <a:bodyPr/>
          <a:lstStyle/>
          <a:p>
            <a:pPr algn="l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развития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263836" y="202463"/>
            <a:ext cx="1848455" cy="181919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319426"/>
              </p:ext>
            </p:extLst>
          </p:nvPr>
        </p:nvGraphicFramePr>
        <p:xfrm>
          <a:off x="79710" y="1869165"/>
          <a:ext cx="12112290" cy="4856690"/>
        </p:xfrm>
        <a:graphic>
          <a:graphicData uri="http://schemas.openxmlformats.org/drawingml/2006/table">
            <a:tbl>
              <a:tblPr firstRow="1" bandRow="1">
                <a:solidFill>
                  <a:srgbClr val="F6F8F6"/>
                </a:solidFill>
                <a:tableStyleId>{362A7CCF-13FC-446E-9D80-14E243E60DC1}</a:tableStyleId>
              </a:tblPr>
              <a:tblGrid>
                <a:gridCol w="6056145"/>
                <a:gridCol w="6056145"/>
              </a:tblGrid>
              <a:tr h="680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I. Разработка продукта. Будет сделано к: 05.11.2024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II.  Будет сделано к: 01.02.2025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0"/>
                      </a:schemeClr>
                    </a:solidFill>
                  </a:tcPr>
                </a:tc>
              </a:tr>
              <a:tr h="1616151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№1: разработать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формулу состава материала (упаковки) для производства горшочков</a:t>
                      </a:r>
                      <a:endParaRPr lang="ru-RU" sz="20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№2: проведение лабораторных исследованием,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выявление слабых сторон, дорабатываем формулу</a:t>
                      </a:r>
                      <a:endParaRPr lang="ru-RU" sz="20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№3: подаем заявку на патент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№1: получение патента</a:t>
                      </a: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№2: поиск индустриального партнера (контрактное производство)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№3: создание 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MVP</a:t>
                      </a:r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(тестовой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партии</a:t>
                      </a:r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)</a:t>
                      </a: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№4: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первые продажи, изучение рынка, </a:t>
                      </a:r>
                      <a:r>
                        <a:rPr lang="ru-RU" sz="2000" b="0" i="0" u="none" strike="noStrike" cap="none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решенческие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интервью, </a:t>
                      </a:r>
                      <a:r>
                        <a:rPr lang="ru-RU" sz="2000" b="0" i="0" u="none" strike="noStrike" cap="none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касдев</a:t>
                      </a:r>
                      <a:endParaRPr lang="ru-RU" sz="20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57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III. Продолжить расширять предприятие. Будет сделано к: 05.03.2026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0"/>
                      </a:schemeClr>
                    </a:solidFill>
                  </a:tcPr>
                </a:tc>
              </a:tr>
              <a:tr h="1559835">
                <a:tc gridSpan="2"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№1: масштабирование производства</a:t>
                      </a: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№2: увеличить количество персонала</a:t>
                      </a:r>
                    </a:p>
                    <a:p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Задача №3: разнообразить ассортимент</a:t>
                      </a: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4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2105025" y="261937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</a:p>
        </p:txBody>
      </p:sp>
      <p:sp>
        <p:nvSpPr>
          <p:cNvPr id="15" name="Google Shape;582;p28"/>
          <p:cNvSpPr txBox="1">
            <a:spLocks/>
          </p:cNvSpPr>
          <p:nvPr/>
        </p:nvSpPr>
        <p:spPr>
          <a:xfrm>
            <a:off x="1055680" y="4309211"/>
            <a:ext cx="2379975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0" i="0" u="none" strike="noStrike" cap="none">
                <a:solidFill>
                  <a:schemeClr val="dk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oppins Light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Соловьева Анастасия Алексеевна</a:t>
            </a:r>
          </a:p>
        </p:txBody>
      </p:sp>
      <p:sp>
        <p:nvSpPr>
          <p:cNvPr id="16" name="Google Shape;585;p28"/>
          <p:cNvSpPr txBox="1">
            <a:spLocks/>
          </p:cNvSpPr>
          <p:nvPr/>
        </p:nvSpPr>
        <p:spPr>
          <a:xfrm>
            <a:off x="957709" y="5045114"/>
            <a:ext cx="2575918" cy="43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6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65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Poppins Light"/>
              <a:buNone/>
              <a:tabLst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Анализ рынка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Poppins Ligh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1C80841-E4EE-B0B7-EAFA-7F5384176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88" t="7904" r="-1057" b="11139"/>
          <a:stretch/>
        </p:blipFill>
        <p:spPr>
          <a:xfrm>
            <a:off x="1349912" y="2102358"/>
            <a:ext cx="1791515" cy="17989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Объект 3">
            <a:extLst>
              <a:ext uri="{FF2B5EF4-FFF2-40B4-BE49-F238E27FC236}">
                <a16:creationId xmlns:a16="http://schemas.microsoft.com/office/drawing/2014/main" xmlns="" id="{C81C0A14-56AE-B038-8DF1-6289D3C085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5" t="8563" r="9364" b="2419"/>
          <a:stretch/>
        </p:blipFill>
        <p:spPr>
          <a:xfrm>
            <a:off x="3933780" y="2102358"/>
            <a:ext cx="1767914" cy="1806676"/>
          </a:xfrm>
          <a:prstGeom prst="ellipse">
            <a:avLst/>
          </a:prstGeom>
          <a:noFill/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3D2C8A6-E98A-A21A-947F-E8985623C8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349" b="2617"/>
          <a:stretch/>
        </p:blipFill>
        <p:spPr>
          <a:xfrm>
            <a:off x="6788679" y="2102358"/>
            <a:ext cx="1791515" cy="18097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F2C2BD6-12AA-B631-D188-948A8E46AD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6" t="5703" r="-566" b="15553"/>
          <a:stretch/>
        </p:blipFill>
        <p:spPr>
          <a:xfrm>
            <a:off x="9182522" y="2113232"/>
            <a:ext cx="1791515" cy="17989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Google Shape;582;p28"/>
          <p:cNvSpPr txBox="1">
            <a:spLocks/>
          </p:cNvSpPr>
          <p:nvPr/>
        </p:nvSpPr>
        <p:spPr>
          <a:xfrm>
            <a:off x="3627748" y="4320096"/>
            <a:ext cx="2379975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0" i="0" u="none" strike="noStrike" cap="none">
                <a:solidFill>
                  <a:schemeClr val="dk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oppins Light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Понаморчук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 Юлия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икторовна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Yeseva One"/>
            </a:endParaRPr>
          </a:p>
        </p:txBody>
      </p:sp>
      <p:sp>
        <p:nvSpPr>
          <p:cNvPr id="22" name="Google Shape;582;p28"/>
          <p:cNvSpPr txBox="1">
            <a:spLocks/>
          </p:cNvSpPr>
          <p:nvPr/>
        </p:nvSpPr>
        <p:spPr>
          <a:xfrm>
            <a:off x="6494447" y="4396297"/>
            <a:ext cx="2379975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0" i="0" u="none" strike="noStrike" cap="none">
                <a:solidFill>
                  <a:schemeClr val="dk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oppins Light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Вальтер Анастасия Владимировна</a:t>
            </a:r>
          </a:p>
        </p:txBody>
      </p:sp>
      <p:sp>
        <p:nvSpPr>
          <p:cNvPr id="23" name="Google Shape;582;p28"/>
          <p:cNvSpPr txBox="1">
            <a:spLocks/>
          </p:cNvSpPr>
          <p:nvPr/>
        </p:nvSpPr>
        <p:spPr>
          <a:xfrm>
            <a:off x="8997924" y="4418068"/>
            <a:ext cx="2160707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0" i="0" u="none" strike="noStrike" cap="none">
                <a:solidFill>
                  <a:schemeClr val="dk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100"/>
              <a:buFont typeface="Poppins Light"/>
              <a:buNone/>
              <a:defRPr sz="2100" b="1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oppins Light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Yeseva One"/>
              </a:rPr>
              <a:t>Егошина Юлия Викторовна</a:t>
            </a:r>
          </a:p>
        </p:txBody>
      </p:sp>
      <p:sp>
        <p:nvSpPr>
          <p:cNvPr id="24" name="Google Shape;585;p28"/>
          <p:cNvSpPr txBox="1">
            <a:spLocks/>
          </p:cNvSpPr>
          <p:nvPr/>
        </p:nvSpPr>
        <p:spPr>
          <a:xfrm>
            <a:off x="3529777" y="5077770"/>
            <a:ext cx="2575918" cy="43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6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65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Poppins Light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Poppins Light"/>
              </a:rPr>
              <a:t>Лидер команды</a:t>
            </a:r>
          </a:p>
        </p:txBody>
      </p:sp>
      <p:sp>
        <p:nvSpPr>
          <p:cNvPr id="25" name="Google Shape;585;p28"/>
          <p:cNvSpPr txBox="1">
            <a:spLocks/>
          </p:cNvSpPr>
          <p:nvPr/>
        </p:nvSpPr>
        <p:spPr>
          <a:xfrm>
            <a:off x="6396476" y="5143085"/>
            <a:ext cx="2575918" cy="43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6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65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Poppins Light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Poppins Light"/>
              </a:rPr>
              <a:t>Поиск информации</a:t>
            </a:r>
          </a:p>
        </p:txBody>
      </p:sp>
      <p:sp>
        <p:nvSpPr>
          <p:cNvPr id="26" name="Google Shape;585;p28"/>
          <p:cNvSpPr txBox="1">
            <a:spLocks/>
          </p:cNvSpPr>
          <p:nvPr/>
        </p:nvSpPr>
        <p:spPr>
          <a:xfrm>
            <a:off x="8790319" y="5143085"/>
            <a:ext cx="2575918" cy="43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6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●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65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oppins Light"/>
              <a:buChar char="○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65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700"/>
              <a:buFont typeface="Poppins Light"/>
              <a:buChar char="■"/>
              <a:defRPr sz="17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Poppins Light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Poppins Light"/>
              </a:rPr>
              <a:t>Ответствена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Poppins Light"/>
              </a:rPr>
              <a:t> за дизайн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755576" y="0"/>
            <a:ext cx="1436424" cy="141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6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3875" y="762000"/>
            <a:ext cx="8305800" cy="1000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849005" y="882831"/>
            <a:ext cx="6011513" cy="758461"/>
          </a:xfrm>
        </p:spPr>
        <p:txBody>
          <a:bodyPr/>
          <a:lstStyle/>
          <a:p>
            <a:pPr algn="l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37673" y="2600326"/>
            <a:ext cx="5810827" cy="3257550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Понаморчук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Юлия Викторовна – лидер команды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Телефон: +7 (996) 037-54-04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uliy2004mama@gmail.com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16216" r="15112" b="15111"/>
          <a:stretch/>
        </p:blipFill>
        <p:spPr>
          <a:xfrm>
            <a:off x="10263836" y="202463"/>
            <a:ext cx="1848455" cy="181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4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0076_Cooper_Template_SlidesMania">
  <a:themeElements>
    <a:clrScheme name="Verde">
      <a:dk1>
        <a:srgbClr val="000000"/>
      </a:dk1>
      <a:lt1>
        <a:srgbClr val="FFFFFF"/>
      </a:lt1>
      <a:dk2>
        <a:srgbClr val="BBCCC1"/>
      </a:dk2>
      <a:lt2>
        <a:srgbClr val="E3DED1"/>
      </a:lt2>
      <a:accent1>
        <a:srgbClr val="94AE9D"/>
      </a:accent1>
      <a:accent2>
        <a:srgbClr val="CFDEC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7C9C87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23887</TotalTime>
  <Words>1223</Words>
  <Application>Microsoft Office PowerPoint</Application>
  <PresentationFormat>Произвольный</PresentationFormat>
  <Paragraphs>492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Barlow Condensed</vt:lpstr>
      <vt:lpstr>Times New Roman</vt:lpstr>
      <vt:lpstr>Wingdings</vt:lpstr>
      <vt:lpstr>Montserrat</vt:lpstr>
      <vt:lpstr>Poppins Light</vt:lpstr>
      <vt:lpstr>Limelight</vt:lpstr>
      <vt:lpstr>Yeseva One</vt:lpstr>
      <vt:lpstr>Calibri</vt:lpstr>
      <vt:lpstr>0076_Cooper_Template_SlidesMania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Понаморчук Юлия Викторовна</dc:creator>
  <cp:lastModifiedBy>user</cp:lastModifiedBy>
  <cp:revision>64</cp:revision>
  <dcterms:modified xsi:type="dcterms:W3CDTF">2023-12-04T04:17:32Z</dcterms:modified>
</cp:coreProperties>
</file>