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"/>
  </p:notesMasterIdLst>
  <p:sldIdLst>
    <p:sldId id="256" r:id="rId2"/>
    <p:sldId id="281" r:id="rId3"/>
    <p:sldId id="258" r:id="rId4"/>
    <p:sldId id="286" r:id="rId5"/>
    <p:sldId id="293" r:id="rId6"/>
    <p:sldId id="273" r:id="rId7"/>
    <p:sldId id="272" r:id="rId8"/>
    <p:sldId id="271" r:id="rId9"/>
    <p:sldId id="283" r:id="rId10"/>
    <p:sldId id="282" r:id="rId11"/>
    <p:sldId id="284" r:id="rId12"/>
    <p:sldId id="266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867" autoAdjust="0"/>
  </p:normalViewPr>
  <p:slideViewPr>
    <p:cSldViewPr>
      <p:cViewPr>
        <p:scale>
          <a:sx n="75" d="100"/>
          <a:sy n="75" d="100"/>
        </p:scale>
        <p:origin x="-1589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765EE-937F-4F80-B623-0F220DCDC9B4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14952-BEEB-4CBB-B2DC-88CF97815E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0650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Здравствуйте Уважаемые коллеги! Меня зовут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Водневский</a:t>
            </a:r>
            <a:r>
              <a:rPr lang="ru-RU" baseline="0" dirty="0" smtClean="0"/>
              <a:t> Даниил. Наш проект направлен на решение проблемы водоснабжения территорий, выделяющихся в рамках программы Дальневосточный гектар, т.к. на многих площадях ДФО отсутствует инфраструктура и энергосети и, как следствие, нет возможности поднять воду от </a:t>
            </a:r>
            <a:r>
              <a:rPr lang="ru-RU" baseline="0" dirty="0" err="1" smtClean="0"/>
              <a:t>водоисточника</a:t>
            </a:r>
            <a:r>
              <a:rPr lang="ru-RU" baseline="0" dirty="0" smtClean="0"/>
              <a:t> до потребителя.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9650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 smtClean="0"/>
              <a:t>Водообеспечение</a:t>
            </a:r>
            <a:r>
              <a:rPr lang="ru-RU" dirty="0" smtClean="0"/>
              <a:t> является приоритетной задачей при планировании любого производства и строительства зданий и сооружений, в том числе жилищного фонда. </a:t>
            </a:r>
            <a:r>
              <a:rPr lang="ru-RU" dirty="0" err="1" smtClean="0"/>
              <a:t>Водообеспечение</a:t>
            </a:r>
            <a:r>
              <a:rPr lang="ru-RU" dirty="0" smtClean="0"/>
              <a:t> требует наличия инфраструктуры в виде энергосетей и подстанций. В этой связи при предоставлении дальневосточного гектара перед гражданами возникнет проблема </a:t>
            </a:r>
            <a:r>
              <a:rPr lang="ru-RU" dirty="0" err="1" smtClean="0"/>
              <a:t>энерго</a:t>
            </a:r>
            <a:r>
              <a:rPr lang="ru-RU" dirty="0" smtClean="0"/>
              <a:t>- и </a:t>
            </a:r>
            <a:r>
              <a:rPr lang="ru-RU" dirty="0" err="1" smtClean="0"/>
              <a:t>водообеспечения</a:t>
            </a:r>
            <a:r>
              <a:rPr lang="ru-RU" dirty="0" smtClean="0"/>
              <a:t> территорий, т.к. на многих предоставляемых угодьях отсутствует инфраструктура.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6888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Для решения поставленной проблемы нами предлагается доработанная</a:t>
            </a:r>
            <a:r>
              <a:rPr lang="ru-RU" sz="1200" baseline="0" dirty="0" smtClean="0"/>
              <a:t> конструкция </a:t>
            </a:r>
            <a:r>
              <a:rPr lang="ru-RU" sz="1200" b="1" i="0" kern="1200" cap="all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ЭНЕРГОНЕЗАВИСИМОГО УСТРОЙСТВА ДЛЯ ПЕРЕКАЧКИ ЖИДКОСТЕЙ ПО ТРУБОПРОВОДУ С ПРИМЕНЕНИЕМ ВИХРЕВОГО ДВИЖЕНИЯ ПОТОКА </a:t>
            </a:r>
            <a:r>
              <a:rPr lang="ru-RU" sz="1200" baseline="0" dirty="0" smtClean="0"/>
              <a:t>, для которого не нужно электричество. Насос работает за счет движения потока воды в гравитационном поле земли.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668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Основными отличиями разработки энергонезависимого устройства для перекачки жидкостей по трубопроводу являются применение в напорном трубопроводе ударной части </a:t>
            </a:r>
            <a:r>
              <a:rPr lang="ru-RU" dirty="0" err="1" smtClean="0"/>
              <a:t>гидроударного</a:t>
            </a:r>
            <a:r>
              <a:rPr lang="ru-RU" dirty="0" smtClean="0"/>
              <a:t> насоса </a:t>
            </a:r>
            <a:r>
              <a:rPr lang="ru-RU" dirty="0" err="1" smtClean="0"/>
              <a:t>завихрителей</a:t>
            </a:r>
            <a:r>
              <a:rPr lang="ru-RU" dirty="0" smtClean="0"/>
              <a:t> потока жидкости, позволяющих уменьшить потерю энергии на образование поперечных турбулентных вихрей, снижающих общую кинетическую энергию. Также в существующих конструкциях аналогов есть проблема, связанная с попаданием песка, вымываемого потоком воды, что приводит к неполному закрыванию ударного клапана и износу некоторых деталей конструкции. Данная проблема решается путем отверстий, расположенных вначале напорного трубопровода в зоне между витками винтовой поверхности </a:t>
            </a:r>
            <a:r>
              <a:rPr lang="ru-RU" dirty="0" err="1" smtClean="0"/>
              <a:t>завихрителей</a:t>
            </a:r>
            <a:r>
              <a:rPr lang="ru-RU" dirty="0" smtClean="0"/>
              <a:t>. На песчаные частицы воздействует прижимная центробежная сила, трение между частицами и внутренней поверхностью трубы намного выше чем с водой, за счет чего происходит их вымывание через отверстия в трубе.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4968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проведении исследований по влиянию параметров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завихрителей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характеристики движения потока выяснилось, что  шаг навивки сильно влияет на распределение по длине трубопровода радиальной составляющей давления потока на его стенки.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E392-7AF4-43BA-AD75-A01D3052A68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179388" algn="just">
              <a:buNone/>
            </a:pPr>
            <a:r>
              <a:rPr lang="ru-RU" dirty="0" smtClean="0"/>
              <a:t>Конечным продуктом проекта является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энергонезависимое устройство для перекачки жидкостей по трубопроводу с применением вихревого движения потока в гравитационном поле.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8101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Максимально</a:t>
            </a:r>
            <a:r>
              <a:rPr lang="ru-RU" baseline="0" dirty="0" smtClean="0"/>
              <a:t> возможный рынок представлен на сегодняшний день по официальным данным по программе «Дальневосточный гектар» 100000 участниками. Из них на Бурятию приходится лишь 2000 человек. Реально изготовить в имеющихся условиях 1000 штук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Энергонезависимых устройств для перекачки жидкостей по трубопроводу с применением вихревого движения потока в гравитационном поле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1776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179388" algn="just">
              <a:buNone/>
            </a:pPr>
            <a:r>
              <a:rPr lang="ru-RU" dirty="0" smtClean="0"/>
              <a:t>В сравнении с другими</a:t>
            </a:r>
            <a:r>
              <a:rPr lang="ru-RU" baseline="0" dirty="0" smtClean="0"/>
              <a:t> решениями данной проблемы, наше нововведение позволяет сэкономить время и ресурсы населения и государства.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7312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соответствии с предлагаемой бизнес-моделью предполагается получение доходов от продаж и монтажа разрабатываемых насосов участникам программы Дальневосточный гектар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Times New Roman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6492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По плану</a:t>
            </a:r>
            <a:r>
              <a:rPr lang="ru-RU" baseline="0" dirty="0" smtClean="0"/>
              <a:t> коммерциализации проекта запланировано создание </a:t>
            </a:r>
            <a:r>
              <a:rPr lang="ru-RU" sz="1200" dirty="0" smtClean="0"/>
              <a:t>опытной</a:t>
            </a:r>
            <a:r>
              <a:rPr lang="ru-RU" sz="1200" baseline="0" dirty="0" smtClean="0"/>
              <a:t> партии насосов </a:t>
            </a:r>
            <a:r>
              <a:rPr lang="ru-RU" sz="1200" dirty="0" smtClean="0"/>
              <a:t>предлагаемой конструкции, её испытания и сертификация,</a:t>
            </a:r>
            <a:r>
              <a:rPr lang="ru-RU" sz="1200" baseline="0" dirty="0" smtClean="0"/>
              <a:t> а также последующий поиск производственных мощностей в нашем городе, где можно будет запустить производство.</a:t>
            </a:r>
            <a:endParaRPr lang="ru-RU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aseline="0" dirty="0" smtClean="0"/>
              <a:t> </a:t>
            </a:r>
            <a:endParaRPr lang="ru-RU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2945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Для успешного расширения производства</a:t>
            </a:r>
            <a:r>
              <a:rPr lang="ru-RU" baseline="0" dirty="0" smtClean="0"/>
              <a:t> и реализации предлагаемой конструкции в других регионах необходимо будет защитить данное решение патентами на полезную модель, изобретение и промышленный образец.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5160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Команда нашего проекта пока</a:t>
            </a:r>
            <a:r>
              <a:rPr lang="ru-RU" baseline="0" dirty="0" smtClean="0"/>
              <a:t> состоит всего из 2 инициативных людей, каждый из которых является хорошим специалистом в предъявленной области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5722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заключение хотелось бы добавить что применение нашей разработки возможно не только в Республике</a:t>
            </a:r>
            <a:r>
              <a:rPr lang="ru-RU" baseline="0" dirty="0" smtClean="0"/>
              <a:t> Бурятия, но и на всей территории ДФО, где данная проблема стоит острее. Спасибо за внимание. Есть ли у Вас вопросы по проекту?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4952-BEEB-4CBB-B2DC-88CF97815ED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1626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6497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778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667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901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313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303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485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4419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058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2683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35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6251D-6C58-4376-998A-49309EA02291}" type="datetimeFigureOut">
              <a:rPr lang="ru-RU" smtClean="0"/>
              <a:pPr/>
              <a:t>03.07.2021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C6D0-983E-42F2-82CE-CA9EC61F73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161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 amt="3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Demchenko\Desktop\fasie_r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1374" y="-27384"/>
            <a:ext cx="4370388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20888"/>
            <a:ext cx="9324528" cy="119427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Разработка энергонезависимого устройства для перекачки жидкостей по трубопроводу с применением вихревого движения потока в гравитационном поле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0368" y="3807514"/>
            <a:ext cx="7500990" cy="216024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 проекта: 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К.т.н., доцент, зав.кафедрой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Коновалов Виктор Иванович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ФГБОУ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Бурятская ГСХА им. В.Р.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Филиппова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850368" y="5940731"/>
            <a:ext cx="7772400" cy="914400"/>
          </a:xfrm>
          <a:prstGeom prst="rect">
            <a:avLst/>
          </a:prstGeom>
        </p:spPr>
        <p:txBody>
          <a:bodyPr vert="horz" lIns="182880" tIns="0">
            <a:normAutofit/>
          </a:bodyPr>
          <a:lstStyle/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Улан-Удэ</a:t>
            </a:r>
          </a:p>
          <a:p>
            <a:pPr marL="36576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2021 г.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50368" y="590823"/>
            <a:ext cx="77724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36500" y="1772816"/>
            <a:ext cx="2980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>
                <a:latin typeface="Times New Roman" pitchFamily="18" charset="0"/>
                <a:ea typeface="+mj-ea"/>
                <a:cs typeface="Times New Roman" pitchFamily="18" charset="0"/>
              </a:rPr>
              <a:t>«УМНИК» - </a:t>
            </a:r>
            <a:r>
              <a:rPr lang="ru-RU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20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endParaRPr lang="ru-RU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-27518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61963" y="3755004"/>
            <a:ext cx="5400600" cy="400110"/>
          </a:xfrm>
          <a:prstGeom prst="rect">
            <a:avLst/>
          </a:prstGeom>
          <a:noFill/>
          <a:ln w="603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Проблема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водообеспечения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642364" y="3284984"/>
            <a:ext cx="319599" cy="47002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7391323" y="3284984"/>
            <a:ext cx="245707" cy="47002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1802163" y="4101380"/>
            <a:ext cx="159800" cy="3535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7362565" y="4155115"/>
            <a:ext cx="151611" cy="29980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96961" y="4299134"/>
            <a:ext cx="5160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 дальневосточных гектарах нет энергосетей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79" t="39317" r="75958" b="31263"/>
          <a:stretch/>
        </p:blipFill>
        <p:spPr bwMode="auto">
          <a:xfrm>
            <a:off x="235299" y="836711"/>
            <a:ext cx="3742960" cy="2064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3277" y="376425"/>
            <a:ext cx="4012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Рост количества лиц, взявших дальневосточный гектар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83" t="24591" r="41811" b="29483"/>
          <a:stretch/>
        </p:blipFill>
        <p:spPr bwMode="auto">
          <a:xfrm>
            <a:off x="5008631" y="482301"/>
            <a:ext cx="3998896" cy="27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D:\Умник 2020\Евсеев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63" y="4365104"/>
            <a:ext cx="3810000" cy="237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D:\Умник 2020\Евсеев\Без названия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6117" y="4725144"/>
            <a:ext cx="4101879" cy="199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319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712968" cy="404664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Предлагаемое техническое решение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D:\Умник 2020\Евсеев\image7 (1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632848" cy="610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Принципиальная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схема Разработка энергонезависимого устройства для перекачки жидкостей по трубопроводу с применением вихревого движения потока в гравитационном поле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49411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1-корпус насоса, 2-гидроаккумулятор, 3-ударный клапан, 4-клапан подачи, 5-выходной фланец, 6-напорная труба, 7-диффузор, 8-завихритель потока, 9-трубопровод потребителя, 10-отверстия для выхода ила и супеси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47" t="18286" r="1714" b="27365"/>
          <a:stretch/>
        </p:blipFill>
        <p:spPr bwMode="auto">
          <a:xfrm>
            <a:off x="35496" y="1484784"/>
            <a:ext cx="8907914" cy="3271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169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1805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Влияние различного шага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завихрителей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на образование продольных вихрей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29D9-F4EC-4265-94CE-DA5B7CE07F9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 cstate="print"/>
          <a:srcRect l="65676" t="19320" r="24874" b="10961"/>
          <a:stretch>
            <a:fillRect/>
          </a:stretch>
        </p:blipFill>
        <p:spPr bwMode="auto">
          <a:xfrm>
            <a:off x="5868144" y="908720"/>
            <a:ext cx="144016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D:\Умник 2020\Евсеев\image11 (2)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9" y="764704"/>
            <a:ext cx="4974737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Умник 2020\Евсеев\image12 (2)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9" y="2852937"/>
            <a:ext cx="4974737" cy="20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:\Умник 2020\Евсеев\image13 (2)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9" y="4927455"/>
            <a:ext cx="4974737" cy="181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462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7808" y="0"/>
            <a:ext cx="7772400" cy="570934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Конечный продукт проекта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7002" y="5476032"/>
            <a:ext cx="90730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Энергонезависимое устройство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для перекачки жидкостей по трубопроводу с применением вихревого движения потока в гравитационном поле</a:t>
            </a:r>
          </a:p>
        </p:txBody>
      </p:sp>
      <p:pic>
        <p:nvPicPr>
          <p:cNvPr id="1026" name="Picture 2" descr="C:\Users\12345\Documents\Умник 2021\vid-sistemy_ItmNuoIu_00Fz (1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71480"/>
            <a:ext cx="2786082" cy="4953281"/>
          </a:xfrm>
          <a:prstGeom prst="rect">
            <a:avLst/>
          </a:prstGeom>
          <a:noFill/>
        </p:spPr>
      </p:pic>
      <p:pic>
        <p:nvPicPr>
          <p:cNvPr id="1027" name="Picture 3" descr="C:\Users\12345\Documents\Умник 2021\накачка (1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571480"/>
            <a:ext cx="2714644" cy="4965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45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474" y="188640"/>
            <a:ext cx="7772400" cy="70328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D:\Умник 2020\Евсеев\20201004052643_hd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02" t="10471" r="18883" b="19718"/>
          <a:stretch/>
        </p:blipFill>
        <p:spPr bwMode="auto">
          <a:xfrm>
            <a:off x="251520" y="908720"/>
            <a:ext cx="8756884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819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44016"/>
            <a:ext cx="7772400" cy="26064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Сравнение с аналогами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56426128"/>
              </p:ext>
            </p:extLst>
          </p:nvPr>
        </p:nvGraphicFramePr>
        <p:xfrm>
          <a:off x="107504" y="582488"/>
          <a:ext cx="8928992" cy="5249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890944"/>
                <a:gridCol w="3805800"/>
              </a:tblGrid>
              <a:tr h="38789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Вариант решения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Достоинства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Недостатки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8719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Papa Pump (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Великобритания)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AutoNum type="arabicPeriod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Компактность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Низкий вес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Быстрый монтаж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AutoNum type="arabicPeriod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Высокая стоимость (от 80000 Р)</a:t>
                      </a:r>
                      <a:endParaRPr lang="ru-RU" sz="18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buAutoNum type="arabicPeriod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Низкая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ремонтопригодность</a:t>
                      </a:r>
                    </a:p>
                    <a:p>
                      <a:pPr marL="0" indent="0" algn="just">
                        <a:buAutoNum type="arabicPeriod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Потеря энергии на входе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6240">
                <a:tc>
                  <a:txBody>
                    <a:bodyPr/>
                    <a:lstStyle/>
                    <a:p>
                      <a:r>
                        <a:rPr lang="ru-RU" sz="1800" b="1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Гидротаранные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насосы (Альтернативное конструкторское бюро </a:t>
                      </a:r>
                      <a:r>
                        <a:rPr lang="ru-RU" sz="1800" b="1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АлтГТУ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"ОЛАВ", Россия)</a:t>
                      </a:r>
                      <a:endParaRPr lang="ru-RU" sz="1800" b="1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Простая конструкция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Большой вес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Потеря энергии по длине напорной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трубы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Потеря энергии на входе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13928">
                <a:tc>
                  <a:txBody>
                    <a:bodyPr/>
                    <a:lstStyle/>
                    <a:p>
                      <a:pPr algn="just"/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Предлагаемая</a:t>
                      </a:r>
                      <a:r>
                        <a:rPr lang="ru-RU" sz="1800" b="1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конструкция насоса</a:t>
                      </a:r>
                      <a:endParaRPr lang="ru-RU" sz="1800" b="1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AutoNum type="arabicPeriod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Значительное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снижение потерь энергии</a:t>
                      </a:r>
                    </a:p>
                    <a:p>
                      <a:pPr marL="0" indent="0" algn="just">
                        <a:buAutoNum type="arabicPeriod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Высокая ремонтопригодность</a:t>
                      </a:r>
                    </a:p>
                    <a:p>
                      <a:pPr marL="0" indent="0" algn="just">
                        <a:buAutoNum type="arabicPeriod"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Отсутствие необходимости очистки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8188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332"/>
            <a:ext cx="7772400" cy="3649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Бизнес-модель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366638818"/>
              </p:ext>
            </p:extLst>
          </p:nvPr>
        </p:nvGraphicFramePr>
        <p:xfrm>
          <a:off x="539552" y="397977"/>
          <a:ext cx="8280921" cy="5832353"/>
        </p:xfrm>
        <a:graphic>
          <a:graphicData uri="http://schemas.openxmlformats.org/drawingml/2006/table">
            <a:tbl>
              <a:tblPr/>
              <a:tblGrid>
                <a:gridCol w="1877848"/>
                <a:gridCol w="1794562"/>
                <a:gridCol w="1728190"/>
                <a:gridCol w="1464676"/>
                <a:gridCol w="1415645"/>
              </a:tblGrid>
              <a:tr h="2526967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Основные партнеры: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Министерство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сельского хозяйства РБ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Основные направления деятельности: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Производство и монтаж оборудования для водоснабжения, инжиниринговые услуги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Предлагаемые преимущества: </a:t>
                      </a:r>
                      <a:r>
                        <a:rPr lang="ru-RU" sz="1800" b="0" i="0" u="sng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Экологичность</a:t>
                      </a:r>
                      <a:r>
                        <a:rPr lang="ru-RU" sz="1800" b="0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Экономичность, Мобильность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Отношения с клиентами: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Индивидуаль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t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работа с клиентами, поддержание коммуникации с клиентом в течении всего срока выполнения заказа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Сегменты клиентов: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Участники программы Дальневосточный гектар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Основные ресурсы: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Команда, результаты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НИОКР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1990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Структура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издержек: </a:t>
                      </a:r>
                    </a:p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Аренда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помещения, ГСМ, заработная плата, налоговые отчисления, оплата патентов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Структура поступления доходов: </a:t>
                      </a:r>
                    </a:p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Гранты на НИОКР,</a:t>
                      </a:r>
                    </a:p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от оказания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по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монтажу разрабатываемого оборудования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73" marR="6773" marT="67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6577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772400" cy="5040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коммерциализации проекта</a:t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6282483"/>
              </p:ext>
            </p:extLst>
          </p:nvPr>
        </p:nvGraphicFramePr>
        <p:xfrm>
          <a:off x="179512" y="476672"/>
          <a:ext cx="8856984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712"/>
                <a:gridCol w="7020272"/>
              </a:tblGrid>
              <a:tr h="432048"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Планируемый</a:t>
                      </a:r>
                      <a:r>
                        <a:rPr lang="ru-RU" sz="17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период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4907"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Февраль – декабрь 2021 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1) Изготовление опытной партии оптимальной конструкции энергонезависимого устройства для поднятия и перекачки жидкостей - октябрь 2021 г.;</a:t>
                      </a:r>
                    </a:p>
                    <a:p>
                      <a:pPr algn="just"/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2)</a:t>
                      </a:r>
                      <a:r>
                        <a:rPr lang="ru-RU" sz="17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сертификация энергонезависимого устройства для поднятия и перекачки жидкостей - декабрь 2021 г.;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4907"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Январь-декабрь 2022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3) создание юридического лица - март 2022 г;</a:t>
                      </a:r>
                    </a:p>
                    <a:p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4)</a:t>
                      </a:r>
                      <a:r>
                        <a:rPr lang="ru-RU" sz="17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маркетинговое продвижение энергонезависимого устройства для поднятия и перекачки жидкостей - март-июнь 2022 г;</a:t>
                      </a:r>
                    </a:p>
                    <a:p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5)</a:t>
                      </a:r>
                      <a:r>
                        <a:rPr lang="ru-RU" sz="17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поиск инвесторов и производственных мощностей для запуска серийного производства энергонезависимого устройства для поднятия и перекачки жидкостей - июнь 2022 - декабрь 2023 г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4229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Защита прав на интеллектуальную собственность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75856" y="1772816"/>
            <a:ext cx="7772400" cy="11891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Виктор\Desktop\Конф студентовИЗКиМ октябрь 2017\Патент-скри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340769"/>
            <a:ext cx="264682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Виктор\Desktop\Конф студентовИЗКиМ октябрь 2017\Kak-poluchit-patent-na-izobretenie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362690" y="1340769"/>
            <a:ext cx="2658627" cy="374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Виктор\Desktop\Конф студентовИЗКиМ октябрь 2017\patent_na_promishlennyi_obrazets_v_rossii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1289" y="1340770"/>
            <a:ext cx="2519184" cy="377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68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8810" y="11683"/>
            <a:ext cx="3531075" cy="45442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476672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Водневский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Даниил Романович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4846766"/>
            <a:ext cx="3059014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85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Исполнитель</a:t>
            </a:r>
          </a:p>
          <a:p>
            <a:pPr marL="70485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i="1" spc="-3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НИОКР</a:t>
            </a:r>
            <a:endParaRPr lang="ru-RU" sz="2000" dirty="0">
              <a:latin typeface="Times New Roman"/>
              <a:cs typeface="Times New Roman"/>
            </a:endParaRPr>
          </a:p>
        </p:txBody>
      </p:sp>
      <p:pic>
        <p:nvPicPr>
          <p:cNvPr id="7" name="Picture 2" descr="D:\КАФЕДРА МиОЗ\Конспекты лекций\Механка грунтов\Konovalov_V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2538" y="1136210"/>
            <a:ext cx="2690148" cy="37662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554260" y="465080"/>
            <a:ext cx="2144112" cy="6591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Коновалов Виктор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Иванович</a:t>
            </a:r>
            <a:endParaRPr lang="ru-RU" b="1" i="1" spc="-15" dirty="0">
              <a:solidFill>
                <a:srgbClr val="252525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89167" y="4869160"/>
            <a:ext cx="2736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ru-RU" b="1" i="1" spc="-20" dirty="0" smtClean="0">
                <a:solidFill>
                  <a:srgbClr val="252525"/>
                </a:solidFill>
                <a:latin typeface="Times New Roman"/>
                <a:cs typeface="Times New Roman"/>
              </a:rPr>
              <a:t>Научный руководитель проекта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5567476"/>
            <a:ext cx="332168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None/>
            </a:pP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dirty="0" smtClean="0"/>
              <a:t>danya.vodnevskiy@bk.ru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Тел: </a:t>
            </a:r>
            <a:r>
              <a:rPr lang="ru-RU" dirty="0" smtClean="0"/>
              <a:t>+7 983 634 60 05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12538" y="5528315"/>
            <a:ext cx="236431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None/>
            </a:pP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kvi_viktor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@mail.ru</a:t>
            </a:r>
            <a:endParaRPr lang="en-US" alt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None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Тел: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790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85923110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2345\Documents\Умник 2021\Водневский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b="6874"/>
          <a:stretch>
            <a:fillRect/>
          </a:stretch>
        </p:blipFill>
        <p:spPr bwMode="auto">
          <a:xfrm>
            <a:off x="1428728" y="1071546"/>
            <a:ext cx="2873938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85736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4214818"/>
            <a:ext cx="236431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None/>
            </a:pP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kvi_viktor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@mail.ru</a:t>
            </a:r>
            <a:endParaRPr lang="en-US" alt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None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Тел: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790</a:t>
            </a:r>
            <a:r>
              <a:rPr lang="en-US" altLang="ru-RU" b="1" dirty="0" smtClean="0">
                <a:latin typeface="Times New Roman" pitchFamily="18" charset="0"/>
                <a:cs typeface="Times New Roman" pitchFamily="18" charset="0"/>
              </a:rPr>
              <a:t>85923110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3857628"/>
            <a:ext cx="4357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92075" algn="l"/>
              </a:tabLst>
            </a:pPr>
            <a:r>
              <a:rPr lang="ru-RU" b="1" i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Коновалов Виктор Иванович</a:t>
            </a:r>
            <a:endParaRPr lang="ru-RU" b="1" i="1" spc="-15" dirty="0">
              <a:solidFill>
                <a:srgbClr val="252525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4961</TotalTime>
  <Words>971</Words>
  <Application>Microsoft Office PowerPoint</Application>
  <PresentationFormat>Экран (4:3)</PresentationFormat>
  <Paragraphs>106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Разработка энергонезависимого устройства для перекачки жидкостей по трубопроводу с применением вихревого движения потока в гравитационном поле</vt:lpstr>
      <vt:lpstr>Слайд 2</vt:lpstr>
      <vt:lpstr>Предлагаемое техническое решение</vt:lpstr>
      <vt:lpstr>Принципиальная схема Разработка энергонезависимого устройства для перекачки жидкостей по трубопроводу с применением вихревого движения потока в гравитационном поле</vt:lpstr>
      <vt:lpstr>Влияние различного шага завихрителей на образование продольных вихрей</vt:lpstr>
      <vt:lpstr>Конечный продукт проекта</vt:lpstr>
      <vt:lpstr>Рынок</vt:lpstr>
      <vt:lpstr>Сравнение с аналогами</vt:lpstr>
      <vt:lpstr>Бизнес-модель</vt:lpstr>
      <vt:lpstr>План коммерциализации проекта </vt:lpstr>
      <vt:lpstr>Защита прав на интеллектуальную собственность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мобильной имплозивно-плазменной энергосберегающей технологии утилизации биологически опасных отходов медучреждений и ветклиник Бурятии</dc:title>
  <dc:creator>Кафедра МиОЗ</dc:creator>
  <cp:lastModifiedBy>12345</cp:lastModifiedBy>
  <cp:revision>159</cp:revision>
  <dcterms:created xsi:type="dcterms:W3CDTF">2018-10-05T06:20:29Z</dcterms:created>
  <dcterms:modified xsi:type="dcterms:W3CDTF">2021-07-03T05:38:49Z</dcterms:modified>
</cp:coreProperties>
</file>